
<file path=[Content_Types].xml><?xml version="1.0" encoding="utf-8"?>
<Types xmlns="http://schemas.openxmlformats.org/package/2006/content-types">
  <Default Extension="emf" ContentType="image/x-emf"/>
  <Default Extension="jpeg" ContentType="image/jpeg"/>
  <Default Extension="jpg" ContentType="image/jpeg"/>
  <Default Extension="jxr"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7" r:id="rId1"/>
  </p:sldMasterIdLst>
  <p:notesMasterIdLst>
    <p:notesMasterId r:id="rId42"/>
  </p:notesMasterIdLst>
  <p:handoutMasterIdLst>
    <p:handoutMasterId r:id="rId43"/>
  </p:handoutMasterIdLst>
  <p:sldIdLst>
    <p:sldId id="325" r:id="rId2"/>
    <p:sldId id="321" r:id="rId3"/>
    <p:sldId id="319" r:id="rId4"/>
    <p:sldId id="322" r:id="rId5"/>
    <p:sldId id="268" r:id="rId6"/>
    <p:sldId id="291" r:id="rId7"/>
    <p:sldId id="317" r:id="rId8"/>
    <p:sldId id="292" r:id="rId9"/>
    <p:sldId id="293" r:id="rId10"/>
    <p:sldId id="267" r:id="rId11"/>
    <p:sldId id="295" r:id="rId12"/>
    <p:sldId id="269" r:id="rId13"/>
    <p:sldId id="270" r:id="rId14"/>
    <p:sldId id="296" r:id="rId15"/>
    <p:sldId id="271" r:id="rId16"/>
    <p:sldId id="272" r:id="rId17"/>
    <p:sldId id="273" r:id="rId18"/>
    <p:sldId id="274" r:id="rId19"/>
    <p:sldId id="276" r:id="rId20"/>
    <p:sldId id="277" r:id="rId21"/>
    <p:sldId id="275" r:id="rId22"/>
    <p:sldId id="278" r:id="rId23"/>
    <p:sldId id="279" r:id="rId24"/>
    <p:sldId id="297" r:id="rId25"/>
    <p:sldId id="280" r:id="rId26"/>
    <p:sldId id="281" r:id="rId27"/>
    <p:sldId id="300" r:id="rId28"/>
    <p:sldId id="298" r:id="rId29"/>
    <p:sldId id="303" r:id="rId30"/>
    <p:sldId id="304" r:id="rId31"/>
    <p:sldId id="305" r:id="rId32"/>
    <p:sldId id="284" r:id="rId33"/>
    <p:sldId id="306" r:id="rId34"/>
    <p:sldId id="307" r:id="rId35"/>
    <p:sldId id="309" r:id="rId36"/>
    <p:sldId id="310" r:id="rId37"/>
    <p:sldId id="311" r:id="rId38"/>
    <p:sldId id="314" r:id="rId39"/>
    <p:sldId id="315" r:id="rId40"/>
    <p:sldId id="316" r:id="rId4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4F57CD-E1D4-48AB-802B-BFCE2DD1C0F7}">
          <p14:sldIdLst>
            <p14:sldId id="325"/>
            <p14:sldId id="321"/>
            <p14:sldId id="319"/>
            <p14:sldId id="322"/>
            <p14:sldId id="268"/>
            <p14:sldId id="291"/>
            <p14:sldId id="317"/>
            <p14:sldId id="292"/>
            <p14:sldId id="293"/>
            <p14:sldId id="267"/>
            <p14:sldId id="295"/>
            <p14:sldId id="269"/>
            <p14:sldId id="270"/>
            <p14:sldId id="296"/>
            <p14:sldId id="271"/>
            <p14:sldId id="272"/>
            <p14:sldId id="273"/>
            <p14:sldId id="274"/>
            <p14:sldId id="276"/>
            <p14:sldId id="277"/>
            <p14:sldId id="275"/>
            <p14:sldId id="278"/>
            <p14:sldId id="279"/>
            <p14:sldId id="297"/>
            <p14:sldId id="280"/>
            <p14:sldId id="281"/>
            <p14:sldId id="300"/>
            <p14:sldId id="298"/>
            <p14:sldId id="303"/>
            <p14:sldId id="304"/>
            <p14:sldId id="305"/>
            <p14:sldId id="284"/>
            <p14:sldId id="306"/>
            <p14:sldId id="307"/>
            <p14:sldId id="309"/>
            <p14:sldId id="310"/>
            <p14:sldId id="311"/>
            <p14:sldId id="314"/>
            <p14:sldId id="315"/>
            <p14:sldId id="3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Hall" initials="FH" lastIdx="9" clrIdx="0">
    <p:extLst>
      <p:ext uri="{19B8F6BF-5375-455C-9EA6-DF929625EA0E}">
        <p15:presenceInfo xmlns:p15="http://schemas.microsoft.com/office/powerpoint/2012/main" userId="S::Fiona.Hall@health.qld.gov.au::28de2484-8af3-4d1f-805f-a4bc7f9fd6ad" providerId="AD"/>
      </p:ext>
    </p:extLst>
  </p:cmAuthor>
  <p:cmAuthor id="2" name="Tae Jostsons" initials="TJ" lastIdx="4" clrIdx="1">
    <p:extLst>
      <p:ext uri="{19B8F6BF-5375-455C-9EA6-DF929625EA0E}">
        <p15:presenceInfo xmlns:p15="http://schemas.microsoft.com/office/powerpoint/2012/main" userId="S::Tae.Jostsons@health.qld.gov.au::d61a90b8-cc8f-4fcf-95a0-0d9da02832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996"/>
    <a:srgbClr val="11487C"/>
    <a:srgbClr val="009DD9"/>
    <a:srgbClr val="7CCA62"/>
    <a:srgbClr val="27AAE1"/>
    <a:srgbClr val="2CACD4"/>
    <a:srgbClr val="228AAA"/>
    <a:srgbClr val="9056AA"/>
    <a:srgbClr val="FE4A02"/>
    <a:srgbClr val="FC8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18" autoAdjust="0"/>
    <p:restoredTop sz="58974" autoAdjust="0"/>
  </p:normalViewPr>
  <p:slideViewPr>
    <p:cSldViewPr snapToGrid="0" snapToObjects="1">
      <p:cViewPr varScale="1">
        <p:scale>
          <a:sx n="58" d="100"/>
          <a:sy n="58" d="100"/>
        </p:scale>
        <p:origin x="1212" y="72"/>
      </p:cViewPr>
      <p:guideLst/>
    </p:cSldViewPr>
  </p:slideViewPr>
  <p:notesTextViewPr>
    <p:cViewPr>
      <p:scale>
        <a:sx n="75" d="100"/>
        <a:sy n="75" d="100"/>
      </p:scale>
      <p:origin x="0" y="0"/>
    </p:cViewPr>
  </p:notesTextViewPr>
  <p:notesViewPr>
    <p:cSldViewPr snapToGrid="0" snapToObjects="1">
      <p:cViewPr varScale="1">
        <p:scale>
          <a:sx n="89" d="100"/>
          <a:sy n="89" d="100"/>
        </p:scale>
        <p:origin x="37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1514A-5895-40E0-A972-CA13B8FFFFEA}" type="doc">
      <dgm:prSet loTypeId="urn:microsoft.com/office/officeart/2005/8/layout/radial3" loCatId="cycle" qsTypeId="urn:microsoft.com/office/officeart/2005/8/quickstyle/simple4" qsCatId="simple" csTypeId="urn:microsoft.com/office/officeart/2005/8/colors/accent1_2" csCatId="accent1" phldr="1"/>
      <dgm:spPr/>
      <dgm:t>
        <a:bodyPr/>
        <a:lstStyle/>
        <a:p>
          <a:endParaRPr lang="en-AU"/>
        </a:p>
      </dgm:t>
    </dgm:pt>
    <dgm:pt modelId="{A469E3CB-64E9-486D-93CB-18DFD11B1C4B}">
      <dgm:prSet phldrT="[Text]"/>
      <dgm:spPr>
        <a:solidFill>
          <a:srgbClr val="11487C"/>
        </a:solidFill>
      </dgm:spPr>
      <dgm:t>
        <a:bodyPr/>
        <a:lstStyle/>
        <a:p>
          <a:r>
            <a:rPr lang="en-AU" dirty="0" err="1">
              <a:solidFill>
                <a:schemeClr val="bg1"/>
              </a:solidFill>
            </a:rPr>
            <a:t>RCAiMHS</a:t>
          </a:r>
          <a:endParaRPr lang="en-AU" dirty="0">
            <a:solidFill>
              <a:schemeClr val="bg1"/>
            </a:solidFill>
          </a:endParaRPr>
        </a:p>
        <a:p>
          <a:r>
            <a:rPr lang="en-AU" dirty="0">
              <a:solidFill>
                <a:schemeClr val="bg1"/>
              </a:solidFill>
            </a:rPr>
            <a:t>model</a:t>
          </a:r>
        </a:p>
      </dgm:t>
    </dgm:pt>
    <dgm:pt modelId="{EA88BF01-C703-4211-894B-AD2FE50E73EA}" type="parTrans" cxnId="{6C612715-B192-4514-A9E9-6BDB5071E872}">
      <dgm:prSet/>
      <dgm:spPr/>
      <dgm:t>
        <a:bodyPr/>
        <a:lstStyle/>
        <a:p>
          <a:endParaRPr lang="en-AU"/>
        </a:p>
      </dgm:t>
    </dgm:pt>
    <dgm:pt modelId="{AB79DC2B-7033-4B9E-A488-E78C7B280410}" type="sibTrans" cxnId="{6C612715-B192-4514-A9E9-6BDB5071E872}">
      <dgm:prSet/>
      <dgm:spPr/>
      <dgm:t>
        <a:bodyPr/>
        <a:lstStyle/>
        <a:p>
          <a:endParaRPr lang="en-AU"/>
        </a:p>
      </dgm:t>
    </dgm:pt>
    <dgm:pt modelId="{E1F840CD-BD30-485A-B315-E8A49C979E63}">
      <dgm:prSet phldrT="[Text]" custT="1"/>
      <dgm:spPr>
        <a:solidFill>
          <a:srgbClr val="7CCA62"/>
        </a:solidFill>
      </dgm:spPr>
      <dgm:t>
        <a:bodyPr/>
        <a:lstStyle/>
        <a:p>
          <a:r>
            <a:rPr lang="en-AU" sz="1400" b="1" dirty="0">
              <a:solidFill>
                <a:schemeClr val="bg1"/>
              </a:solidFill>
            </a:rPr>
            <a:t>1. Referring for a community support activity in Mental Health Services Toolkit: Guideline &amp; implementation resources</a:t>
          </a:r>
        </a:p>
      </dgm:t>
    </dgm:pt>
    <dgm:pt modelId="{3107C88B-7048-4AB9-B1D8-3FB81B59A327}" type="parTrans" cxnId="{6AE556AB-DF15-45F1-A7EC-41DFC71287E5}">
      <dgm:prSet/>
      <dgm:spPr/>
      <dgm:t>
        <a:bodyPr/>
        <a:lstStyle/>
        <a:p>
          <a:endParaRPr lang="en-AU"/>
        </a:p>
      </dgm:t>
    </dgm:pt>
    <dgm:pt modelId="{23723113-1EE5-4DF0-968A-63810C283F44}" type="sibTrans" cxnId="{6AE556AB-DF15-45F1-A7EC-41DFC71287E5}">
      <dgm:prSet/>
      <dgm:spPr/>
      <dgm:t>
        <a:bodyPr/>
        <a:lstStyle/>
        <a:p>
          <a:endParaRPr lang="en-AU"/>
        </a:p>
      </dgm:t>
    </dgm:pt>
    <dgm:pt modelId="{992FC0E9-C7DE-4992-A4C2-1CD31551D7AD}">
      <dgm:prSet phldrT="[Text]" custT="1"/>
      <dgm:spPr>
        <a:solidFill>
          <a:srgbClr val="1E7996"/>
        </a:solidFill>
      </dgm:spPr>
      <dgm:t>
        <a:bodyPr/>
        <a:lstStyle/>
        <a:p>
          <a:r>
            <a:rPr lang="en-AU" sz="1600" b="1" dirty="0">
              <a:solidFill>
                <a:schemeClr val="bg1"/>
              </a:solidFill>
            </a:rPr>
            <a:t>3. Self-guided learning package (PowerPoint &amp; workbook)</a:t>
          </a:r>
        </a:p>
      </dgm:t>
    </dgm:pt>
    <dgm:pt modelId="{936F1EC7-2DE1-4C04-B1D8-FA76106BC116}" type="parTrans" cxnId="{6E6D909E-44C5-4992-A623-4D3CFDA8D32C}">
      <dgm:prSet/>
      <dgm:spPr/>
      <dgm:t>
        <a:bodyPr/>
        <a:lstStyle/>
        <a:p>
          <a:endParaRPr lang="en-AU"/>
        </a:p>
      </dgm:t>
    </dgm:pt>
    <dgm:pt modelId="{8A850C36-4589-4E30-825D-97FC6D14DF1B}" type="sibTrans" cxnId="{6E6D909E-44C5-4992-A623-4D3CFDA8D32C}">
      <dgm:prSet/>
      <dgm:spPr/>
      <dgm:t>
        <a:bodyPr/>
        <a:lstStyle/>
        <a:p>
          <a:endParaRPr lang="en-AU"/>
        </a:p>
      </dgm:t>
    </dgm:pt>
    <dgm:pt modelId="{53E9F346-FA91-4721-B10B-F41A96FEBB5B}">
      <dgm:prSet phldrT="[Text]" custT="1"/>
      <dgm:spPr>
        <a:solidFill>
          <a:srgbClr val="009DD9"/>
        </a:solidFill>
      </dgm:spPr>
      <dgm:t>
        <a:bodyPr/>
        <a:lstStyle/>
        <a:p>
          <a:r>
            <a:rPr lang="en-AU" sz="1400" b="1" dirty="0">
              <a:solidFill>
                <a:schemeClr val="bg1"/>
              </a:solidFill>
            </a:rPr>
            <a:t>2. Referring for a community support activity in Mental Health Services Toolkit: Companion orientation manual of community treatment &amp; support tools</a:t>
          </a:r>
        </a:p>
      </dgm:t>
    </dgm:pt>
    <dgm:pt modelId="{B559C339-8B3F-4658-9C83-D64DEF829A13}" type="parTrans" cxnId="{B462A84A-8FB7-4C80-95F5-04CBD0E07444}">
      <dgm:prSet/>
      <dgm:spPr/>
      <dgm:t>
        <a:bodyPr/>
        <a:lstStyle/>
        <a:p>
          <a:endParaRPr lang="en-AU"/>
        </a:p>
      </dgm:t>
    </dgm:pt>
    <dgm:pt modelId="{5403D9FE-491C-4CFC-BF16-7114FBFE3564}" type="sibTrans" cxnId="{B462A84A-8FB7-4C80-95F5-04CBD0E07444}">
      <dgm:prSet/>
      <dgm:spPr/>
      <dgm:t>
        <a:bodyPr/>
        <a:lstStyle/>
        <a:p>
          <a:endParaRPr lang="en-AU"/>
        </a:p>
      </dgm:t>
    </dgm:pt>
    <dgm:pt modelId="{20A1E2C2-687C-46A8-A9F0-1C9B5076EDEE}" type="pres">
      <dgm:prSet presAssocID="{CF41514A-5895-40E0-A972-CA13B8FFFFEA}" presName="composite" presStyleCnt="0">
        <dgm:presLayoutVars>
          <dgm:chMax val="1"/>
          <dgm:dir/>
          <dgm:resizeHandles val="exact"/>
        </dgm:presLayoutVars>
      </dgm:prSet>
      <dgm:spPr/>
    </dgm:pt>
    <dgm:pt modelId="{B8BAF9A9-01B3-4B0D-BC9E-47A86E5A2F9A}" type="pres">
      <dgm:prSet presAssocID="{CF41514A-5895-40E0-A972-CA13B8FFFFEA}" presName="radial" presStyleCnt="0">
        <dgm:presLayoutVars>
          <dgm:animLvl val="ctr"/>
        </dgm:presLayoutVars>
      </dgm:prSet>
      <dgm:spPr/>
    </dgm:pt>
    <dgm:pt modelId="{CEBDD0AD-F3DE-41A5-BE9D-1EAB745AE669}" type="pres">
      <dgm:prSet presAssocID="{A469E3CB-64E9-486D-93CB-18DFD11B1C4B}" presName="centerShape" presStyleLbl="vennNode1" presStyleIdx="0" presStyleCnt="4" custScaleX="90910" custScaleY="90910"/>
      <dgm:spPr/>
    </dgm:pt>
    <dgm:pt modelId="{E6294FEE-8D39-4EAE-A4AB-03CA74C54210}" type="pres">
      <dgm:prSet presAssocID="{E1F840CD-BD30-485A-B315-E8A49C979E63}" presName="node" presStyleLbl="vennNode1" presStyleIdx="1" presStyleCnt="4" custScaleX="146410" custScaleY="146410">
        <dgm:presLayoutVars>
          <dgm:bulletEnabled val="1"/>
        </dgm:presLayoutVars>
      </dgm:prSet>
      <dgm:spPr/>
    </dgm:pt>
    <dgm:pt modelId="{7520CFEE-D06D-4E7C-9792-A0CC77D01684}" type="pres">
      <dgm:prSet presAssocID="{992FC0E9-C7DE-4992-A4C2-1CD31551D7AD}" presName="node" presStyleLbl="vennNode1" presStyleIdx="2" presStyleCnt="4" custScaleX="146410" custScaleY="146410" custRadScaleRad="107388" custRadScaleInc="-1876">
        <dgm:presLayoutVars>
          <dgm:bulletEnabled val="1"/>
        </dgm:presLayoutVars>
      </dgm:prSet>
      <dgm:spPr/>
    </dgm:pt>
    <dgm:pt modelId="{BCE0F818-41CD-4B9D-892E-B5D7DF71EB68}" type="pres">
      <dgm:prSet presAssocID="{53E9F346-FA91-4721-B10B-F41A96FEBB5B}" presName="node" presStyleLbl="vennNode1" presStyleIdx="3" presStyleCnt="4" custScaleX="146410" custScaleY="146410" custRadScaleRad="108067" custRadScaleInc="2034">
        <dgm:presLayoutVars>
          <dgm:bulletEnabled val="1"/>
        </dgm:presLayoutVars>
      </dgm:prSet>
      <dgm:spPr/>
    </dgm:pt>
  </dgm:ptLst>
  <dgm:cxnLst>
    <dgm:cxn modelId="{6C612715-B192-4514-A9E9-6BDB5071E872}" srcId="{CF41514A-5895-40E0-A972-CA13B8FFFFEA}" destId="{A469E3CB-64E9-486D-93CB-18DFD11B1C4B}" srcOrd="0" destOrd="0" parTransId="{EA88BF01-C703-4211-894B-AD2FE50E73EA}" sibTransId="{AB79DC2B-7033-4B9E-A488-E78C7B280410}"/>
    <dgm:cxn modelId="{981C1739-1482-4B03-820D-B708FDEDD6A3}" type="presOf" srcId="{992FC0E9-C7DE-4992-A4C2-1CD31551D7AD}" destId="{7520CFEE-D06D-4E7C-9792-A0CC77D01684}" srcOrd="0" destOrd="0" presId="urn:microsoft.com/office/officeart/2005/8/layout/radial3"/>
    <dgm:cxn modelId="{B462A84A-8FB7-4C80-95F5-04CBD0E07444}" srcId="{A469E3CB-64E9-486D-93CB-18DFD11B1C4B}" destId="{53E9F346-FA91-4721-B10B-F41A96FEBB5B}" srcOrd="2" destOrd="0" parTransId="{B559C339-8B3F-4658-9C83-D64DEF829A13}" sibTransId="{5403D9FE-491C-4CFC-BF16-7114FBFE3564}"/>
    <dgm:cxn modelId="{6511B882-E64B-45CB-AF6D-A9E6EC2DF4A1}" type="presOf" srcId="{E1F840CD-BD30-485A-B315-E8A49C979E63}" destId="{E6294FEE-8D39-4EAE-A4AB-03CA74C54210}" srcOrd="0" destOrd="0" presId="urn:microsoft.com/office/officeart/2005/8/layout/radial3"/>
    <dgm:cxn modelId="{365F2E85-6340-4075-B8F6-FFB82C7F74E6}" type="presOf" srcId="{A469E3CB-64E9-486D-93CB-18DFD11B1C4B}" destId="{CEBDD0AD-F3DE-41A5-BE9D-1EAB745AE669}" srcOrd="0" destOrd="0" presId="urn:microsoft.com/office/officeart/2005/8/layout/radial3"/>
    <dgm:cxn modelId="{6E6D909E-44C5-4992-A623-4D3CFDA8D32C}" srcId="{A469E3CB-64E9-486D-93CB-18DFD11B1C4B}" destId="{992FC0E9-C7DE-4992-A4C2-1CD31551D7AD}" srcOrd="1" destOrd="0" parTransId="{936F1EC7-2DE1-4C04-B1D8-FA76106BC116}" sibTransId="{8A850C36-4589-4E30-825D-97FC6D14DF1B}"/>
    <dgm:cxn modelId="{6AE556AB-DF15-45F1-A7EC-41DFC71287E5}" srcId="{A469E3CB-64E9-486D-93CB-18DFD11B1C4B}" destId="{E1F840CD-BD30-485A-B315-E8A49C979E63}" srcOrd="0" destOrd="0" parTransId="{3107C88B-7048-4AB9-B1D8-3FB81B59A327}" sibTransId="{23723113-1EE5-4DF0-968A-63810C283F44}"/>
    <dgm:cxn modelId="{54FCC1D8-2E55-409E-9A7B-A1D5CA81BD8E}" type="presOf" srcId="{53E9F346-FA91-4721-B10B-F41A96FEBB5B}" destId="{BCE0F818-41CD-4B9D-892E-B5D7DF71EB68}" srcOrd="0" destOrd="0" presId="urn:microsoft.com/office/officeart/2005/8/layout/radial3"/>
    <dgm:cxn modelId="{084893EB-F554-4F64-85B6-DF928EB15BB5}" type="presOf" srcId="{CF41514A-5895-40E0-A972-CA13B8FFFFEA}" destId="{20A1E2C2-687C-46A8-A9F0-1C9B5076EDEE}" srcOrd="0" destOrd="0" presId="urn:microsoft.com/office/officeart/2005/8/layout/radial3"/>
    <dgm:cxn modelId="{62482A03-4EE2-4DCC-9F23-BE318DBF352D}" type="presParOf" srcId="{20A1E2C2-687C-46A8-A9F0-1C9B5076EDEE}" destId="{B8BAF9A9-01B3-4B0D-BC9E-47A86E5A2F9A}" srcOrd="0" destOrd="0" presId="urn:microsoft.com/office/officeart/2005/8/layout/radial3"/>
    <dgm:cxn modelId="{01D4FB1B-F2BE-47B7-8CF2-0C45ED4D616F}" type="presParOf" srcId="{B8BAF9A9-01B3-4B0D-BC9E-47A86E5A2F9A}" destId="{CEBDD0AD-F3DE-41A5-BE9D-1EAB745AE669}" srcOrd="0" destOrd="0" presId="urn:microsoft.com/office/officeart/2005/8/layout/radial3"/>
    <dgm:cxn modelId="{2E1A0CE0-92A4-4846-9414-3152782A512C}" type="presParOf" srcId="{B8BAF9A9-01B3-4B0D-BC9E-47A86E5A2F9A}" destId="{E6294FEE-8D39-4EAE-A4AB-03CA74C54210}" srcOrd="1" destOrd="0" presId="urn:microsoft.com/office/officeart/2005/8/layout/radial3"/>
    <dgm:cxn modelId="{326D4460-2310-4F02-9DC6-BEDE7F048939}" type="presParOf" srcId="{B8BAF9A9-01B3-4B0D-BC9E-47A86E5A2F9A}" destId="{7520CFEE-D06D-4E7C-9792-A0CC77D01684}" srcOrd="2" destOrd="0" presId="urn:microsoft.com/office/officeart/2005/8/layout/radial3"/>
    <dgm:cxn modelId="{E50BCEE1-C798-4CCC-B2B8-D89A0B472738}" type="presParOf" srcId="{B8BAF9A9-01B3-4B0D-BC9E-47A86E5A2F9A}" destId="{BCE0F818-41CD-4B9D-892E-B5D7DF71EB68}"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38F4B1-1576-4EB9-95D1-5CE7CA185EB5}" type="doc">
      <dgm:prSet loTypeId="urn:microsoft.com/office/officeart/2005/8/layout/radial6" loCatId="relationship" qsTypeId="urn:microsoft.com/office/officeart/2005/8/quickstyle/3d2" qsCatId="3D" csTypeId="urn:microsoft.com/office/officeart/2005/8/colors/accent1_2" csCatId="accent1" phldr="1"/>
      <dgm:spPr/>
      <dgm:t>
        <a:bodyPr/>
        <a:lstStyle/>
        <a:p>
          <a:endParaRPr lang="en-US"/>
        </a:p>
      </dgm:t>
    </dgm:pt>
    <dgm:pt modelId="{F12CFA34-A813-4D49-BF15-39759F434D83}">
      <dgm:prSet phldrT="[Text]" custT="1"/>
      <dgm:spPr>
        <a:xfrm>
          <a:off x="2010807" y="1785415"/>
          <a:ext cx="1706085" cy="1706085"/>
        </a:xfrm>
        <a:prstGeom prst="ellipse">
          <a:avLst/>
        </a:prstGeom>
      </dgm:spPr>
      <dgm:t>
        <a:bodyPr/>
        <a:lstStyle/>
        <a:p>
          <a:pPr algn="ctr">
            <a:buNone/>
          </a:pPr>
          <a:r>
            <a:rPr lang="en-US" sz="1200" dirty="0">
              <a:latin typeface="Arial" panose="020B0604020202020204" pitchFamily="34" charset="0"/>
              <a:ea typeface="+mn-ea"/>
              <a:cs typeface="Arial" panose="020B0604020202020204" pitchFamily="34" charset="0"/>
            </a:rPr>
            <a:t>Skill Development Model</a:t>
          </a:r>
        </a:p>
      </dgm:t>
    </dgm:pt>
    <dgm:pt modelId="{09C5136A-8950-40FA-9F3B-4F08C4581BE8}" type="parTrans" cxnId="{074FD3C8-482B-4288-B3EA-6B2ACBF25B78}">
      <dgm:prSet/>
      <dgm:spPr/>
      <dgm:t>
        <a:bodyPr/>
        <a:lstStyle/>
        <a:p>
          <a:pPr algn="ctr"/>
          <a:endParaRPr lang="en-US"/>
        </a:p>
      </dgm:t>
    </dgm:pt>
    <dgm:pt modelId="{B1A7A8C7-B786-45DA-9F80-A175DAE43992}" type="sibTrans" cxnId="{074FD3C8-482B-4288-B3EA-6B2ACBF25B78}">
      <dgm:prSet/>
      <dgm:spPr/>
      <dgm:t>
        <a:bodyPr/>
        <a:lstStyle/>
        <a:p>
          <a:pPr algn="ctr"/>
          <a:endParaRPr lang="en-US"/>
        </a:p>
      </dgm:t>
    </dgm:pt>
    <dgm:pt modelId="{55B80EEE-ABCB-4049-A604-D6A2C17EB807}">
      <dgm:prSet phldrT="[Text]" custT="1"/>
      <dgm:spPr>
        <a:xfrm>
          <a:off x="2294156" y="1857"/>
          <a:ext cx="1139387" cy="1139387"/>
        </a:xfrm>
        <a:prstGeom prst="ellipse">
          <a:avLst/>
        </a:prstGeom>
      </dgm:spPr>
      <dgm:t>
        <a:bodyPr/>
        <a:lstStyle/>
        <a:p>
          <a:pPr algn="ctr">
            <a:buNone/>
          </a:pPr>
          <a:r>
            <a:rPr lang="en-US" sz="800">
              <a:latin typeface="Arial" panose="020B0604020202020204" pitchFamily="34" charset="0"/>
              <a:ea typeface="+mn-ea"/>
              <a:cs typeface="Arial" panose="020B0604020202020204" pitchFamily="34" charset="0"/>
            </a:rPr>
            <a:t>1. Identify individual strengths through curious conversations</a:t>
          </a:r>
        </a:p>
      </dgm:t>
    </dgm:pt>
    <dgm:pt modelId="{20150DE3-38DA-45D7-807B-39F993D815C6}" type="parTrans" cxnId="{0D1ACF59-C6D4-402F-90BD-83BF0A528C30}">
      <dgm:prSet/>
      <dgm:spPr/>
      <dgm:t>
        <a:bodyPr/>
        <a:lstStyle/>
        <a:p>
          <a:pPr algn="ctr"/>
          <a:endParaRPr lang="en-US"/>
        </a:p>
      </dgm:t>
    </dgm:pt>
    <dgm:pt modelId="{5A785B77-78A2-40A3-AC37-E5C2C93A5BE8}" type="sibTrans" cxnId="{0D1ACF59-C6D4-402F-90BD-83BF0A528C30}">
      <dgm:prSet/>
      <dgm:spPr>
        <a:xfrm>
          <a:off x="755924" y="530533"/>
          <a:ext cx="4215850" cy="4215850"/>
        </a:xfrm>
        <a:prstGeom prst="blockArc">
          <a:avLst>
            <a:gd name="adj1" fmla="val 16200000"/>
            <a:gd name="adj2" fmla="val 19285714"/>
            <a:gd name="adj3" fmla="val 3892"/>
          </a:avLst>
        </a:prstGeom>
      </dgm:spPr>
      <dgm:t>
        <a:bodyPr/>
        <a:lstStyle/>
        <a:p>
          <a:pPr algn="ctr"/>
          <a:endParaRPr lang="en-US"/>
        </a:p>
      </dgm:t>
    </dgm:pt>
    <dgm:pt modelId="{1E35B1AC-53BD-4799-9795-6C86D435C2C4}">
      <dgm:prSet phldrT="[Text]" custT="1"/>
      <dgm:spPr>
        <a:xfrm>
          <a:off x="3910129" y="780069"/>
          <a:ext cx="1139387" cy="1139387"/>
        </a:xfrm>
        <a:prstGeom prst="ellipse">
          <a:avLst/>
        </a:prstGeom>
      </dgm:spPr>
      <dgm:t>
        <a:bodyPr/>
        <a:lstStyle/>
        <a:p>
          <a:pPr algn="ctr">
            <a:buNone/>
          </a:pPr>
          <a:r>
            <a:rPr lang="en-US" sz="800">
              <a:latin typeface="Arial" panose="020B0604020202020204" pitchFamily="34" charset="0"/>
              <a:ea typeface="+mn-ea"/>
              <a:cs typeface="Arial" panose="020B0604020202020204" pitchFamily="34" charset="0"/>
            </a:rPr>
            <a:t>2. Select an activity</a:t>
          </a:r>
        </a:p>
      </dgm:t>
    </dgm:pt>
    <dgm:pt modelId="{F1D88468-BFB4-4B1E-844B-82DB73B651A3}" type="parTrans" cxnId="{130D3967-DE85-44AB-A20B-95F2510F4478}">
      <dgm:prSet/>
      <dgm:spPr/>
      <dgm:t>
        <a:bodyPr/>
        <a:lstStyle/>
        <a:p>
          <a:pPr algn="ctr"/>
          <a:endParaRPr lang="en-US"/>
        </a:p>
      </dgm:t>
    </dgm:pt>
    <dgm:pt modelId="{1D000E40-478D-4D77-9AF1-4305E0F6F23B}" type="sibTrans" cxnId="{130D3967-DE85-44AB-A20B-95F2510F4478}">
      <dgm:prSet/>
      <dgm:spPr>
        <a:xfrm>
          <a:off x="755924" y="530533"/>
          <a:ext cx="4215850" cy="4215850"/>
        </a:xfrm>
        <a:prstGeom prst="blockArc">
          <a:avLst>
            <a:gd name="adj1" fmla="val 19285714"/>
            <a:gd name="adj2" fmla="val 771429"/>
            <a:gd name="adj3" fmla="val 3892"/>
          </a:avLst>
        </a:prstGeom>
      </dgm:spPr>
      <dgm:t>
        <a:bodyPr/>
        <a:lstStyle/>
        <a:p>
          <a:pPr algn="ctr"/>
          <a:endParaRPr lang="en-US"/>
        </a:p>
      </dgm:t>
    </dgm:pt>
    <dgm:pt modelId="{453ECB99-45D1-41F6-84AE-B5049639909C}">
      <dgm:prSet phldrT="[Text]" custT="1"/>
      <dgm:spPr>
        <a:xfrm>
          <a:off x="4309241" y="2528695"/>
          <a:ext cx="1139387" cy="1139387"/>
        </a:xfrm>
        <a:prstGeom prst="ellipse">
          <a:avLst/>
        </a:prstGeom>
      </dgm:spPr>
      <dgm:t>
        <a:bodyPr/>
        <a:lstStyle/>
        <a:p>
          <a:pPr algn="ctr">
            <a:buNone/>
          </a:pPr>
          <a:r>
            <a:rPr lang="en-US" sz="800">
              <a:latin typeface="Arial" panose="020B0604020202020204" pitchFamily="34" charset="0"/>
              <a:ea typeface="+mn-ea"/>
              <a:cs typeface="Arial" panose="020B0604020202020204" pitchFamily="34" charset="0"/>
            </a:rPr>
            <a:t>3. Support Practice</a:t>
          </a:r>
        </a:p>
      </dgm:t>
    </dgm:pt>
    <dgm:pt modelId="{6C6E3F38-F687-4B7C-91FF-7E20735A708F}" type="parTrans" cxnId="{C2D5955C-DD72-4762-8926-91853C2EDC20}">
      <dgm:prSet/>
      <dgm:spPr/>
      <dgm:t>
        <a:bodyPr/>
        <a:lstStyle/>
        <a:p>
          <a:pPr algn="ctr"/>
          <a:endParaRPr lang="en-US"/>
        </a:p>
      </dgm:t>
    </dgm:pt>
    <dgm:pt modelId="{C9B9EB6C-7686-417D-AF69-E567FD81E84C}" type="sibTrans" cxnId="{C2D5955C-DD72-4762-8926-91853C2EDC20}">
      <dgm:prSet/>
      <dgm:spPr>
        <a:xfrm>
          <a:off x="755924" y="530533"/>
          <a:ext cx="4215850" cy="4215850"/>
        </a:xfrm>
        <a:prstGeom prst="blockArc">
          <a:avLst>
            <a:gd name="adj1" fmla="val 771429"/>
            <a:gd name="adj2" fmla="val 3857143"/>
            <a:gd name="adj3" fmla="val 3892"/>
          </a:avLst>
        </a:prstGeom>
      </dgm:spPr>
      <dgm:t>
        <a:bodyPr/>
        <a:lstStyle/>
        <a:p>
          <a:pPr algn="ctr"/>
          <a:endParaRPr lang="en-US"/>
        </a:p>
      </dgm:t>
    </dgm:pt>
    <dgm:pt modelId="{6FC254D4-9ABC-40D7-A642-18B99431C037}">
      <dgm:prSet phldrT="[Text]" custT="1"/>
      <dgm:spPr>
        <a:xfrm>
          <a:off x="3190953" y="3930984"/>
          <a:ext cx="1139387" cy="1139387"/>
        </a:xfrm>
        <a:prstGeom prst="ellipse">
          <a:avLst/>
        </a:prstGeom>
      </dgm:spPr>
      <dgm:t>
        <a:bodyPr/>
        <a:lstStyle/>
        <a:p>
          <a:pPr algn="ctr">
            <a:buNone/>
          </a:pPr>
          <a:r>
            <a:rPr lang="en-US" sz="800">
              <a:latin typeface="Arial" panose="020B0604020202020204" pitchFamily="34" charset="0"/>
              <a:ea typeface="+mn-ea"/>
              <a:cs typeface="Arial" panose="020B0604020202020204" pitchFamily="34" charset="0"/>
            </a:rPr>
            <a:t>4. Problem solving providing "Just the right challenge"</a:t>
          </a:r>
        </a:p>
      </dgm:t>
    </dgm:pt>
    <dgm:pt modelId="{CEF15DCB-77D5-45CA-A842-631631F4AC8D}" type="parTrans" cxnId="{CA3DBED6-5E82-4940-958C-3D2C5B188EEE}">
      <dgm:prSet/>
      <dgm:spPr/>
      <dgm:t>
        <a:bodyPr/>
        <a:lstStyle/>
        <a:p>
          <a:pPr algn="ctr"/>
          <a:endParaRPr lang="en-US"/>
        </a:p>
      </dgm:t>
    </dgm:pt>
    <dgm:pt modelId="{71FB306E-B1DB-4B6C-8240-48C3B54C9B54}" type="sibTrans" cxnId="{CA3DBED6-5E82-4940-958C-3D2C5B188EEE}">
      <dgm:prSet/>
      <dgm:spPr>
        <a:xfrm>
          <a:off x="755924" y="530533"/>
          <a:ext cx="4215850" cy="4215850"/>
        </a:xfrm>
        <a:prstGeom prst="blockArc">
          <a:avLst>
            <a:gd name="adj1" fmla="val 3857143"/>
            <a:gd name="adj2" fmla="val 6942857"/>
            <a:gd name="adj3" fmla="val 3892"/>
          </a:avLst>
        </a:prstGeom>
      </dgm:spPr>
      <dgm:t>
        <a:bodyPr/>
        <a:lstStyle/>
        <a:p>
          <a:pPr algn="ctr"/>
          <a:endParaRPr lang="en-US"/>
        </a:p>
      </dgm:t>
    </dgm:pt>
    <dgm:pt modelId="{A7D91242-A442-4504-AD70-389DAB203189}">
      <dgm:prSet phldrT="[Text]" custT="1"/>
      <dgm:spPr>
        <a:xfrm>
          <a:off x="1397358" y="3930984"/>
          <a:ext cx="1139387" cy="1139387"/>
        </a:xfrm>
        <a:prstGeom prst="ellipse">
          <a:avLst/>
        </a:prstGeom>
      </dgm:spPr>
      <dgm:t>
        <a:bodyPr/>
        <a:lstStyle/>
        <a:p>
          <a:pPr algn="ctr">
            <a:buNone/>
          </a:pPr>
          <a:r>
            <a:rPr lang="en-US" sz="800">
              <a:latin typeface="Arial" panose="020B0604020202020204" pitchFamily="34" charset="0"/>
              <a:ea typeface="+mn-ea"/>
              <a:cs typeface="Arial" panose="020B0604020202020204" pitchFamily="34" charset="0"/>
            </a:rPr>
            <a:t>5. Prompting "Hierarchy of support"</a:t>
          </a:r>
        </a:p>
      </dgm:t>
    </dgm:pt>
    <dgm:pt modelId="{6F3E4B3F-4906-4A18-AD92-D3AF4DB4A077}" type="parTrans" cxnId="{E6FF7C23-4EB0-47AC-9EA2-57F3AC6B19F8}">
      <dgm:prSet/>
      <dgm:spPr/>
      <dgm:t>
        <a:bodyPr/>
        <a:lstStyle/>
        <a:p>
          <a:pPr algn="ctr"/>
          <a:endParaRPr lang="en-US"/>
        </a:p>
      </dgm:t>
    </dgm:pt>
    <dgm:pt modelId="{A76B93A0-0B8B-4E03-BA1D-75D6B055B3F2}" type="sibTrans" cxnId="{E6FF7C23-4EB0-47AC-9EA2-57F3AC6B19F8}">
      <dgm:prSet/>
      <dgm:spPr>
        <a:xfrm>
          <a:off x="755924" y="530533"/>
          <a:ext cx="4215850" cy="4215850"/>
        </a:xfrm>
        <a:prstGeom prst="blockArc">
          <a:avLst>
            <a:gd name="adj1" fmla="val 6942857"/>
            <a:gd name="adj2" fmla="val 10028571"/>
            <a:gd name="adj3" fmla="val 3892"/>
          </a:avLst>
        </a:prstGeom>
      </dgm:spPr>
      <dgm:t>
        <a:bodyPr/>
        <a:lstStyle/>
        <a:p>
          <a:pPr algn="ctr"/>
          <a:endParaRPr lang="en-US"/>
        </a:p>
      </dgm:t>
    </dgm:pt>
    <dgm:pt modelId="{AD8D540D-F240-4E6A-A803-6A348198FC12}">
      <dgm:prSet phldrT="[Text]" custT="1"/>
      <dgm:spPr>
        <a:xfrm>
          <a:off x="279070" y="2528695"/>
          <a:ext cx="1139387" cy="1139387"/>
        </a:xfrm>
        <a:prstGeom prst="ellipse">
          <a:avLst/>
        </a:prstGeom>
      </dgm:spPr>
      <dgm:t>
        <a:bodyPr/>
        <a:lstStyle/>
        <a:p>
          <a:pPr algn="ctr">
            <a:buNone/>
          </a:pPr>
          <a:r>
            <a:rPr lang="en-US" sz="800">
              <a:latin typeface="Arial" panose="020B0604020202020204" pitchFamily="34" charset="0"/>
              <a:ea typeface="+mn-ea"/>
              <a:cs typeface="Arial" panose="020B0604020202020204" pitchFamily="34" charset="0"/>
            </a:rPr>
            <a:t>6. Provide feedback and develop skill development strategies</a:t>
          </a:r>
        </a:p>
      </dgm:t>
    </dgm:pt>
    <dgm:pt modelId="{ACDD8F04-A537-46FD-9101-8FEC2D82DF78}" type="parTrans" cxnId="{B05061D8-A488-4AF0-B0E7-70279C397216}">
      <dgm:prSet/>
      <dgm:spPr/>
      <dgm:t>
        <a:bodyPr/>
        <a:lstStyle/>
        <a:p>
          <a:pPr algn="ctr"/>
          <a:endParaRPr lang="en-US"/>
        </a:p>
      </dgm:t>
    </dgm:pt>
    <dgm:pt modelId="{34902049-008C-4872-AEB0-381126E7856F}" type="sibTrans" cxnId="{B05061D8-A488-4AF0-B0E7-70279C397216}">
      <dgm:prSet/>
      <dgm:spPr>
        <a:xfrm>
          <a:off x="755924" y="530533"/>
          <a:ext cx="4215850" cy="4215850"/>
        </a:xfrm>
        <a:prstGeom prst="blockArc">
          <a:avLst>
            <a:gd name="adj1" fmla="val 10028571"/>
            <a:gd name="adj2" fmla="val 13114286"/>
            <a:gd name="adj3" fmla="val 3892"/>
          </a:avLst>
        </a:prstGeom>
      </dgm:spPr>
      <dgm:t>
        <a:bodyPr/>
        <a:lstStyle/>
        <a:p>
          <a:pPr algn="ctr"/>
          <a:endParaRPr lang="en-US"/>
        </a:p>
      </dgm:t>
    </dgm:pt>
    <dgm:pt modelId="{2B2493BB-8695-4E11-A9D7-DE94CF2F7986}">
      <dgm:prSet phldrT="[Text]" custT="1"/>
      <dgm:spPr>
        <a:xfrm>
          <a:off x="678183" y="780069"/>
          <a:ext cx="1139387" cy="1139387"/>
        </a:xfrm>
        <a:prstGeom prst="ellipse">
          <a:avLst/>
        </a:prstGeom>
      </dgm:spPr>
      <dgm:t>
        <a:bodyPr/>
        <a:lstStyle/>
        <a:p>
          <a:pPr algn="ctr">
            <a:buNone/>
          </a:pPr>
          <a:r>
            <a:rPr lang="en-US" sz="800" dirty="0">
              <a:latin typeface="Arial" panose="020B0604020202020204" pitchFamily="34" charset="0"/>
              <a:ea typeface="+mn-ea"/>
              <a:cs typeface="Arial" panose="020B0604020202020204" pitchFamily="34" charset="0"/>
            </a:rPr>
            <a:t>7. Review the strategies - Screening Assessment Process</a:t>
          </a:r>
        </a:p>
      </dgm:t>
    </dgm:pt>
    <dgm:pt modelId="{53240110-10A7-47D2-AB0F-F9963ACFB9DF}" type="parTrans" cxnId="{7ED2B607-18E0-4AD1-A128-02B38FA95BA6}">
      <dgm:prSet/>
      <dgm:spPr/>
      <dgm:t>
        <a:bodyPr/>
        <a:lstStyle/>
        <a:p>
          <a:pPr algn="ctr"/>
          <a:endParaRPr lang="en-US"/>
        </a:p>
      </dgm:t>
    </dgm:pt>
    <dgm:pt modelId="{BA664635-4771-4831-AFCA-489E6D295690}" type="sibTrans" cxnId="{7ED2B607-18E0-4AD1-A128-02B38FA95BA6}">
      <dgm:prSet/>
      <dgm:spPr>
        <a:xfrm>
          <a:off x="755924" y="530533"/>
          <a:ext cx="4215850" cy="4215850"/>
        </a:xfrm>
        <a:prstGeom prst="blockArc">
          <a:avLst>
            <a:gd name="adj1" fmla="val 13114286"/>
            <a:gd name="adj2" fmla="val 16200000"/>
            <a:gd name="adj3" fmla="val 3892"/>
          </a:avLst>
        </a:prstGeom>
      </dgm:spPr>
      <dgm:t>
        <a:bodyPr/>
        <a:lstStyle/>
        <a:p>
          <a:pPr algn="ctr"/>
          <a:endParaRPr lang="en-US"/>
        </a:p>
      </dgm:t>
    </dgm:pt>
    <dgm:pt modelId="{F7AADE77-0DAF-487E-B405-191555C84EF1}" type="pres">
      <dgm:prSet presAssocID="{4338F4B1-1576-4EB9-95D1-5CE7CA185EB5}" presName="Name0" presStyleCnt="0">
        <dgm:presLayoutVars>
          <dgm:chMax val="1"/>
          <dgm:dir/>
          <dgm:animLvl val="ctr"/>
          <dgm:resizeHandles val="exact"/>
        </dgm:presLayoutVars>
      </dgm:prSet>
      <dgm:spPr/>
    </dgm:pt>
    <dgm:pt modelId="{C4DC018A-6322-49B9-A14C-5C1B1CEC0EB2}" type="pres">
      <dgm:prSet presAssocID="{F12CFA34-A813-4D49-BF15-39759F434D83}" presName="centerShape" presStyleLbl="node0" presStyleIdx="0" presStyleCnt="1" custScaleX="104816" custScaleY="104816"/>
      <dgm:spPr/>
    </dgm:pt>
    <dgm:pt modelId="{F06EB5E0-D36D-4251-ABA6-EC6FDAB0CB02}" type="pres">
      <dgm:prSet presAssocID="{55B80EEE-ABCB-4049-A604-D6A2C17EB807}" presName="node" presStyleLbl="node1" presStyleIdx="0" presStyleCnt="7" custScaleX="104315" custScaleY="104315">
        <dgm:presLayoutVars>
          <dgm:bulletEnabled val="1"/>
        </dgm:presLayoutVars>
      </dgm:prSet>
      <dgm:spPr/>
    </dgm:pt>
    <dgm:pt modelId="{3D4AF1F1-A102-4F52-862C-6D3C63A416BB}" type="pres">
      <dgm:prSet presAssocID="{55B80EEE-ABCB-4049-A604-D6A2C17EB807}" presName="dummy" presStyleCnt="0"/>
      <dgm:spPr/>
    </dgm:pt>
    <dgm:pt modelId="{3DC507A8-A4B9-46CD-ABFE-D314FDF8758B}" type="pres">
      <dgm:prSet presAssocID="{5A785B77-78A2-40A3-AC37-E5C2C93A5BE8}" presName="sibTrans" presStyleLbl="sibTrans2D1" presStyleIdx="0" presStyleCnt="7"/>
      <dgm:spPr/>
    </dgm:pt>
    <dgm:pt modelId="{C050BE4F-B111-448A-855C-4C34D77072CC}" type="pres">
      <dgm:prSet presAssocID="{1E35B1AC-53BD-4799-9795-6C86D435C2C4}" presName="node" presStyleLbl="node1" presStyleIdx="1" presStyleCnt="7">
        <dgm:presLayoutVars>
          <dgm:bulletEnabled val="1"/>
        </dgm:presLayoutVars>
      </dgm:prSet>
      <dgm:spPr/>
    </dgm:pt>
    <dgm:pt modelId="{201BDE68-6C80-4890-A211-DCF4F686884D}" type="pres">
      <dgm:prSet presAssocID="{1E35B1AC-53BD-4799-9795-6C86D435C2C4}" presName="dummy" presStyleCnt="0"/>
      <dgm:spPr/>
    </dgm:pt>
    <dgm:pt modelId="{00477203-ECD5-4322-A8A5-4938F7B3D857}" type="pres">
      <dgm:prSet presAssocID="{1D000E40-478D-4D77-9AF1-4305E0F6F23B}" presName="sibTrans" presStyleLbl="sibTrans2D1" presStyleIdx="1" presStyleCnt="7"/>
      <dgm:spPr/>
    </dgm:pt>
    <dgm:pt modelId="{89FCA55D-4841-4D76-BC37-CFA8DEBFE8F6}" type="pres">
      <dgm:prSet presAssocID="{453ECB99-45D1-41F6-84AE-B5049639909C}" presName="node" presStyleLbl="node1" presStyleIdx="2" presStyleCnt="7">
        <dgm:presLayoutVars>
          <dgm:bulletEnabled val="1"/>
        </dgm:presLayoutVars>
      </dgm:prSet>
      <dgm:spPr/>
    </dgm:pt>
    <dgm:pt modelId="{EB13B575-869E-400A-8512-E2CAAD82C345}" type="pres">
      <dgm:prSet presAssocID="{453ECB99-45D1-41F6-84AE-B5049639909C}" presName="dummy" presStyleCnt="0"/>
      <dgm:spPr/>
    </dgm:pt>
    <dgm:pt modelId="{1558962E-80CD-4A72-83A6-DEFFC46B333C}" type="pres">
      <dgm:prSet presAssocID="{C9B9EB6C-7686-417D-AF69-E567FD81E84C}" presName="sibTrans" presStyleLbl="sibTrans2D1" presStyleIdx="2" presStyleCnt="7"/>
      <dgm:spPr/>
    </dgm:pt>
    <dgm:pt modelId="{3C43F3EE-FA1C-4221-9ACE-E24B3B65721A}" type="pres">
      <dgm:prSet presAssocID="{6FC254D4-9ABC-40D7-A642-18B99431C037}" presName="node" presStyleLbl="node1" presStyleIdx="3" presStyleCnt="7">
        <dgm:presLayoutVars>
          <dgm:bulletEnabled val="1"/>
        </dgm:presLayoutVars>
      </dgm:prSet>
      <dgm:spPr/>
    </dgm:pt>
    <dgm:pt modelId="{6FAC8838-251F-46C0-9A53-07E13378388D}" type="pres">
      <dgm:prSet presAssocID="{6FC254D4-9ABC-40D7-A642-18B99431C037}" presName="dummy" presStyleCnt="0"/>
      <dgm:spPr/>
    </dgm:pt>
    <dgm:pt modelId="{B679EE76-7B38-45FA-8DB9-22A47FD8DC73}" type="pres">
      <dgm:prSet presAssocID="{71FB306E-B1DB-4B6C-8240-48C3B54C9B54}" presName="sibTrans" presStyleLbl="sibTrans2D1" presStyleIdx="3" presStyleCnt="7"/>
      <dgm:spPr/>
    </dgm:pt>
    <dgm:pt modelId="{0D9D4989-FD18-4E3A-B69F-83FED84B3AD8}" type="pres">
      <dgm:prSet presAssocID="{A7D91242-A442-4504-AD70-389DAB203189}" presName="node" presStyleLbl="node1" presStyleIdx="4" presStyleCnt="7">
        <dgm:presLayoutVars>
          <dgm:bulletEnabled val="1"/>
        </dgm:presLayoutVars>
      </dgm:prSet>
      <dgm:spPr/>
    </dgm:pt>
    <dgm:pt modelId="{BD621EEF-D129-4CC9-8D96-DE6A7C90B399}" type="pres">
      <dgm:prSet presAssocID="{A7D91242-A442-4504-AD70-389DAB203189}" presName="dummy" presStyleCnt="0"/>
      <dgm:spPr/>
    </dgm:pt>
    <dgm:pt modelId="{2D3F6A9E-E407-4288-9D9A-43A66C3844C9}" type="pres">
      <dgm:prSet presAssocID="{A76B93A0-0B8B-4E03-BA1D-75D6B055B3F2}" presName="sibTrans" presStyleLbl="sibTrans2D1" presStyleIdx="4" presStyleCnt="7"/>
      <dgm:spPr/>
    </dgm:pt>
    <dgm:pt modelId="{D3E864A5-0EBF-4423-8E9E-82F27BCFF1E3}" type="pres">
      <dgm:prSet presAssocID="{AD8D540D-F240-4E6A-A803-6A348198FC12}" presName="node" presStyleLbl="node1" presStyleIdx="5" presStyleCnt="7">
        <dgm:presLayoutVars>
          <dgm:bulletEnabled val="1"/>
        </dgm:presLayoutVars>
      </dgm:prSet>
      <dgm:spPr/>
    </dgm:pt>
    <dgm:pt modelId="{387BD163-B345-4D59-980A-2A0146DB7CAF}" type="pres">
      <dgm:prSet presAssocID="{AD8D540D-F240-4E6A-A803-6A348198FC12}" presName="dummy" presStyleCnt="0"/>
      <dgm:spPr/>
    </dgm:pt>
    <dgm:pt modelId="{BA7FF758-2A19-4256-AFD2-B0E94553EF31}" type="pres">
      <dgm:prSet presAssocID="{34902049-008C-4872-AEB0-381126E7856F}" presName="sibTrans" presStyleLbl="sibTrans2D1" presStyleIdx="5" presStyleCnt="7"/>
      <dgm:spPr/>
    </dgm:pt>
    <dgm:pt modelId="{B295E0E4-A4B8-464B-A1D7-B9F4B6C53F13}" type="pres">
      <dgm:prSet presAssocID="{2B2493BB-8695-4E11-A9D7-DE94CF2F7986}" presName="node" presStyleLbl="node1" presStyleIdx="6" presStyleCnt="7">
        <dgm:presLayoutVars>
          <dgm:bulletEnabled val="1"/>
        </dgm:presLayoutVars>
      </dgm:prSet>
      <dgm:spPr/>
    </dgm:pt>
    <dgm:pt modelId="{1C8CEA5D-0FFA-4B69-BE6E-E17BEB156677}" type="pres">
      <dgm:prSet presAssocID="{2B2493BB-8695-4E11-A9D7-DE94CF2F7986}" presName="dummy" presStyleCnt="0"/>
      <dgm:spPr/>
    </dgm:pt>
    <dgm:pt modelId="{1D4F3022-0487-4373-9085-A29FA8CED5E2}" type="pres">
      <dgm:prSet presAssocID="{BA664635-4771-4831-AFCA-489E6D295690}" presName="sibTrans" presStyleLbl="sibTrans2D1" presStyleIdx="6" presStyleCnt="7"/>
      <dgm:spPr/>
    </dgm:pt>
  </dgm:ptLst>
  <dgm:cxnLst>
    <dgm:cxn modelId="{7ED2B607-18E0-4AD1-A128-02B38FA95BA6}" srcId="{F12CFA34-A813-4D49-BF15-39759F434D83}" destId="{2B2493BB-8695-4E11-A9D7-DE94CF2F7986}" srcOrd="6" destOrd="0" parTransId="{53240110-10A7-47D2-AB0F-F9963ACFB9DF}" sibTransId="{BA664635-4771-4831-AFCA-489E6D295690}"/>
    <dgm:cxn modelId="{0E67360E-B316-4084-BC91-9FC97B4DEBE3}" type="presOf" srcId="{453ECB99-45D1-41F6-84AE-B5049639909C}" destId="{89FCA55D-4841-4D76-BC37-CFA8DEBFE8F6}" srcOrd="0" destOrd="0" presId="urn:microsoft.com/office/officeart/2005/8/layout/radial6"/>
    <dgm:cxn modelId="{A5F49520-5D76-4BF4-A597-57CA8778B8FA}" type="presOf" srcId="{4338F4B1-1576-4EB9-95D1-5CE7CA185EB5}" destId="{F7AADE77-0DAF-487E-B405-191555C84EF1}" srcOrd="0" destOrd="0" presId="urn:microsoft.com/office/officeart/2005/8/layout/radial6"/>
    <dgm:cxn modelId="{1CB4E622-E081-4BD2-BBB5-61DF1F700E1B}" type="presOf" srcId="{5A785B77-78A2-40A3-AC37-E5C2C93A5BE8}" destId="{3DC507A8-A4B9-46CD-ABFE-D314FDF8758B}" srcOrd="0" destOrd="0" presId="urn:microsoft.com/office/officeart/2005/8/layout/radial6"/>
    <dgm:cxn modelId="{E6FF7C23-4EB0-47AC-9EA2-57F3AC6B19F8}" srcId="{F12CFA34-A813-4D49-BF15-39759F434D83}" destId="{A7D91242-A442-4504-AD70-389DAB203189}" srcOrd="4" destOrd="0" parTransId="{6F3E4B3F-4906-4A18-AD92-D3AF4DB4A077}" sibTransId="{A76B93A0-0B8B-4E03-BA1D-75D6B055B3F2}"/>
    <dgm:cxn modelId="{29C07D32-ECDD-4333-B9CA-39D9AF453C27}" type="presOf" srcId="{A7D91242-A442-4504-AD70-389DAB203189}" destId="{0D9D4989-FD18-4E3A-B69F-83FED84B3AD8}" srcOrd="0" destOrd="0" presId="urn:microsoft.com/office/officeart/2005/8/layout/radial6"/>
    <dgm:cxn modelId="{2384423D-4B33-4F34-88DA-DF8DAC9C3538}" type="presOf" srcId="{1E35B1AC-53BD-4799-9795-6C86D435C2C4}" destId="{C050BE4F-B111-448A-855C-4C34D77072CC}" srcOrd="0" destOrd="0" presId="urn:microsoft.com/office/officeart/2005/8/layout/radial6"/>
    <dgm:cxn modelId="{3F0FEA3E-74B9-4403-80B8-B2555C3DE49F}" type="presOf" srcId="{A76B93A0-0B8B-4E03-BA1D-75D6B055B3F2}" destId="{2D3F6A9E-E407-4288-9D9A-43A66C3844C9}" srcOrd="0" destOrd="0" presId="urn:microsoft.com/office/officeart/2005/8/layout/radial6"/>
    <dgm:cxn modelId="{C2D5955C-DD72-4762-8926-91853C2EDC20}" srcId="{F12CFA34-A813-4D49-BF15-39759F434D83}" destId="{453ECB99-45D1-41F6-84AE-B5049639909C}" srcOrd="2" destOrd="0" parTransId="{6C6E3F38-F687-4B7C-91FF-7E20735A708F}" sibTransId="{C9B9EB6C-7686-417D-AF69-E567FD81E84C}"/>
    <dgm:cxn modelId="{7ADD1F45-CE10-4D32-B650-D80AF7C51981}" type="presOf" srcId="{2B2493BB-8695-4E11-A9D7-DE94CF2F7986}" destId="{B295E0E4-A4B8-464B-A1D7-B9F4B6C53F13}" srcOrd="0" destOrd="0" presId="urn:microsoft.com/office/officeart/2005/8/layout/radial6"/>
    <dgm:cxn modelId="{F0552F46-8730-4851-B3B5-E8D83C88A73A}" type="presOf" srcId="{1D000E40-478D-4D77-9AF1-4305E0F6F23B}" destId="{00477203-ECD5-4322-A8A5-4938F7B3D857}" srcOrd="0" destOrd="0" presId="urn:microsoft.com/office/officeart/2005/8/layout/radial6"/>
    <dgm:cxn modelId="{130D3967-DE85-44AB-A20B-95F2510F4478}" srcId="{F12CFA34-A813-4D49-BF15-39759F434D83}" destId="{1E35B1AC-53BD-4799-9795-6C86D435C2C4}" srcOrd="1" destOrd="0" parTransId="{F1D88468-BFB4-4B1E-844B-82DB73B651A3}" sibTransId="{1D000E40-478D-4D77-9AF1-4305E0F6F23B}"/>
    <dgm:cxn modelId="{F41EA169-4BB5-4D09-82A0-ED7CF109FA94}" type="presOf" srcId="{34902049-008C-4872-AEB0-381126E7856F}" destId="{BA7FF758-2A19-4256-AFD2-B0E94553EF31}" srcOrd="0" destOrd="0" presId="urn:microsoft.com/office/officeart/2005/8/layout/radial6"/>
    <dgm:cxn modelId="{0EF8D76A-415F-4A57-97D3-7BD5F6295D42}" type="presOf" srcId="{6FC254D4-9ABC-40D7-A642-18B99431C037}" destId="{3C43F3EE-FA1C-4221-9ACE-E24B3B65721A}" srcOrd="0" destOrd="0" presId="urn:microsoft.com/office/officeart/2005/8/layout/radial6"/>
    <dgm:cxn modelId="{76A56351-3B9E-4B6F-9498-2C5707A3513D}" type="presOf" srcId="{71FB306E-B1DB-4B6C-8240-48C3B54C9B54}" destId="{B679EE76-7B38-45FA-8DB9-22A47FD8DC73}" srcOrd="0" destOrd="0" presId="urn:microsoft.com/office/officeart/2005/8/layout/radial6"/>
    <dgm:cxn modelId="{0D1ACF59-C6D4-402F-90BD-83BF0A528C30}" srcId="{F12CFA34-A813-4D49-BF15-39759F434D83}" destId="{55B80EEE-ABCB-4049-A604-D6A2C17EB807}" srcOrd="0" destOrd="0" parTransId="{20150DE3-38DA-45D7-807B-39F993D815C6}" sibTransId="{5A785B77-78A2-40A3-AC37-E5C2C93A5BE8}"/>
    <dgm:cxn modelId="{FA17AF8A-0FDE-4CED-B280-9E592BCDE28D}" type="presOf" srcId="{55B80EEE-ABCB-4049-A604-D6A2C17EB807}" destId="{F06EB5E0-D36D-4251-ABA6-EC6FDAB0CB02}" srcOrd="0" destOrd="0" presId="urn:microsoft.com/office/officeart/2005/8/layout/radial6"/>
    <dgm:cxn modelId="{7D177094-8B93-498B-B32F-7DF8E539117E}" type="presOf" srcId="{BA664635-4771-4831-AFCA-489E6D295690}" destId="{1D4F3022-0487-4373-9085-A29FA8CED5E2}" srcOrd="0" destOrd="0" presId="urn:microsoft.com/office/officeart/2005/8/layout/radial6"/>
    <dgm:cxn modelId="{074FD3C8-482B-4288-B3EA-6B2ACBF25B78}" srcId="{4338F4B1-1576-4EB9-95D1-5CE7CA185EB5}" destId="{F12CFA34-A813-4D49-BF15-39759F434D83}" srcOrd="0" destOrd="0" parTransId="{09C5136A-8950-40FA-9F3B-4F08C4581BE8}" sibTransId="{B1A7A8C7-B786-45DA-9F80-A175DAE43992}"/>
    <dgm:cxn modelId="{8FA6C3D1-B457-4989-8BDD-FD3DD1BCA2FB}" type="presOf" srcId="{F12CFA34-A813-4D49-BF15-39759F434D83}" destId="{C4DC018A-6322-49B9-A14C-5C1B1CEC0EB2}" srcOrd="0" destOrd="0" presId="urn:microsoft.com/office/officeart/2005/8/layout/radial6"/>
    <dgm:cxn modelId="{CA3DBED6-5E82-4940-958C-3D2C5B188EEE}" srcId="{F12CFA34-A813-4D49-BF15-39759F434D83}" destId="{6FC254D4-9ABC-40D7-A642-18B99431C037}" srcOrd="3" destOrd="0" parTransId="{CEF15DCB-77D5-45CA-A842-631631F4AC8D}" sibTransId="{71FB306E-B1DB-4B6C-8240-48C3B54C9B54}"/>
    <dgm:cxn modelId="{B05061D8-A488-4AF0-B0E7-70279C397216}" srcId="{F12CFA34-A813-4D49-BF15-39759F434D83}" destId="{AD8D540D-F240-4E6A-A803-6A348198FC12}" srcOrd="5" destOrd="0" parTransId="{ACDD8F04-A537-46FD-9101-8FEC2D82DF78}" sibTransId="{34902049-008C-4872-AEB0-381126E7856F}"/>
    <dgm:cxn modelId="{D61504DA-80B1-468B-B164-8CE74ADB42A8}" type="presOf" srcId="{C9B9EB6C-7686-417D-AF69-E567FD81E84C}" destId="{1558962E-80CD-4A72-83A6-DEFFC46B333C}" srcOrd="0" destOrd="0" presId="urn:microsoft.com/office/officeart/2005/8/layout/radial6"/>
    <dgm:cxn modelId="{8ACBB9DA-2725-4BB2-8360-54347CC40E08}" type="presOf" srcId="{AD8D540D-F240-4E6A-A803-6A348198FC12}" destId="{D3E864A5-0EBF-4423-8E9E-82F27BCFF1E3}" srcOrd="0" destOrd="0" presId="urn:microsoft.com/office/officeart/2005/8/layout/radial6"/>
    <dgm:cxn modelId="{1597AC9F-3385-4351-B383-4C33853C9C49}" type="presParOf" srcId="{F7AADE77-0DAF-487E-B405-191555C84EF1}" destId="{C4DC018A-6322-49B9-A14C-5C1B1CEC0EB2}" srcOrd="0" destOrd="0" presId="urn:microsoft.com/office/officeart/2005/8/layout/radial6"/>
    <dgm:cxn modelId="{520D85AC-E214-4019-B3BC-472DA73A2D5F}" type="presParOf" srcId="{F7AADE77-0DAF-487E-B405-191555C84EF1}" destId="{F06EB5E0-D36D-4251-ABA6-EC6FDAB0CB02}" srcOrd="1" destOrd="0" presId="urn:microsoft.com/office/officeart/2005/8/layout/radial6"/>
    <dgm:cxn modelId="{62FBF6D3-84B6-4BA2-A7C6-E94EF93EEDF7}" type="presParOf" srcId="{F7AADE77-0DAF-487E-B405-191555C84EF1}" destId="{3D4AF1F1-A102-4F52-862C-6D3C63A416BB}" srcOrd="2" destOrd="0" presId="urn:microsoft.com/office/officeart/2005/8/layout/radial6"/>
    <dgm:cxn modelId="{5AE45711-8BDE-498E-B7BD-A1E673800E4B}" type="presParOf" srcId="{F7AADE77-0DAF-487E-B405-191555C84EF1}" destId="{3DC507A8-A4B9-46CD-ABFE-D314FDF8758B}" srcOrd="3" destOrd="0" presId="urn:microsoft.com/office/officeart/2005/8/layout/radial6"/>
    <dgm:cxn modelId="{CD49229A-8902-4F6D-9F25-EDFDD01515B6}" type="presParOf" srcId="{F7AADE77-0DAF-487E-B405-191555C84EF1}" destId="{C050BE4F-B111-448A-855C-4C34D77072CC}" srcOrd="4" destOrd="0" presId="urn:microsoft.com/office/officeart/2005/8/layout/radial6"/>
    <dgm:cxn modelId="{702D8515-D649-42E7-94B1-3CF2BDA534ED}" type="presParOf" srcId="{F7AADE77-0DAF-487E-B405-191555C84EF1}" destId="{201BDE68-6C80-4890-A211-DCF4F686884D}" srcOrd="5" destOrd="0" presId="urn:microsoft.com/office/officeart/2005/8/layout/radial6"/>
    <dgm:cxn modelId="{4C48FB8A-9FD5-42E5-AC6A-9653EBABEAFC}" type="presParOf" srcId="{F7AADE77-0DAF-487E-B405-191555C84EF1}" destId="{00477203-ECD5-4322-A8A5-4938F7B3D857}" srcOrd="6" destOrd="0" presId="urn:microsoft.com/office/officeart/2005/8/layout/radial6"/>
    <dgm:cxn modelId="{73E2A8BD-DEC8-4D47-8A07-F8F3BAC1952B}" type="presParOf" srcId="{F7AADE77-0DAF-487E-B405-191555C84EF1}" destId="{89FCA55D-4841-4D76-BC37-CFA8DEBFE8F6}" srcOrd="7" destOrd="0" presId="urn:microsoft.com/office/officeart/2005/8/layout/radial6"/>
    <dgm:cxn modelId="{6B869C32-7E95-4553-9C75-E647DCF86C58}" type="presParOf" srcId="{F7AADE77-0DAF-487E-B405-191555C84EF1}" destId="{EB13B575-869E-400A-8512-E2CAAD82C345}" srcOrd="8" destOrd="0" presId="urn:microsoft.com/office/officeart/2005/8/layout/radial6"/>
    <dgm:cxn modelId="{02479720-8F6D-42DB-8409-B627AFEF53BE}" type="presParOf" srcId="{F7AADE77-0DAF-487E-B405-191555C84EF1}" destId="{1558962E-80CD-4A72-83A6-DEFFC46B333C}" srcOrd="9" destOrd="0" presId="urn:microsoft.com/office/officeart/2005/8/layout/radial6"/>
    <dgm:cxn modelId="{1A7D1DB0-FAD1-41DD-BA81-33D18B2F0C6C}" type="presParOf" srcId="{F7AADE77-0DAF-487E-B405-191555C84EF1}" destId="{3C43F3EE-FA1C-4221-9ACE-E24B3B65721A}" srcOrd="10" destOrd="0" presId="urn:microsoft.com/office/officeart/2005/8/layout/radial6"/>
    <dgm:cxn modelId="{79D78390-8977-4CDC-8E3F-AF012672A0C8}" type="presParOf" srcId="{F7AADE77-0DAF-487E-B405-191555C84EF1}" destId="{6FAC8838-251F-46C0-9A53-07E13378388D}" srcOrd="11" destOrd="0" presId="urn:microsoft.com/office/officeart/2005/8/layout/radial6"/>
    <dgm:cxn modelId="{0001D93F-9BA1-4100-91C9-1E88DF8E2190}" type="presParOf" srcId="{F7AADE77-0DAF-487E-B405-191555C84EF1}" destId="{B679EE76-7B38-45FA-8DB9-22A47FD8DC73}" srcOrd="12" destOrd="0" presId="urn:microsoft.com/office/officeart/2005/8/layout/radial6"/>
    <dgm:cxn modelId="{4A15BBF9-AB13-47F7-837E-8914F5E7C486}" type="presParOf" srcId="{F7AADE77-0DAF-487E-B405-191555C84EF1}" destId="{0D9D4989-FD18-4E3A-B69F-83FED84B3AD8}" srcOrd="13" destOrd="0" presId="urn:microsoft.com/office/officeart/2005/8/layout/radial6"/>
    <dgm:cxn modelId="{88F04051-3629-4A52-882E-7C3399953678}" type="presParOf" srcId="{F7AADE77-0DAF-487E-B405-191555C84EF1}" destId="{BD621EEF-D129-4CC9-8D96-DE6A7C90B399}" srcOrd="14" destOrd="0" presId="urn:microsoft.com/office/officeart/2005/8/layout/radial6"/>
    <dgm:cxn modelId="{F56DA4EA-A2EF-4734-9EF7-6EAF45F14376}" type="presParOf" srcId="{F7AADE77-0DAF-487E-B405-191555C84EF1}" destId="{2D3F6A9E-E407-4288-9D9A-43A66C3844C9}" srcOrd="15" destOrd="0" presId="urn:microsoft.com/office/officeart/2005/8/layout/radial6"/>
    <dgm:cxn modelId="{FE5FF277-5809-49F2-A5A7-CF2BB0779F5E}" type="presParOf" srcId="{F7AADE77-0DAF-487E-B405-191555C84EF1}" destId="{D3E864A5-0EBF-4423-8E9E-82F27BCFF1E3}" srcOrd="16" destOrd="0" presId="urn:microsoft.com/office/officeart/2005/8/layout/radial6"/>
    <dgm:cxn modelId="{4640B1C0-48CA-4F83-81E1-3EDF79C33738}" type="presParOf" srcId="{F7AADE77-0DAF-487E-B405-191555C84EF1}" destId="{387BD163-B345-4D59-980A-2A0146DB7CAF}" srcOrd="17" destOrd="0" presId="urn:microsoft.com/office/officeart/2005/8/layout/radial6"/>
    <dgm:cxn modelId="{E8898BCB-B3FD-4F2E-9A3D-206DBE309AAF}" type="presParOf" srcId="{F7AADE77-0DAF-487E-B405-191555C84EF1}" destId="{BA7FF758-2A19-4256-AFD2-B0E94553EF31}" srcOrd="18" destOrd="0" presId="urn:microsoft.com/office/officeart/2005/8/layout/radial6"/>
    <dgm:cxn modelId="{9E14E090-D09C-4346-B2F8-467A3B045690}" type="presParOf" srcId="{F7AADE77-0DAF-487E-B405-191555C84EF1}" destId="{B295E0E4-A4B8-464B-A1D7-B9F4B6C53F13}" srcOrd="19" destOrd="0" presId="urn:microsoft.com/office/officeart/2005/8/layout/radial6"/>
    <dgm:cxn modelId="{E7AEDB32-6CF1-4631-B6A5-07B0A668C5D7}" type="presParOf" srcId="{F7AADE77-0DAF-487E-B405-191555C84EF1}" destId="{1C8CEA5D-0FFA-4B69-BE6E-E17BEB156677}" srcOrd="20" destOrd="0" presId="urn:microsoft.com/office/officeart/2005/8/layout/radial6"/>
    <dgm:cxn modelId="{3690207B-8677-41E9-B710-8A52ECC5F97A}" type="presParOf" srcId="{F7AADE77-0DAF-487E-B405-191555C84EF1}" destId="{1D4F3022-0487-4373-9085-A29FA8CED5E2}"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DD0AD-F3DE-41A5-BE9D-1EAB745AE669}">
      <dsp:nvSpPr>
        <dsp:cNvPr id="0" name=""/>
        <dsp:cNvSpPr/>
      </dsp:nvSpPr>
      <dsp:spPr>
        <a:xfrm>
          <a:off x="2450850" y="1649625"/>
          <a:ext cx="2872451" cy="2872451"/>
        </a:xfrm>
        <a:prstGeom prst="ellipse">
          <a:avLst/>
        </a:prstGeom>
        <a:solidFill>
          <a:srgbClr val="11487C"/>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AU" sz="3300" kern="1200" dirty="0" err="1">
              <a:solidFill>
                <a:schemeClr val="bg1"/>
              </a:solidFill>
            </a:rPr>
            <a:t>RCAiMHS</a:t>
          </a:r>
          <a:endParaRPr lang="en-AU" sz="3300" kern="1200" dirty="0">
            <a:solidFill>
              <a:schemeClr val="bg1"/>
            </a:solidFill>
          </a:endParaRPr>
        </a:p>
        <a:p>
          <a:pPr marL="0" lvl="0" indent="0" algn="ctr" defTabSz="1466850">
            <a:lnSpc>
              <a:spcPct val="90000"/>
            </a:lnSpc>
            <a:spcBef>
              <a:spcPct val="0"/>
            </a:spcBef>
            <a:spcAft>
              <a:spcPct val="35000"/>
            </a:spcAft>
            <a:buNone/>
          </a:pPr>
          <a:r>
            <a:rPr lang="en-AU" sz="3300" kern="1200" dirty="0">
              <a:solidFill>
                <a:schemeClr val="bg1"/>
              </a:solidFill>
            </a:rPr>
            <a:t>model</a:t>
          </a:r>
        </a:p>
      </dsp:txBody>
      <dsp:txXfrm>
        <a:off x="2871511" y="2070286"/>
        <a:ext cx="2031129" cy="2031129"/>
      </dsp:txXfrm>
    </dsp:sp>
    <dsp:sp modelId="{E6294FEE-8D39-4EAE-A4AB-03CA74C54210}">
      <dsp:nvSpPr>
        <dsp:cNvPr id="0" name=""/>
        <dsp:cNvSpPr/>
      </dsp:nvSpPr>
      <dsp:spPr>
        <a:xfrm>
          <a:off x="2730559" y="-126322"/>
          <a:ext cx="2313032" cy="2313032"/>
        </a:xfrm>
        <a:prstGeom prst="ellipse">
          <a:avLst/>
        </a:prstGeom>
        <a:solidFill>
          <a:srgbClr val="7CCA62"/>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dirty="0">
              <a:solidFill>
                <a:schemeClr val="bg1"/>
              </a:solidFill>
            </a:rPr>
            <a:t>1. Referring for a community support activity in Mental Health Services Toolkit: Guideline &amp; implementation resources</a:t>
          </a:r>
        </a:p>
      </dsp:txBody>
      <dsp:txXfrm>
        <a:off x="3069295" y="212414"/>
        <a:ext cx="1635560" cy="1635560"/>
      </dsp:txXfrm>
    </dsp:sp>
    <dsp:sp modelId="{7520CFEE-D06D-4E7C-9792-A0CC77D01684}">
      <dsp:nvSpPr>
        <dsp:cNvPr id="0" name=""/>
        <dsp:cNvSpPr/>
      </dsp:nvSpPr>
      <dsp:spPr>
        <a:xfrm>
          <a:off x="4684217" y="2957151"/>
          <a:ext cx="2313032" cy="2313032"/>
        </a:xfrm>
        <a:prstGeom prst="ellipse">
          <a:avLst/>
        </a:prstGeom>
        <a:solidFill>
          <a:srgbClr val="1E7996"/>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chemeClr val="bg1"/>
              </a:solidFill>
            </a:rPr>
            <a:t>3. Self-guided learning package (PowerPoint &amp; workbook)</a:t>
          </a:r>
        </a:p>
      </dsp:txBody>
      <dsp:txXfrm>
        <a:off x="5022953" y="3295887"/>
        <a:ext cx="1635560" cy="1635560"/>
      </dsp:txXfrm>
    </dsp:sp>
    <dsp:sp modelId="{BCE0F818-41CD-4B9D-892E-B5D7DF71EB68}">
      <dsp:nvSpPr>
        <dsp:cNvPr id="0" name=""/>
        <dsp:cNvSpPr/>
      </dsp:nvSpPr>
      <dsp:spPr>
        <a:xfrm>
          <a:off x="761137" y="2957138"/>
          <a:ext cx="2313032" cy="2313032"/>
        </a:xfrm>
        <a:prstGeom prst="ellipse">
          <a:avLst/>
        </a:prstGeom>
        <a:solidFill>
          <a:srgbClr val="009DD9"/>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dirty="0">
              <a:solidFill>
                <a:schemeClr val="bg1"/>
              </a:solidFill>
            </a:rPr>
            <a:t>2. Referring for a community support activity in Mental Health Services Toolkit: Companion orientation manual of community treatment &amp; support tools</a:t>
          </a:r>
        </a:p>
      </dsp:txBody>
      <dsp:txXfrm>
        <a:off x="1099873" y="3295874"/>
        <a:ext cx="1635560" cy="1635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F3022-0487-4373-9085-A29FA8CED5E2}">
      <dsp:nvSpPr>
        <dsp:cNvPr id="0" name=""/>
        <dsp:cNvSpPr/>
      </dsp:nvSpPr>
      <dsp:spPr>
        <a:xfrm>
          <a:off x="758652" y="493766"/>
          <a:ext cx="3838777" cy="3838777"/>
        </a:xfrm>
        <a:prstGeom prst="blockArc">
          <a:avLst>
            <a:gd name="adj1" fmla="val 13114286"/>
            <a:gd name="adj2" fmla="val 16200000"/>
            <a:gd name="adj3" fmla="val 3892"/>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A7FF758-2A19-4256-AFD2-B0E94553EF31}">
      <dsp:nvSpPr>
        <dsp:cNvPr id="0" name=""/>
        <dsp:cNvSpPr/>
      </dsp:nvSpPr>
      <dsp:spPr>
        <a:xfrm>
          <a:off x="758652" y="493766"/>
          <a:ext cx="3838777" cy="3838777"/>
        </a:xfrm>
        <a:prstGeom prst="blockArc">
          <a:avLst>
            <a:gd name="adj1" fmla="val 10028571"/>
            <a:gd name="adj2" fmla="val 13114286"/>
            <a:gd name="adj3" fmla="val 3892"/>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D3F6A9E-E407-4288-9D9A-43A66C3844C9}">
      <dsp:nvSpPr>
        <dsp:cNvPr id="0" name=""/>
        <dsp:cNvSpPr/>
      </dsp:nvSpPr>
      <dsp:spPr>
        <a:xfrm>
          <a:off x="758652" y="493766"/>
          <a:ext cx="3838777" cy="3838777"/>
        </a:xfrm>
        <a:prstGeom prst="blockArc">
          <a:avLst>
            <a:gd name="adj1" fmla="val 6942857"/>
            <a:gd name="adj2" fmla="val 10028571"/>
            <a:gd name="adj3" fmla="val 3892"/>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79EE76-7B38-45FA-8DB9-22A47FD8DC73}">
      <dsp:nvSpPr>
        <dsp:cNvPr id="0" name=""/>
        <dsp:cNvSpPr/>
      </dsp:nvSpPr>
      <dsp:spPr>
        <a:xfrm>
          <a:off x="758652" y="493766"/>
          <a:ext cx="3838777" cy="3838777"/>
        </a:xfrm>
        <a:prstGeom prst="blockArc">
          <a:avLst>
            <a:gd name="adj1" fmla="val 3857143"/>
            <a:gd name="adj2" fmla="val 6942857"/>
            <a:gd name="adj3" fmla="val 3892"/>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558962E-80CD-4A72-83A6-DEFFC46B333C}">
      <dsp:nvSpPr>
        <dsp:cNvPr id="0" name=""/>
        <dsp:cNvSpPr/>
      </dsp:nvSpPr>
      <dsp:spPr>
        <a:xfrm>
          <a:off x="758652" y="493766"/>
          <a:ext cx="3838777" cy="3838777"/>
        </a:xfrm>
        <a:prstGeom prst="blockArc">
          <a:avLst>
            <a:gd name="adj1" fmla="val 771429"/>
            <a:gd name="adj2" fmla="val 3857143"/>
            <a:gd name="adj3" fmla="val 3892"/>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0477203-ECD5-4322-A8A5-4938F7B3D857}">
      <dsp:nvSpPr>
        <dsp:cNvPr id="0" name=""/>
        <dsp:cNvSpPr/>
      </dsp:nvSpPr>
      <dsp:spPr>
        <a:xfrm>
          <a:off x="758652" y="493766"/>
          <a:ext cx="3838777" cy="3838777"/>
        </a:xfrm>
        <a:prstGeom prst="blockArc">
          <a:avLst>
            <a:gd name="adj1" fmla="val 19285714"/>
            <a:gd name="adj2" fmla="val 771429"/>
            <a:gd name="adj3" fmla="val 3892"/>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DC507A8-A4B9-46CD-ABFE-D314FDF8758B}">
      <dsp:nvSpPr>
        <dsp:cNvPr id="0" name=""/>
        <dsp:cNvSpPr/>
      </dsp:nvSpPr>
      <dsp:spPr>
        <a:xfrm>
          <a:off x="758652" y="493766"/>
          <a:ext cx="3838777" cy="3838777"/>
        </a:xfrm>
        <a:prstGeom prst="blockArc">
          <a:avLst>
            <a:gd name="adj1" fmla="val 16200000"/>
            <a:gd name="adj2" fmla="val 19285714"/>
            <a:gd name="adj3" fmla="val 3892"/>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4DC018A-6322-49B9-A14C-5C1B1CEC0EB2}">
      <dsp:nvSpPr>
        <dsp:cNvPr id="0" name=""/>
        <dsp:cNvSpPr/>
      </dsp:nvSpPr>
      <dsp:spPr>
        <a:xfrm>
          <a:off x="1900903" y="1636017"/>
          <a:ext cx="1554275" cy="155427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ea typeface="+mn-ea"/>
              <a:cs typeface="Arial" panose="020B0604020202020204" pitchFamily="34" charset="0"/>
            </a:rPr>
            <a:t>Skill Development Model</a:t>
          </a:r>
        </a:p>
      </dsp:txBody>
      <dsp:txXfrm>
        <a:off x="2128521" y="1863635"/>
        <a:ext cx="1099039" cy="1099039"/>
      </dsp:txXfrm>
    </dsp:sp>
    <dsp:sp modelId="{F06EB5E0-D36D-4251-ABA6-EC6FDAB0CB02}">
      <dsp:nvSpPr>
        <dsp:cNvPr id="0" name=""/>
        <dsp:cNvSpPr/>
      </dsp:nvSpPr>
      <dsp:spPr>
        <a:xfrm>
          <a:off x="2136644" y="-10261"/>
          <a:ext cx="1082792" cy="108279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latin typeface="Arial" panose="020B0604020202020204" pitchFamily="34" charset="0"/>
              <a:ea typeface="+mn-ea"/>
              <a:cs typeface="Arial" panose="020B0604020202020204" pitchFamily="34" charset="0"/>
            </a:rPr>
            <a:t>1. Identify individual strengths through curious conversations</a:t>
          </a:r>
        </a:p>
      </dsp:txBody>
      <dsp:txXfrm>
        <a:off x="2295215" y="148310"/>
        <a:ext cx="765650" cy="765650"/>
      </dsp:txXfrm>
    </dsp:sp>
    <dsp:sp modelId="{C050BE4F-B111-448A-855C-4C34D77072CC}">
      <dsp:nvSpPr>
        <dsp:cNvPr id="0" name=""/>
        <dsp:cNvSpPr/>
      </dsp:nvSpPr>
      <dsp:spPr>
        <a:xfrm>
          <a:off x="3630462" y="720733"/>
          <a:ext cx="1038002" cy="103800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latin typeface="Arial" panose="020B0604020202020204" pitchFamily="34" charset="0"/>
              <a:ea typeface="+mn-ea"/>
              <a:cs typeface="Arial" panose="020B0604020202020204" pitchFamily="34" charset="0"/>
            </a:rPr>
            <a:t>2. Select an activity</a:t>
          </a:r>
        </a:p>
      </dsp:txBody>
      <dsp:txXfrm>
        <a:off x="3782474" y="872745"/>
        <a:ext cx="733978" cy="733978"/>
      </dsp:txXfrm>
    </dsp:sp>
    <dsp:sp modelId="{89FCA55D-4841-4D76-BC37-CFA8DEBFE8F6}">
      <dsp:nvSpPr>
        <dsp:cNvPr id="0" name=""/>
        <dsp:cNvSpPr/>
      </dsp:nvSpPr>
      <dsp:spPr>
        <a:xfrm>
          <a:off x="3993874" y="2312943"/>
          <a:ext cx="1038002" cy="103800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latin typeface="Arial" panose="020B0604020202020204" pitchFamily="34" charset="0"/>
              <a:ea typeface="+mn-ea"/>
              <a:cs typeface="Arial" panose="020B0604020202020204" pitchFamily="34" charset="0"/>
            </a:rPr>
            <a:t>3. Support Practice</a:t>
          </a:r>
        </a:p>
      </dsp:txBody>
      <dsp:txXfrm>
        <a:off x="4145886" y="2464955"/>
        <a:ext cx="733978" cy="733978"/>
      </dsp:txXfrm>
    </dsp:sp>
    <dsp:sp modelId="{3C43F3EE-FA1C-4221-9ACE-E24B3B65721A}">
      <dsp:nvSpPr>
        <dsp:cNvPr id="0" name=""/>
        <dsp:cNvSpPr/>
      </dsp:nvSpPr>
      <dsp:spPr>
        <a:xfrm>
          <a:off x="2975617" y="3589795"/>
          <a:ext cx="1038002" cy="103800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latin typeface="Arial" panose="020B0604020202020204" pitchFamily="34" charset="0"/>
              <a:ea typeface="+mn-ea"/>
              <a:cs typeface="Arial" panose="020B0604020202020204" pitchFamily="34" charset="0"/>
            </a:rPr>
            <a:t>4. Problem solving providing "Just the right challenge"</a:t>
          </a:r>
        </a:p>
      </dsp:txBody>
      <dsp:txXfrm>
        <a:off x="3127629" y="3741807"/>
        <a:ext cx="733978" cy="733978"/>
      </dsp:txXfrm>
    </dsp:sp>
    <dsp:sp modelId="{0D9D4989-FD18-4E3A-B69F-83FED84B3AD8}">
      <dsp:nvSpPr>
        <dsp:cNvPr id="0" name=""/>
        <dsp:cNvSpPr/>
      </dsp:nvSpPr>
      <dsp:spPr>
        <a:xfrm>
          <a:off x="1342461" y="3589795"/>
          <a:ext cx="1038002" cy="103800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latin typeface="Arial" panose="020B0604020202020204" pitchFamily="34" charset="0"/>
              <a:ea typeface="+mn-ea"/>
              <a:cs typeface="Arial" panose="020B0604020202020204" pitchFamily="34" charset="0"/>
            </a:rPr>
            <a:t>5. Prompting "Hierarchy of support"</a:t>
          </a:r>
        </a:p>
      </dsp:txBody>
      <dsp:txXfrm>
        <a:off x="1494473" y="3741807"/>
        <a:ext cx="733978" cy="733978"/>
      </dsp:txXfrm>
    </dsp:sp>
    <dsp:sp modelId="{D3E864A5-0EBF-4423-8E9E-82F27BCFF1E3}">
      <dsp:nvSpPr>
        <dsp:cNvPr id="0" name=""/>
        <dsp:cNvSpPr/>
      </dsp:nvSpPr>
      <dsp:spPr>
        <a:xfrm>
          <a:off x="324205" y="2312943"/>
          <a:ext cx="1038002" cy="103800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latin typeface="Arial" panose="020B0604020202020204" pitchFamily="34" charset="0"/>
              <a:ea typeface="+mn-ea"/>
              <a:cs typeface="Arial" panose="020B0604020202020204" pitchFamily="34" charset="0"/>
            </a:rPr>
            <a:t>6. Provide feedback and develop skill development strategies</a:t>
          </a:r>
        </a:p>
      </dsp:txBody>
      <dsp:txXfrm>
        <a:off x="476217" y="2464955"/>
        <a:ext cx="733978" cy="733978"/>
      </dsp:txXfrm>
    </dsp:sp>
    <dsp:sp modelId="{B295E0E4-A4B8-464B-A1D7-B9F4B6C53F13}">
      <dsp:nvSpPr>
        <dsp:cNvPr id="0" name=""/>
        <dsp:cNvSpPr/>
      </dsp:nvSpPr>
      <dsp:spPr>
        <a:xfrm>
          <a:off x="687616" y="720733"/>
          <a:ext cx="1038002" cy="103800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anose="020B0604020202020204" pitchFamily="34" charset="0"/>
              <a:ea typeface="+mn-ea"/>
              <a:cs typeface="Arial" panose="020B0604020202020204" pitchFamily="34" charset="0"/>
            </a:rPr>
            <a:t>7. Review the strategies - Screening Assessment Process</a:t>
          </a:r>
        </a:p>
      </dsp:txBody>
      <dsp:txXfrm>
        <a:off x="839628" y="872745"/>
        <a:ext cx="733978" cy="73397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E6D489-26CA-894F-9F98-9C0601A8D65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513069-5E3B-E24F-9B7A-D28B8E8732A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1887DB5-32FB-6F41-AE34-69580F16969A}" type="datetimeFigureOut">
              <a:rPr lang="en-US" smtClean="0"/>
              <a:t>7/5/2021</a:t>
            </a:fld>
            <a:endParaRPr lang="en-US"/>
          </a:p>
        </p:txBody>
      </p:sp>
      <p:sp>
        <p:nvSpPr>
          <p:cNvPr id="4" name="Footer Placeholder 3">
            <a:extLst>
              <a:ext uri="{FF2B5EF4-FFF2-40B4-BE49-F238E27FC236}">
                <a16:creationId xmlns:a16="http://schemas.microsoft.com/office/drawing/2014/main" id="{673BEFB9-E834-CE4D-972B-3E44AC874A4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359E22-0AEE-2A49-B420-4F2BE3B2645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2F26169-670B-A443-89AB-A40D71502799}" type="slidenum">
              <a:rPr lang="en-US" smtClean="0"/>
              <a:t>‹#›</a:t>
            </a:fld>
            <a:endParaRPr lang="en-US"/>
          </a:p>
        </p:txBody>
      </p:sp>
    </p:spTree>
    <p:extLst>
      <p:ext uri="{BB962C8B-B14F-4D97-AF65-F5344CB8AC3E}">
        <p14:creationId xmlns:p14="http://schemas.microsoft.com/office/powerpoint/2010/main" val="1638942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7F94897-8CB6-AB44-BE84-3800B859AE44}" type="datetimeFigureOut">
              <a:rPr lang="en-US" smtClean="0"/>
              <a:t>7/5/2021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B21B1F0-A555-8442-86D5-0B609F0F9058}" type="slidenum">
              <a:rPr lang="en-US" smtClean="0"/>
              <a:t>‹#›</a:t>
            </a:fld>
            <a:endParaRPr lang="en-US"/>
          </a:p>
        </p:txBody>
      </p:sp>
    </p:spTree>
    <p:extLst>
      <p:ext uri="{BB962C8B-B14F-4D97-AF65-F5344CB8AC3E}">
        <p14:creationId xmlns:p14="http://schemas.microsoft.com/office/powerpoint/2010/main" val="800225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qheps.health.qld.gov.au/__data/assets/pdf_file/0025/552517/clindocsguide.pdf" TargetMode="External"/><Relationship Id="rId7" Type="http://schemas.openxmlformats.org/officeDocument/2006/relationships/hyperlink" Target="https://qheps.health.qld.gov.au/__data/assets/pdf_file/0035/581894/a_recovery_plan.pdf"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qheps.health.qld.gov.au/__data/assets/pdf_file/0029/527474/case-rev.pdf" TargetMode="External"/><Relationship Id="rId5" Type="http://schemas.openxmlformats.org/officeDocument/2006/relationships/hyperlink" Target="https://qheps.health.qld.gov.au/__data/assets/pdf_file/0030/527439/care-pln.pdf" TargetMode="External"/><Relationship Id="rId4" Type="http://schemas.openxmlformats.org/officeDocument/2006/relationships/hyperlink" Target="https://www.health.qld.gov.au/__data/assets/pdf_file/0030/368454/qh-gdl-365-1.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1200" kern="1200" dirty="0">
                <a:solidFill>
                  <a:schemeClr val="tx1"/>
                </a:solidFill>
                <a:effectLst/>
                <a:latin typeface="+mn-lt"/>
                <a:ea typeface="+mn-ea"/>
                <a:cs typeface="+mn-cs"/>
              </a:rPr>
              <a:t>Welcome to the Referring for a Community Support Activity, Self-Guided learning package. </a:t>
            </a:r>
          </a:p>
          <a:p>
            <a:pPr lvl="1"/>
            <a:r>
              <a:rPr lang="en-AU" sz="1200" kern="1200" dirty="0">
                <a:solidFill>
                  <a:schemeClr val="tx1"/>
                </a:solidFill>
                <a:effectLst/>
                <a:latin typeface="+mn-lt"/>
                <a:ea typeface="+mn-ea"/>
                <a:cs typeface="+mn-cs"/>
              </a:rPr>
              <a:t>The  PowerPoint presentation supports the toolkit for the Referring for a Community Support Activity in Mental Health Services. </a:t>
            </a:r>
            <a:endParaRPr lang="en-AU" sz="1400" kern="1200" dirty="0">
              <a:solidFill>
                <a:schemeClr val="tx1"/>
              </a:solidFill>
              <a:effectLst/>
              <a:latin typeface="+mn-lt"/>
              <a:ea typeface="+mn-ea"/>
              <a:cs typeface="+mn-cs"/>
            </a:endParaRPr>
          </a:p>
          <a:p>
            <a:pPr lvl="1"/>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endParaRPr lang="en-AU"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1B1F0-A555-8442-86D5-0B609F0F9058}" type="slidenum">
              <a:rPr lang="en-US" smtClean="0"/>
              <a:t>1</a:t>
            </a:fld>
            <a:endParaRPr lang="en-US"/>
          </a:p>
        </p:txBody>
      </p:sp>
    </p:spTree>
    <p:extLst>
      <p:ext uri="{BB962C8B-B14F-4D97-AF65-F5344CB8AC3E}">
        <p14:creationId xmlns:p14="http://schemas.microsoft.com/office/powerpoint/2010/main" val="3166961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a:solidFill>
                  <a:schemeClr val="tx1"/>
                </a:solidFill>
                <a:effectLst/>
                <a:latin typeface="+mn-lt"/>
                <a:ea typeface="+mn-ea"/>
                <a:cs typeface="+mn-cs"/>
              </a:rPr>
              <a:t>Why would you refer for a community support activity?</a:t>
            </a:r>
          </a:p>
          <a:p>
            <a:pPr lvl="0"/>
            <a:r>
              <a:rPr lang="en-AU" sz="1200" b="1" kern="1200" dirty="0">
                <a:solidFill>
                  <a:schemeClr val="tx1"/>
                </a:solidFill>
                <a:effectLst/>
                <a:latin typeface="+mn-lt"/>
                <a:ea typeface="+mn-ea"/>
                <a:cs typeface="+mn-cs"/>
              </a:rPr>
              <a:t>There are several reasons including:</a:t>
            </a:r>
          </a:p>
          <a:p>
            <a:pPr marL="171450" lvl="0" indent="-171450">
              <a:buFont typeface="Arial" panose="020B0604020202020204" pitchFamily="34" charset="0"/>
              <a:buChar char="•"/>
            </a:pPr>
            <a:r>
              <a:rPr lang="en-AU" sz="1200" b="0" kern="1200" dirty="0">
                <a:solidFill>
                  <a:schemeClr val="tx1"/>
                </a:solidFill>
                <a:effectLst/>
                <a:latin typeface="+mn-lt"/>
                <a:ea typeface="+mn-ea"/>
                <a:cs typeface="+mn-cs"/>
              </a:rPr>
              <a:t>to assist consumers to achieve recovery goals through access to community support services that utilise a diversity of supports. </a:t>
            </a:r>
            <a:endParaRPr lang="en-AU"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 improve health outcomes for adults with mental illness through improved pathways to provide consumers with the right care at the right time.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 support diverse services and enhance collaboration and better partnerships.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model also has the potential to increase capacity for AHPs and the multidisciplinary team  to work to their professional scope of practice </a:t>
            </a:r>
            <a:endParaRPr lang="en-AU" dirty="0"/>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1B1F0-A555-8442-86D5-0B609F0F9058}" type="slidenum">
              <a:rPr lang="en-US" smtClean="0"/>
              <a:t>10</a:t>
            </a:fld>
            <a:endParaRPr lang="en-US"/>
          </a:p>
        </p:txBody>
      </p:sp>
    </p:spTree>
    <p:extLst>
      <p:ext uri="{BB962C8B-B14F-4D97-AF65-F5344CB8AC3E}">
        <p14:creationId xmlns:p14="http://schemas.microsoft.com/office/powerpoint/2010/main" val="341872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Beyond this pilot, the services that implement referring for a community support activity vary and may include: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sub-acute services for example Adult Step Up/Step Down Units and in-reach Hospital to Home services.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 services for example a case management, outreach services or transitional recovery programs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long-term services for example Community Care Units and rehabilitation services. </a:t>
            </a:r>
            <a:endParaRPr lang="en-AU"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The implementation resources within the toolkit could be applied according to the nature of the service agreement, the type of service of specifics of the referral </a:t>
            </a:r>
          </a:p>
          <a:p>
            <a:pPr lvl="0"/>
            <a:endParaRPr lang="en-AU" dirty="0"/>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21B1F0-A555-8442-86D5-0B609F0F9058}" type="slidenum">
              <a:rPr lang="en-US" smtClean="0"/>
              <a:t>11</a:t>
            </a:fld>
            <a:endParaRPr lang="en-US"/>
          </a:p>
        </p:txBody>
      </p:sp>
    </p:spTree>
    <p:extLst>
      <p:ext uri="{BB962C8B-B14F-4D97-AF65-F5344CB8AC3E}">
        <p14:creationId xmlns:p14="http://schemas.microsoft.com/office/powerpoint/2010/main" val="1825465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a:solidFill>
                  <a:schemeClr val="tx1"/>
                </a:solidFill>
                <a:effectLst/>
                <a:latin typeface="+mn-lt"/>
                <a:ea typeface="+mn-ea"/>
                <a:cs typeface="+mn-cs"/>
              </a:rPr>
              <a:t>Turning now to the definitions detailed in the Guideline</a:t>
            </a:r>
          </a:p>
          <a:p>
            <a:pPr lvl="0"/>
            <a:r>
              <a:rPr lang="en-AU" sz="1200" b="1" kern="1200" dirty="0">
                <a:solidFill>
                  <a:schemeClr val="tx1"/>
                </a:solidFill>
                <a:effectLst/>
                <a:latin typeface="+mn-lt"/>
                <a:ea typeface="+mn-ea"/>
                <a:cs typeface="+mn-cs"/>
              </a:rPr>
              <a:t>Community support activities</a:t>
            </a:r>
            <a:r>
              <a:rPr lang="en-AU" sz="1200" kern="1200" dirty="0">
                <a:solidFill>
                  <a:schemeClr val="tx1"/>
                </a:solidFill>
                <a:effectLst/>
                <a:latin typeface="+mn-lt"/>
                <a:ea typeface="+mn-ea"/>
                <a:cs typeface="+mn-cs"/>
              </a:rPr>
              <a:t> are activities that are a part of a community support service provided by a community managed organisation or HHS MHAOD service  that support increased opportunities for the recovery of consumers whose lives are affected by mental illness and help realise Recovery Plans.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They are delivered by a psychosocial support worker in a community managed organisation or a peer worker in a HHS MHAOD service. These activities do not involve assessment, rating of performance errors or clinical decision making on functional performance or provision of formal therapies. They have negligible risk associated with them but are relevant to clinical care planning by the AHP. </a:t>
            </a:r>
          </a:p>
          <a:p>
            <a:pPr lvl="0"/>
            <a:r>
              <a:rPr lang="en-AU" sz="1200" kern="1200" dirty="0">
                <a:solidFill>
                  <a:schemeClr val="tx1"/>
                </a:solidFill>
                <a:effectLst/>
                <a:latin typeface="+mn-lt"/>
                <a:ea typeface="+mn-ea"/>
                <a:cs typeface="+mn-cs"/>
              </a:rPr>
              <a:t>Community support activities promote skill development and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consumer and </a:t>
            </a:r>
            <a:r>
              <a:rPr lang="en-US" sz="1200" kern="1200" dirty="0" err="1">
                <a:solidFill>
                  <a:schemeClr val="tx1"/>
                </a:solidFill>
                <a:effectLst/>
                <a:latin typeface="+mn-lt"/>
                <a:ea typeface="+mn-ea"/>
                <a:cs typeface="+mn-cs"/>
              </a:rPr>
              <a:t>carer</a:t>
            </a:r>
            <a:r>
              <a:rPr lang="en-US" sz="1200" kern="1200" dirty="0">
                <a:solidFill>
                  <a:schemeClr val="tx1"/>
                </a:solidFill>
                <a:effectLst/>
                <a:latin typeface="+mn-lt"/>
                <a:ea typeface="+mn-ea"/>
                <a:cs typeface="+mn-cs"/>
              </a:rPr>
              <a:t> engagement and participation</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recovery support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information collection and recording</a:t>
            </a:r>
            <a:endParaRPr lang="en-AU"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Community support services</a:t>
            </a:r>
            <a:r>
              <a:rPr lang="en-AU" sz="1200" kern="1200" dirty="0">
                <a:solidFill>
                  <a:schemeClr val="tx1"/>
                </a:solidFill>
                <a:effectLst/>
                <a:latin typeface="+mn-lt"/>
                <a:ea typeface="+mn-ea"/>
                <a:cs typeface="+mn-cs"/>
              </a:rPr>
              <a:t> are defined as a range of services including group support, individual support, peer support and psychosocial rehabilitation for those experiencing severe and persistent mental illness as well as support for families and carers. These community support services are delivered by CMOs</a:t>
            </a:r>
            <a:r>
              <a:rPr lang="en-AU" sz="1200" i="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Connecting Care to Recovery 2016-2021, p.11 and informed by the National Mental Health Planning Framework). </a:t>
            </a:r>
          </a:p>
          <a:p>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12</a:t>
            </a:fld>
            <a:endParaRPr lang="en-US"/>
          </a:p>
        </p:txBody>
      </p:sp>
    </p:spTree>
    <p:extLst>
      <p:ext uri="{BB962C8B-B14F-4D97-AF65-F5344CB8AC3E}">
        <p14:creationId xmlns:p14="http://schemas.microsoft.com/office/powerpoint/2010/main" val="2771153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What are the community support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Appendix 1 of the Toolkit: Guideline and implementation resources </a:t>
            </a:r>
            <a:r>
              <a:rPr lang="en-GB" sz="1200" kern="1200" dirty="0">
                <a:solidFill>
                  <a:schemeClr val="tx1"/>
                </a:solidFill>
                <a:effectLst/>
                <a:latin typeface="+mn-lt"/>
                <a:ea typeface="+mn-ea"/>
                <a:cs typeface="+mn-cs"/>
              </a:rPr>
              <a:t>lists frequent consumer support activities. These activities do not involve direct clinical care or clinical decision making but are relevant to clinical care planning by the multidisciplinary team. They are completed by the psychosocial support worker in the community managed organisation.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Appendix 1 details a description of what the activity involves to assist with Allied Health understanding of the scope of the psychosocial support worker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Listed on the slide are examples of community support activities that could be referred. </a:t>
            </a:r>
            <a:r>
              <a:rPr lang="en-AU" dirty="0"/>
              <a:t>They include, recovery support for :</a:t>
            </a:r>
          </a:p>
          <a:p>
            <a:pPr marL="171450" lvl="0" indent="-171450">
              <a:buFont typeface="Arial" panose="020B0604020202020204" pitchFamily="34" charset="0"/>
              <a:buChar char="•"/>
            </a:pPr>
            <a:r>
              <a:rPr lang="en-AU" dirty="0"/>
              <a:t>housing and accommodation</a:t>
            </a:r>
          </a:p>
          <a:p>
            <a:pPr marL="171450" lvl="0" indent="-171450">
              <a:buFont typeface="Arial" panose="020B0604020202020204" pitchFamily="34" charset="0"/>
              <a:buChar char="•"/>
            </a:pPr>
            <a:r>
              <a:rPr lang="en-US" dirty="0"/>
              <a:t>personal activities of daily living (ADLs) for example support for establishing daily routine, personal grooming, sleep preparation</a:t>
            </a:r>
          </a:p>
          <a:p>
            <a:pPr marL="171450" lvl="0" indent="-171450">
              <a:buFont typeface="Arial" panose="020B0604020202020204" pitchFamily="34" charset="0"/>
              <a:buChar char="•"/>
            </a:pPr>
            <a:r>
              <a:rPr lang="en-US" dirty="0"/>
              <a:t>domestic ADLs for example support for shopping, meal preparation, food safety and storage, doing laundry, doing cleaning</a:t>
            </a:r>
          </a:p>
          <a:p>
            <a:pPr marL="171450" lvl="0" indent="-171450">
              <a:buFont typeface="Arial" panose="020B0604020202020204" pitchFamily="34" charset="0"/>
              <a:buChar char="•"/>
            </a:pPr>
            <a:r>
              <a:rPr lang="en-US" dirty="0"/>
              <a:t> instrumental ADLs for example support for using public transport, navigating appointments, going shopping, budgeting</a:t>
            </a:r>
          </a:p>
          <a:p>
            <a:pPr marL="171450" lvl="0" indent="-171450">
              <a:buFont typeface="Arial" panose="020B0604020202020204" pitchFamily="34" charset="0"/>
              <a:buChar char="•"/>
            </a:pPr>
            <a:r>
              <a:rPr lang="en-US" dirty="0"/>
              <a:t>support, mental health strategies, healthy lifestyles </a:t>
            </a:r>
          </a:p>
          <a:p>
            <a:pPr marL="171450" lvl="0" indent="-171450">
              <a:buFont typeface="Arial" panose="020B0604020202020204" pitchFamily="34" charset="0"/>
              <a:buChar char="•"/>
            </a:pPr>
            <a:r>
              <a:rPr lang="en-US" dirty="0"/>
              <a:t>social inclusion and community engagement for example support for participation in education, leisure and employment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13</a:t>
            </a:fld>
            <a:endParaRPr lang="en-US"/>
          </a:p>
        </p:txBody>
      </p:sp>
    </p:spTree>
    <p:extLst>
      <p:ext uri="{BB962C8B-B14F-4D97-AF65-F5344CB8AC3E}">
        <p14:creationId xmlns:p14="http://schemas.microsoft.com/office/powerpoint/2010/main" val="1672855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further details of an examples of two of the community support activities - </a:t>
            </a:r>
            <a:r>
              <a:rPr lang="en-AU" b="1" dirty="0"/>
              <a:t>recovery support for personal activities of daily living and domestic activities </a:t>
            </a:r>
          </a:p>
          <a:p>
            <a:r>
              <a:rPr lang="en-AU" sz="1200" kern="1200" dirty="0">
                <a:solidFill>
                  <a:schemeClr val="tx1"/>
                </a:solidFill>
                <a:effectLst/>
                <a:latin typeface="+mn-lt"/>
                <a:ea typeface="+mn-ea"/>
                <a:cs typeface="+mn-cs"/>
              </a:rPr>
              <a:t>Recovery support for personal activities of daily living may involve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Establishing a daily routine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Personal grooming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Sleep preparation</a:t>
            </a:r>
          </a:p>
          <a:p>
            <a:r>
              <a:rPr lang="en-AU" sz="1200" b="1" kern="1200" dirty="0">
                <a:solidFill>
                  <a:schemeClr val="tx1"/>
                </a:solidFill>
                <a:effectLst/>
                <a:latin typeface="+mn-lt"/>
                <a:ea typeface="+mn-ea"/>
                <a:cs typeface="+mn-cs"/>
              </a:rPr>
              <a:t>The activity involves s</a:t>
            </a:r>
            <a:r>
              <a:rPr lang="en-AU" sz="1200" kern="1200" dirty="0">
                <a:solidFill>
                  <a:schemeClr val="tx1"/>
                </a:solidFill>
                <a:effectLst/>
                <a:latin typeface="+mn-lt"/>
                <a:ea typeface="+mn-ea"/>
                <a:cs typeface="+mn-cs"/>
              </a:rPr>
              <a:t>upport for safe and efficient ways to carry out ADLs to optimise function.</a:t>
            </a:r>
          </a:p>
          <a:p>
            <a:r>
              <a:rPr lang="en-AU" sz="1200" kern="1200" dirty="0">
                <a:solidFill>
                  <a:schemeClr val="tx1"/>
                </a:solidFill>
                <a:effectLst/>
                <a:latin typeface="+mn-lt"/>
                <a:ea typeface="+mn-ea"/>
                <a:cs typeface="+mn-cs"/>
              </a:rPr>
              <a:t>This may involve routines and support that may enhance consumer independence and development of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Another example of an activity is recovery support for domestic activities of daily living including support for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Shopping</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Meal preparation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Food safety and storage </a:t>
            </a: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The activity may include </a:t>
            </a:r>
            <a:r>
              <a:rPr lang="en-AU" sz="1200" kern="1200" dirty="0">
                <a:solidFill>
                  <a:schemeClr val="tx1"/>
                </a:solidFill>
                <a:effectLst/>
                <a:latin typeface="+mn-lt"/>
                <a:ea typeface="+mn-ea"/>
                <a:cs typeface="+mn-cs"/>
              </a:rPr>
              <a:t>safe and efficient ways of shopping, meal preparation and food storage. This may involve routines and support that enhance consumer independence and development of skills. </a:t>
            </a:r>
          </a:p>
          <a:p>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14</a:t>
            </a:fld>
            <a:endParaRPr lang="en-US"/>
          </a:p>
        </p:txBody>
      </p:sp>
    </p:spTree>
    <p:extLst>
      <p:ext uri="{BB962C8B-B14F-4D97-AF65-F5344CB8AC3E}">
        <p14:creationId xmlns:p14="http://schemas.microsoft.com/office/powerpoint/2010/main" val="387812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Arial" panose="020B0604020202020204" pitchFamily="34" charset="0"/>
                <a:ea typeface="+mn-ea"/>
                <a:cs typeface="Arial" panose="020B0604020202020204" pitchFamily="34" charset="0"/>
              </a:rPr>
              <a:t>Before the implementation of community support activities, the appropriate governance should be in place, this includes that</a:t>
            </a:r>
            <a:r>
              <a:rPr lang="en-US" sz="1100" b="1" kern="1200" dirty="0">
                <a:solidFill>
                  <a:schemeClr val="tx1"/>
                </a:solidFill>
                <a:effectLst/>
                <a:latin typeface="Arial" panose="020B0604020202020204" pitchFamily="34" charset="0"/>
                <a:ea typeface="+mn-ea"/>
                <a:cs typeface="Arial" panose="020B0604020202020204" pitchFamily="34" charset="0"/>
              </a:rPr>
              <a:t>:</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Arial" panose="020B0604020202020204" pitchFamily="34" charset="0"/>
              </a:rPr>
              <a:t>Community support activities are included as part of a collaboratively developed service level agreement or local partnership agreement or equivalent, between HHS MHAOD and the community managed </a:t>
            </a:r>
            <a:r>
              <a:rPr lang="en-US" sz="1100" kern="1200" dirty="0" err="1">
                <a:solidFill>
                  <a:schemeClr val="tx1"/>
                </a:solidFill>
                <a:effectLst/>
                <a:latin typeface="Arial" panose="020B0604020202020204" pitchFamily="34" charset="0"/>
                <a:ea typeface="+mn-ea"/>
                <a:cs typeface="Arial" panose="020B0604020202020204" pitchFamily="34" charset="0"/>
              </a:rPr>
              <a:t>organisation</a:t>
            </a:r>
            <a:r>
              <a:rPr lang="en-US" sz="1100" kern="1200" dirty="0">
                <a:solidFill>
                  <a:schemeClr val="tx1"/>
                </a:solidFill>
                <a:effectLst/>
                <a:latin typeface="Arial" panose="020B0604020202020204" pitchFamily="34" charset="0"/>
                <a:ea typeface="+mn-ea"/>
                <a:cs typeface="Arial" panose="020B0604020202020204" pitchFamily="34" charset="0"/>
              </a:rPr>
              <a:t>.</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AU" sz="1100" kern="1200" dirty="0">
                <a:solidFill>
                  <a:schemeClr val="tx1"/>
                </a:solidFill>
                <a:effectLst/>
                <a:latin typeface="Arial" panose="020B0604020202020204" pitchFamily="34" charset="0"/>
                <a:ea typeface="+mn-ea"/>
                <a:cs typeface="Arial" panose="020B0604020202020204" pitchFamily="34" charset="0"/>
              </a:rPr>
              <a:t>The terms of the </a:t>
            </a:r>
            <a:r>
              <a:rPr lang="en-US" sz="1100" kern="1200" dirty="0">
                <a:solidFill>
                  <a:schemeClr val="tx1"/>
                </a:solidFill>
                <a:effectLst/>
                <a:latin typeface="Arial" panose="020B0604020202020204" pitchFamily="34" charset="0"/>
                <a:ea typeface="+mn-ea"/>
                <a:cs typeface="Arial" panose="020B0604020202020204" pitchFamily="34" charset="0"/>
              </a:rPr>
              <a:t>service level agreement or local partnership agreement </a:t>
            </a:r>
            <a:r>
              <a:rPr lang="en-AU" sz="1100" kern="1200" dirty="0">
                <a:solidFill>
                  <a:schemeClr val="tx1"/>
                </a:solidFill>
                <a:effectLst/>
                <a:latin typeface="Arial" panose="020B0604020202020204" pitchFamily="34" charset="0"/>
                <a:ea typeface="+mn-ea"/>
                <a:cs typeface="Arial" panose="020B0604020202020204" pitchFamily="34" charset="0"/>
              </a:rPr>
              <a:t>will describe clinical governance across services including ensuring that the workforce has the capacity and capability to provide requested </a:t>
            </a:r>
            <a:r>
              <a:rPr lang="en-US" sz="1100" kern="1200" dirty="0">
                <a:solidFill>
                  <a:schemeClr val="tx1"/>
                </a:solidFill>
                <a:effectLst/>
                <a:latin typeface="Arial" panose="020B0604020202020204" pitchFamily="34" charset="0"/>
                <a:ea typeface="+mn-ea"/>
                <a:cs typeface="Arial" panose="020B0604020202020204" pitchFamily="34" charset="0"/>
              </a:rPr>
              <a:t>community support activities.</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Arial" panose="020B0604020202020204" pitchFamily="34" charset="0"/>
              </a:rPr>
              <a:t>The Local partnership agreement should clearly define the extent and scope of the services provided, examples of the types of activities, and service evaluation outcomes associated with the community support activities</a:t>
            </a:r>
          </a:p>
          <a:p>
            <a:pPr marL="17145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Arial" panose="020B0604020202020204" pitchFamily="34" charset="0"/>
              </a:rPr>
              <a:t>These agreements are in place in the pilot sites and your team leaders can guide you to this information . </a:t>
            </a: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B21B1F0-A555-8442-86D5-0B609F0F9058}" type="slidenum">
              <a:rPr lang="en-US" smtClean="0"/>
              <a:t>15</a:t>
            </a:fld>
            <a:endParaRPr lang="en-US"/>
          </a:p>
        </p:txBody>
      </p:sp>
    </p:spTree>
    <p:extLst>
      <p:ext uri="{BB962C8B-B14F-4D97-AF65-F5344CB8AC3E}">
        <p14:creationId xmlns:p14="http://schemas.microsoft.com/office/powerpoint/2010/main" val="4216672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Guideline outlines the overarching principles that apply when implementing community support activity practice</a:t>
            </a:r>
            <a:r>
              <a:rPr lang="en-AU" sz="1200" kern="1200" dirty="0">
                <a:solidFill>
                  <a:schemeClr val="tx1"/>
                </a:solidFill>
                <a:effectLst/>
                <a:highlight>
                  <a:srgbClr val="FFFF00"/>
                </a:highlight>
                <a:latin typeface="+mn-lt"/>
                <a:ea typeface="+mn-ea"/>
                <a:cs typeface="+mn-cs"/>
              </a:rPr>
              <a:t>, </a:t>
            </a:r>
            <a:r>
              <a:rPr lang="en-AU" sz="1200" kern="1200" dirty="0">
                <a:solidFill>
                  <a:schemeClr val="tx1"/>
                </a:solidFill>
                <a:effectLst/>
                <a:latin typeface="+mn-lt"/>
                <a:ea typeface="+mn-ea"/>
                <a:cs typeface="+mn-cs"/>
              </a:rPr>
              <a:t>they include that: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primary motivation for referring for community support activities is to serve the best interest of the consumer.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Consumers are supported to develop and maintain social, recreational, occupational and vocational activities which are meaningful to them</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AHP determines the need for the community support activities in collaboration with the consumer, carers and community managed organisation as part of joint recovery planning and the multidisciplinary team care process.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Working collaboratively and respectfully with the community managed organisation and partners is fundamental to the success of the Model of Care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Collaboration with the community managed organisation and review of the consumer’s progress toward their agreed recovery goals are integral to holistic collaborative care and should inform multidisciplinary care planning and review. </a:t>
            </a:r>
          </a:p>
          <a:p>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16</a:t>
            </a:fld>
            <a:endParaRPr lang="en-US"/>
          </a:p>
        </p:txBody>
      </p:sp>
    </p:spTree>
    <p:extLst>
      <p:ext uri="{BB962C8B-B14F-4D97-AF65-F5344CB8AC3E}">
        <p14:creationId xmlns:p14="http://schemas.microsoft.com/office/powerpoint/2010/main" val="230844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Turning to page 2 of the Guideline, it  details the prerequisites for effective service referrals</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Before activities are referred: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Services involved should ensure that processes are in place to guide information sharing and communication.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AHPs should have a clear understanding of what should be referred and the related shared responsibilities and accountabilities including the scope of practice of the psychosocial support worker.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National Framework for recovery orientated mental health services, The National practice standards for the mental health workforce and the Psychosocial Rehabilitation Support Service Standards informs the understandings of the scope of practice of the psychosocial support workers.  Also referred to Appendix 1 of the activities and what they comprise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AHPs should orient Community Managed Organization staff to the relevant Queensland Health clinical documents and forms during the collaborative planning processes. Also orientate staff to the toolkit orientation manual and resources. . </a:t>
            </a:r>
            <a:endParaRPr lang="en-AU"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Before activities are referred: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All staff are need to be aware  of and uphold responsibilities and accountabilities in the provision of care for the consumer and encourage collaboration between the service sectors.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Escalation processes should be clearly defined and accessible should there be barriers to fulfilling the community support activity.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Risk management is documented in the Local Partnership agreements. Your team leaders can direct you to your local processes if you have concerns. (</a:t>
            </a:r>
            <a:r>
              <a:rPr lang="en-AU" sz="1200" kern="1200" dirty="0">
                <a:solidFill>
                  <a:srgbClr val="FF0000"/>
                </a:solidFill>
                <a:effectLst/>
                <a:latin typeface="+mn-lt"/>
                <a:ea typeface="+mn-ea"/>
                <a:cs typeface="+mn-cs"/>
              </a:rPr>
              <a:t>Leonie, Suzanne, Sam and Rebekah are going to review this at the end of the session)</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a reciprocal arrangement/two-way referral process and the MHAOD AHP could be referred a community treatment/clinical service by psychosocial support workers in the community managed organization  if input is required for consumers who meet the eligibility for assessment and treatment within the mental health service.</a:t>
            </a:r>
            <a:endParaRPr lang="en-AU"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 all HHS MHAOD employees must comply with:</a:t>
            </a:r>
            <a:endParaRPr lang="en-AU"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legislative and policy requirements regarding confidentiality and privacy.</a:t>
            </a:r>
            <a:endParaRPr lang="en-AU"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National Safety and Quality Health Service Standards (second edition)</a:t>
            </a:r>
            <a:endParaRPr lang="en-AU"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National Standards for Mental Health Services (2010). </a:t>
            </a:r>
            <a:endParaRPr lang="en-AU"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Queensland Health documentation requirements.</a:t>
            </a:r>
            <a:endParaRPr lang="en-AU" sz="14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17</a:t>
            </a:fld>
            <a:endParaRPr lang="en-US"/>
          </a:p>
        </p:txBody>
      </p:sp>
    </p:spTree>
    <p:extLst>
      <p:ext uri="{BB962C8B-B14F-4D97-AF65-F5344CB8AC3E}">
        <p14:creationId xmlns:p14="http://schemas.microsoft.com/office/powerpoint/2010/main" val="745876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Now to the part of the Guideline that details the nuts and bots of  how to refer for a community support activity. It is summarized in this flowchart on page 5 of the Guideline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Step one: the current documentation is in place. The AHP referring</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ensures a current diagnosis, clinical management and treatment plan and case review timeframes are documented as a part of clinical care and the care plan.</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determines whether it is appropriate to refer to the psychosocial support worker</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obtains written or verbal consent from the consumer</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Step two: Consumer led recovery goals are developed. Collaboration with the community managed organisation and review of the consumer led progress toward their recovery goals is  part of holistic collaborative care and should inform the multidisciplinary care planning and review. This can occur</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during a stakeholder or service meeting with the community managed organisation where the team leader or operational manager accepts the referral.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as a telephone referral (may not be relevant in the context of collocated services)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written referral from the AHP to the community managed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using an agreed procedure for referral between agencies e.g., HHS MHAOD or community support service referral procedure.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Documentation of the referral by AHP should be included in the clinical record detailing the purpose and outcome of the referral.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the time of organizing the community support activities for the consumer the AHP needs to provide instructions about the expectations and discuss the feedback process including a description of: </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type of activity and the required level of support to be provided to the consumer e.g. activity performed with support, independently or with prompts.  In Appendix 2 of the Toolkit: Companion orientation manual of community treatment and community support tools, the rating scale, is a classification tools that can be used at the referral to rate the level of support for the consumer.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Consumer skills development model is a decision making tool that provides a common understanding between AHP, psychosocial support worker and Consumer of what the psychosocial support worker will do to support activities and how the clinical assessment may guide the process. It can be used to guide decision making to engage the consumer and can be found in Appendix 3 of the Toolkit: Guideline and implementation resources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Turning to the process for accepting referrals. Referrals should be accepted either:</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verbally during a collaborative clinical or stakeholder meeting and the outcomes would be written as a part of the clinical documentation by the AHP. </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through a written response using an agreed procedure for accepting referrals between agencies.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Or </a:t>
            </a:r>
            <a:r>
              <a:rPr lang="en-AU" sz="1200" kern="1200" dirty="0">
                <a:solidFill>
                  <a:schemeClr val="tx1"/>
                </a:solidFill>
                <a:effectLst/>
                <a:latin typeface="+mn-lt"/>
                <a:ea typeface="+mn-ea"/>
                <a:cs typeface="+mn-cs"/>
              </a:rPr>
              <a:t>as a telephone referral.</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referral should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time frame and process for review, completion and feedback to the HHS MHAOD staff on the community support activities. </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process for communicating deviations from the agreed support activity</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process for escalating concerns about risks to consumers, staff or others identified during the community support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Appendix 4 of the Toolkit: Guideline and implementation resources provides a template to use for a referral in acute services such as step-up step-down services. The activity plan has been used as part of a handover of community support activities and used between reviews in co-located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Appendix 5 of the Toolkit: Guideline and implementation resources provides a template to use for a referral in long term services such as CCU’s and case management services. The form can be used by the allied health professional as a written referral as a part of the collaborative planning and appointment support. </a:t>
            </a:r>
          </a:p>
          <a:p>
            <a:pPr marL="628650" lvl="1" indent="-171450">
              <a:buFont typeface="Arial" panose="020B0604020202020204" pitchFamily="34" charset="0"/>
              <a:buChar char="•"/>
            </a:pPr>
            <a:endParaRPr lang="en-AU" sz="14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18</a:t>
            </a:fld>
            <a:endParaRPr lang="en-US"/>
          </a:p>
        </p:txBody>
      </p:sp>
    </p:spTree>
    <p:extLst>
      <p:ext uri="{BB962C8B-B14F-4D97-AF65-F5344CB8AC3E}">
        <p14:creationId xmlns:p14="http://schemas.microsoft.com/office/powerpoint/2010/main" val="2983142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Step 4 of the process: Review of the community support activities  detailed in the Guideline includes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 review can be conducted by one or more of the following processes: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Inviting the community managed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to participate in the HHS MHAOD case review meeting to provide verbal feedback on the delivery and completion of the community support activities. </a:t>
            </a:r>
            <a:endParaRPr lang="en-AU"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AHP participation in the review cycle of the community managed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which includes reviewing documentation in the clinical record. </a:t>
            </a:r>
            <a:endParaRPr lang="en-AU"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Written updates provided by the community managed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at agreed intervals.</a:t>
            </a:r>
            <a:endParaRPr lang="en-AU" sz="1200" kern="1200" dirty="0">
              <a:solidFill>
                <a:schemeClr val="tx1"/>
              </a:solidFill>
              <a:effectLst/>
              <a:latin typeface="+mn-lt"/>
              <a:ea typeface="+mn-ea"/>
              <a:cs typeface="+mn-cs"/>
            </a:endParaRPr>
          </a:p>
          <a:p>
            <a:pPr marL="171450" lvl="0" indent="-171450">
              <a:buFont typeface="Courier New" panose="02070309020205020404" pitchFamily="49" charset="0"/>
              <a:buChar char="o"/>
            </a:pPr>
            <a:r>
              <a:rPr lang="en-US" sz="1200" kern="1200" dirty="0">
                <a:solidFill>
                  <a:schemeClr val="tx1"/>
                </a:solidFill>
                <a:effectLst/>
                <a:latin typeface="+mn-lt"/>
                <a:ea typeface="+mn-ea"/>
                <a:cs typeface="+mn-cs"/>
              </a:rPr>
              <a:t> The updates will be:</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timely, relevant and within the confines of what was agreed upon in the referral process.</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provided prior to the agreed time period or review if staff cannot attend the collaborative meeting process.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process should include a review of the activity being performed as one part of the AHPs evaluation of the outcomes of the care plan . The evaluation should consider the following.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whether the referred activity has been undertaken as agreed during the collaborative recovery planning process.</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level of support provided to the consumer e.g. activity performed with support, independently or with prompts.</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any deviations from the planned process to provide the community support activities.</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time frames for the review/completion of the community support activities. </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19</a:t>
            </a:fld>
            <a:endParaRPr lang="en-US"/>
          </a:p>
        </p:txBody>
      </p:sp>
    </p:spTree>
    <p:extLst>
      <p:ext uri="{BB962C8B-B14F-4D97-AF65-F5344CB8AC3E}">
        <p14:creationId xmlns:p14="http://schemas.microsoft.com/office/powerpoint/2010/main" val="420044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AU" sz="1200" kern="1200" dirty="0">
                <a:solidFill>
                  <a:schemeClr val="tx1"/>
                </a:solidFill>
                <a:effectLst/>
                <a:highlight>
                  <a:srgbClr val="FFFF00"/>
                </a:highlight>
                <a:latin typeface="+mn-lt"/>
                <a:ea typeface="+mn-ea"/>
                <a:cs typeface="+mn-cs"/>
              </a:rPr>
              <a:t>Welcome to the Referring for a Community Support Activity, Self-guided learning package PowerPoint (the learning package). </a:t>
            </a:r>
          </a:p>
          <a:p>
            <a:pPr marL="0" lvl="0" indent="0">
              <a:buFontTx/>
              <a:buNone/>
            </a:pPr>
            <a:r>
              <a:rPr lang="en-AU" sz="1200" kern="1200" dirty="0">
                <a:solidFill>
                  <a:schemeClr val="tx1"/>
                </a:solidFill>
                <a:effectLst/>
                <a:latin typeface="+mn-lt"/>
                <a:ea typeface="+mn-ea"/>
                <a:cs typeface="+mn-cs"/>
              </a:rPr>
              <a:t>This </a:t>
            </a:r>
            <a:r>
              <a:rPr lang="en-AU" sz="1200" kern="1200" dirty="0">
                <a:solidFill>
                  <a:schemeClr val="tx1"/>
                </a:solidFill>
                <a:effectLst/>
                <a:highlight>
                  <a:srgbClr val="FFFF00"/>
                </a:highlight>
                <a:latin typeface="+mn-lt"/>
                <a:ea typeface="+mn-ea"/>
                <a:cs typeface="+mn-cs"/>
              </a:rPr>
              <a:t>learning package </a:t>
            </a:r>
            <a:r>
              <a:rPr lang="en-AU" sz="1200" kern="1200" dirty="0">
                <a:solidFill>
                  <a:schemeClr val="tx1"/>
                </a:solidFill>
                <a:effectLst/>
                <a:latin typeface="+mn-lt"/>
                <a:ea typeface="+mn-ea"/>
                <a:cs typeface="+mn-cs"/>
              </a:rPr>
              <a:t>supports the Referring for a Community Support Activity in Mental Health model of care </a:t>
            </a:r>
          </a:p>
          <a:p>
            <a:pPr marL="0" indent="0">
              <a:buFontTx/>
              <a:buNone/>
            </a:pPr>
            <a:r>
              <a:rPr lang="en-AU" sz="1200" kern="1200" dirty="0">
                <a:solidFill>
                  <a:schemeClr val="tx1"/>
                </a:solidFill>
                <a:effectLst/>
                <a:latin typeface="+mn-lt"/>
                <a:ea typeface="+mn-ea"/>
                <a:cs typeface="+mn-cs"/>
              </a:rPr>
              <a:t>The model of care is support by this ‘toolkit’ that has been co-designed to improve the referral of a person with a mental health problem to a community managed organisation, it consists of:  </a:t>
            </a:r>
          </a:p>
          <a:p>
            <a:pPr marL="457200" lvl="1" indent="0">
              <a:buFontTx/>
              <a:buNone/>
            </a:pPr>
            <a:r>
              <a:rPr lang="en-AU" sz="1200" b="1" kern="1200" dirty="0">
                <a:solidFill>
                  <a:schemeClr val="tx1"/>
                </a:solidFill>
                <a:effectLst/>
                <a:latin typeface="+mn-lt"/>
                <a:ea typeface="+mn-ea"/>
                <a:cs typeface="+mn-cs"/>
              </a:rPr>
              <a:t>Referring for a community support activity in Mental Health Services Tool Kit: Guideline and implementation resources </a:t>
            </a:r>
            <a:r>
              <a:rPr lang="en-AU" sz="1200" kern="1200" dirty="0">
                <a:solidFill>
                  <a:schemeClr val="tx1"/>
                </a:solidFill>
                <a:effectLst/>
                <a:latin typeface="+mn-lt"/>
                <a:ea typeface="+mn-ea"/>
                <a:cs typeface="+mn-cs"/>
              </a:rPr>
              <a:t>that includes:</a:t>
            </a:r>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914400" lvl="2" indent="0">
              <a:buFontTx/>
              <a:buNone/>
            </a:pPr>
            <a:r>
              <a:rPr lang="en-AU" sz="1200" b="1" kern="1200" dirty="0">
                <a:solidFill>
                  <a:schemeClr val="tx1"/>
                </a:solidFill>
                <a:effectLst/>
                <a:latin typeface="+mn-lt"/>
                <a:ea typeface="+mn-ea"/>
                <a:cs typeface="+mn-cs"/>
              </a:rPr>
              <a:t>The Guideline: Referring for a Community Support Activity in Mental Health</a:t>
            </a:r>
            <a:r>
              <a:rPr lang="en-AU" sz="1200" kern="1200" dirty="0">
                <a:solidFill>
                  <a:schemeClr val="tx1"/>
                </a:solidFill>
                <a:effectLst/>
                <a:latin typeface="+mn-lt"/>
                <a:ea typeface="+mn-ea"/>
                <a:cs typeface="+mn-cs"/>
              </a:rPr>
              <a:t>, defines responsibilities and accountabilities of Hospital and Health service mental health alcohol and other drug services staff associated with the referral and review of community support activities. The process emphasises collaborative working principles to provide communication and operational processes to facilitate the referral between organisations. </a:t>
            </a:r>
          </a:p>
          <a:p>
            <a:pPr marL="914400" lvl="2" indent="0">
              <a:buFontTx/>
              <a:buNone/>
            </a:pPr>
            <a:r>
              <a:rPr lang="en-AU" sz="1200" b="1" kern="1200" dirty="0">
                <a:solidFill>
                  <a:schemeClr val="tx1"/>
                </a:solidFill>
                <a:effectLst/>
                <a:latin typeface="+mn-lt"/>
                <a:ea typeface="+mn-ea"/>
                <a:cs typeface="+mn-cs"/>
              </a:rPr>
              <a:t>The implementation resources</a:t>
            </a:r>
            <a:r>
              <a:rPr lang="en-AU" sz="1200" kern="1200" dirty="0">
                <a:solidFill>
                  <a:schemeClr val="tx1"/>
                </a:solidFill>
                <a:effectLst/>
                <a:latin typeface="+mn-lt"/>
                <a:ea typeface="+mn-ea"/>
                <a:cs typeface="+mn-cs"/>
              </a:rPr>
              <a:t> support the operationalisation of the Guideline. While the processes in the Guideline are recommended, the implementation resources are optional and could be applied according to the nature of the service agreement, the type of service and the specifics of the referral. The implementation resources include the list of consumer support activities, the terms for the partnership agreements, the consumer skills development model and the referral forms.</a:t>
            </a:r>
          </a:p>
          <a:p>
            <a:pPr marL="457200" lvl="1" indent="0">
              <a:buFontTx/>
              <a:buNone/>
            </a:pPr>
            <a:r>
              <a:rPr lang="en-AU" sz="1200" b="1" kern="1200" dirty="0">
                <a:solidFill>
                  <a:schemeClr val="tx1"/>
                </a:solidFill>
                <a:effectLst/>
                <a:latin typeface="+mn-lt"/>
                <a:ea typeface="+mn-ea"/>
                <a:cs typeface="+mn-cs"/>
              </a:rPr>
              <a:t>Referring for a community support activity in Mental Health Services Tool Kit: Companion orientation manual of community treatment and support tools. </a:t>
            </a:r>
            <a:endParaRPr lang="en-AU" sz="1200" kern="1200" dirty="0">
              <a:solidFill>
                <a:schemeClr val="tx1"/>
              </a:solidFill>
              <a:effectLst/>
              <a:latin typeface="+mn-lt"/>
              <a:ea typeface="+mn-ea"/>
              <a:cs typeface="+mn-cs"/>
            </a:endParaRPr>
          </a:p>
          <a:p>
            <a:pPr marL="914400" lvl="2" indent="0">
              <a:buFontTx/>
              <a:buNone/>
            </a:pPr>
            <a:r>
              <a:rPr lang="en-AU" sz="1200" kern="1200" dirty="0">
                <a:solidFill>
                  <a:schemeClr val="tx1"/>
                </a:solidFill>
                <a:effectLst/>
                <a:latin typeface="+mn-lt"/>
                <a:ea typeface="+mn-ea"/>
                <a:cs typeface="+mn-cs"/>
              </a:rPr>
              <a:t>The intention of the collection of community support and community treatment tools is to orientate allied health and psychosocial support workers to the type of tools that they use when supporting consumer recovery. They are optional generic resources that can be adapted for use based on the consumer needs and assessment or used as a discussion point between allied health professionals and community managed organisation staff.  </a:t>
            </a:r>
          </a:p>
          <a:p>
            <a:pPr marL="457200" lvl="1" indent="0">
              <a:buFontTx/>
              <a:buNone/>
            </a:pPr>
            <a:r>
              <a:rPr lang="en-AU" sz="1200" b="1" kern="1200" dirty="0">
                <a:solidFill>
                  <a:schemeClr val="tx1"/>
                </a:solidFill>
                <a:effectLst/>
                <a:latin typeface="+mn-lt"/>
                <a:ea typeface="+mn-ea"/>
                <a:cs typeface="+mn-cs"/>
              </a:rPr>
              <a:t>Self-guided learning package</a:t>
            </a:r>
            <a:r>
              <a:rPr lang="en-AU" sz="1200" kern="1200" dirty="0">
                <a:solidFill>
                  <a:schemeClr val="tx1"/>
                </a:solidFill>
                <a:effectLst/>
                <a:latin typeface="+mn-lt"/>
                <a:ea typeface="+mn-ea"/>
                <a:cs typeface="+mn-cs"/>
              </a:rPr>
              <a:t> that orientates Hospital and Health Service mental health and alcohol and other drugs services and community managed organisation staff that plan to implement the model of care.</a:t>
            </a:r>
          </a:p>
          <a:p>
            <a:pPr marL="0" lvl="0" indent="0">
              <a:buFontTx/>
              <a:buNone/>
            </a:pPr>
            <a:r>
              <a:rPr lang="en-AU" sz="1200" kern="1200" dirty="0">
                <a:solidFill>
                  <a:schemeClr val="tx1"/>
                </a:solidFill>
                <a:effectLst/>
                <a:latin typeface="+mn-lt"/>
                <a:ea typeface="+mn-ea"/>
                <a:cs typeface="+mn-cs"/>
              </a:rPr>
              <a:t>It is important to emphasis the purpose of the </a:t>
            </a:r>
            <a:r>
              <a:rPr lang="en-AU" sz="1200" b="1" kern="1200" dirty="0">
                <a:solidFill>
                  <a:schemeClr val="tx1"/>
                </a:solidFill>
                <a:effectLst/>
                <a:latin typeface="+mn-lt"/>
                <a:ea typeface="+mn-ea"/>
                <a:cs typeface="+mn-cs"/>
              </a:rPr>
              <a:t>learning package</a:t>
            </a:r>
            <a:r>
              <a:rPr lang="en-AU" sz="1200" kern="1200" dirty="0">
                <a:solidFill>
                  <a:schemeClr val="tx1"/>
                </a:solidFill>
                <a:effectLst/>
                <a:latin typeface="+mn-lt"/>
                <a:ea typeface="+mn-ea"/>
                <a:cs typeface="+mn-cs"/>
              </a:rPr>
              <a:t> s in this package is to introduce and orientate you to the content of the toolkit.</a:t>
            </a:r>
          </a:p>
          <a:p>
            <a:pPr marL="0" lvl="0" indent="0">
              <a:buFontTx/>
              <a:buNone/>
            </a:pPr>
            <a:r>
              <a:rPr lang="en-AU" sz="1200" kern="1200" dirty="0">
                <a:solidFill>
                  <a:schemeClr val="tx1"/>
                </a:solidFill>
                <a:effectLst/>
                <a:latin typeface="+mn-lt"/>
                <a:ea typeface="+mn-ea"/>
                <a:cs typeface="+mn-cs"/>
              </a:rPr>
              <a:t>The </a:t>
            </a:r>
            <a:r>
              <a:rPr lang="en-AU" sz="1200" b="1" kern="1200" dirty="0">
                <a:solidFill>
                  <a:schemeClr val="tx1"/>
                </a:solidFill>
                <a:effectLst/>
                <a:latin typeface="+mn-lt"/>
                <a:ea typeface="+mn-ea"/>
                <a:cs typeface="+mn-cs"/>
              </a:rPr>
              <a:t>learning package</a:t>
            </a:r>
            <a:r>
              <a:rPr lang="en-AU" sz="1200" kern="1200" dirty="0">
                <a:solidFill>
                  <a:schemeClr val="tx1"/>
                </a:solidFill>
                <a:effectLst/>
                <a:latin typeface="+mn-lt"/>
                <a:ea typeface="+mn-ea"/>
                <a:cs typeface="+mn-cs"/>
              </a:rPr>
              <a:t> only provides a very general overview or summary of the content in toolkit. It is suggested that if you have not already, that  you read through the toolkit to become more familiar with it and use the accompanying workbook to support learning of the process. </a:t>
            </a:r>
          </a:p>
          <a:p>
            <a:pPr marL="0" lvl="0" indent="0">
              <a:buFontTx/>
              <a:buNone/>
            </a:pPr>
            <a:r>
              <a:rPr lang="en-AU" sz="1200" kern="1200" dirty="0">
                <a:solidFill>
                  <a:schemeClr val="tx1"/>
                </a:solidFill>
                <a:effectLst/>
                <a:latin typeface="+mn-lt"/>
                <a:ea typeface="+mn-ea"/>
                <a:cs typeface="+mn-cs"/>
              </a:rPr>
              <a:t>Following the review of the learning package, your team leader and members of the governance team can also assist to support you in providing and receiving referrals in your day to day work and to answer any questions that you may have about the process. </a:t>
            </a:r>
            <a:r>
              <a:rPr lang="en-AU" sz="11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2</a:t>
            </a:fld>
            <a:endParaRPr lang="en-US"/>
          </a:p>
        </p:txBody>
      </p:sp>
    </p:spTree>
    <p:extLst>
      <p:ext uri="{BB962C8B-B14F-4D97-AF65-F5344CB8AC3E}">
        <p14:creationId xmlns:p14="http://schemas.microsoft.com/office/powerpoint/2010/main" val="3970939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Where there is not a shared record, there must be a clear documentation process to support the communication between the CMO and the AHP to facilitate safe consumer access to care. Leonie and Suzanne will discuss the local implications in the next session.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AHPs are required to utilise the mental health suite of clinical documentation. Documentation should be consistent with the </a:t>
            </a:r>
            <a:r>
              <a:rPr lang="en-AU" sz="1200" u="sng" kern="1200" dirty="0">
                <a:solidFill>
                  <a:schemeClr val="tx1"/>
                </a:solidFill>
                <a:effectLst/>
                <a:latin typeface="+mn-lt"/>
                <a:ea typeface="+mn-ea"/>
                <a:cs typeface="+mn-cs"/>
                <a:hlinkClick r:id="rId3"/>
              </a:rPr>
              <a:t>Mental health clinical documentation. User guide 2018</a:t>
            </a:r>
            <a:r>
              <a:rPr lang="en-AU" sz="1200" kern="1200" dirty="0">
                <a:solidFill>
                  <a:schemeClr val="tx1"/>
                </a:solidFill>
                <a:effectLst/>
                <a:latin typeface="+mn-lt"/>
                <a:ea typeface="+mn-ea"/>
                <a:cs typeface="+mn-cs"/>
              </a:rPr>
              <a:t> and </a:t>
            </a:r>
            <a:r>
              <a:rPr lang="en-AU" sz="1200" u="sng" kern="1200" dirty="0">
                <a:solidFill>
                  <a:schemeClr val="tx1"/>
                </a:solidFill>
                <a:effectLst/>
                <a:latin typeface="+mn-lt"/>
                <a:ea typeface="+mn-ea"/>
                <a:cs typeface="+mn-cs"/>
                <a:hlinkClick r:id="rId4"/>
              </a:rPr>
              <a:t>Guideline for the Use of the Standard suite of clinical documentation 2017</a:t>
            </a:r>
            <a:r>
              <a:rPr lang="en-AU" sz="1200" kern="1200" dirty="0">
                <a:solidFill>
                  <a:schemeClr val="tx1"/>
                </a:solidFill>
                <a:effectLst/>
                <a:latin typeface="+mn-lt"/>
                <a:ea typeface="+mn-ea"/>
                <a:cs typeface="+mn-cs"/>
              </a:rPr>
              <a:t>; which sets out minimum requirements for the use of mental health clinical documentation. Key clinical documents required for facilitating shared/collaborative care include the </a:t>
            </a:r>
            <a:r>
              <a:rPr lang="en-AU" sz="1200" u="sng" kern="1200" dirty="0">
                <a:solidFill>
                  <a:schemeClr val="tx1"/>
                </a:solidFill>
                <a:effectLst/>
                <a:latin typeface="+mn-lt"/>
                <a:ea typeface="+mn-ea"/>
                <a:cs typeface="+mn-cs"/>
                <a:hlinkClick r:id="rId5"/>
              </a:rPr>
              <a:t>Care plan</a:t>
            </a:r>
            <a:r>
              <a:rPr lang="en-AU" sz="1200" kern="1200" dirty="0">
                <a:solidFill>
                  <a:schemeClr val="tx1"/>
                </a:solidFill>
                <a:effectLst/>
                <a:latin typeface="+mn-lt"/>
                <a:ea typeface="+mn-ea"/>
                <a:cs typeface="+mn-cs"/>
              </a:rPr>
              <a:t>, </a:t>
            </a:r>
            <a:r>
              <a:rPr lang="en-AU" sz="1200" b="1" u="sng" kern="1200" dirty="0">
                <a:solidFill>
                  <a:schemeClr val="tx1"/>
                </a:solidFill>
                <a:effectLst/>
                <a:latin typeface="+mn-lt"/>
                <a:ea typeface="+mn-ea"/>
                <a:cs typeface="+mn-cs"/>
                <a:hlinkClick r:id="rId6"/>
              </a:rPr>
              <a:t>Case review</a:t>
            </a:r>
            <a:r>
              <a:rPr lang="en-AU" sz="1200" b="1" u="sng"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and </a:t>
            </a:r>
            <a:r>
              <a:rPr lang="en-AU" sz="1200" u="sng" kern="1200" dirty="0">
                <a:solidFill>
                  <a:schemeClr val="tx1"/>
                </a:solidFill>
                <a:effectLst/>
                <a:latin typeface="+mn-lt"/>
                <a:ea typeface="+mn-ea"/>
                <a:cs typeface="+mn-cs"/>
                <a:hlinkClick r:id="rId7"/>
              </a:rPr>
              <a:t>Recovery plan</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u="none" kern="1200" dirty="0">
                <a:solidFill>
                  <a:schemeClr val="tx1"/>
                </a:solidFill>
                <a:effectLst/>
                <a:latin typeface="+mn-lt"/>
                <a:ea typeface="+mn-ea"/>
                <a:cs typeface="+mn-cs"/>
              </a:rPr>
              <a:t>AHPs will document all relevant information about referrals for community support activities in the consumer’s clinical record, ensuring that information is noted as appropriate in the Care Plan, Recovery Plan and Case Review.</a:t>
            </a:r>
          </a:p>
          <a:p>
            <a:pPr marL="171450" lvl="0" indent="-171450">
              <a:buFont typeface="Arial" panose="020B0604020202020204" pitchFamily="34" charset="0"/>
              <a:buChar char="•"/>
            </a:pPr>
            <a:r>
              <a:rPr lang="en-AU" sz="1200" u="none" kern="1200" dirty="0">
                <a:solidFill>
                  <a:schemeClr val="tx1"/>
                </a:solidFill>
                <a:effectLst/>
                <a:latin typeface="+mn-lt"/>
                <a:ea typeface="+mn-ea"/>
                <a:cs typeface="+mn-cs"/>
              </a:rPr>
              <a:t>Information to be documented by AHPs includes:</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referral and outcome of the referral</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type/s of community support activity to be provided, the desired outcomes, and the timeframes for review and completion of the community support activity, as agreed with the consumer and the community managed organisation</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updates regarding the progress of the community support activity and any changes to the agreed plan</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completion of the community support activity, including whether or not the desired outcomes were achieved, and any relevant next steps.</a:t>
            </a:r>
          </a:p>
          <a:p>
            <a:pPr marL="628650" lvl="1" indent="-171450">
              <a:buFont typeface="Arial" panose="020B0604020202020204" pitchFamily="34" charset="0"/>
              <a:buChar cha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20</a:t>
            </a:fld>
            <a:endParaRPr lang="en-US"/>
          </a:p>
        </p:txBody>
      </p:sp>
    </p:spTree>
    <p:extLst>
      <p:ext uri="{BB962C8B-B14F-4D97-AF65-F5344CB8AC3E}">
        <p14:creationId xmlns:p14="http://schemas.microsoft.com/office/powerpoint/2010/main" val="245246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Model of care is supported  by documents  on the screen that detail the relevant legislation </a:t>
            </a:r>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21</a:t>
            </a:fld>
            <a:endParaRPr lang="en-US"/>
          </a:p>
        </p:txBody>
      </p:sp>
    </p:spTree>
    <p:extLst>
      <p:ext uri="{BB962C8B-B14F-4D97-AF65-F5344CB8AC3E}">
        <p14:creationId xmlns:p14="http://schemas.microsoft.com/office/powerpoint/2010/main" val="506450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Model of care is also supported  by the relevant documents and learning resources detailed in the PowerPoint </a:t>
            </a: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22</a:t>
            </a:fld>
            <a:endParaRPr lang="en-US"/>
          </a:p>
        </p:txBody>
      </p:sp>
    </p:spTree>
    <p:extLst>
      <p:ext uri="{BB962C8B-B14F-4D97-AF65-F5344CB8AC3E}">
        <p14:creationId xmlns:p14="http://schemas.microsoft.com/office/powerpoint/2010/main" val="1038901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b="1" kern="1200" dirty="0">
                <a:solidFill>
                  <a:schemeClr val="tx1"/>
                </a:solidFill>
                <a:effectLst/>
                <a:latin typeface="+mn-lt"/>
                <a:ea typeface="+mn-ea"/>
                <a:cs typeface="+mn-cs"/>
              </a:rPr>
              <a:t>Now turning to the resources that support the guideline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Drawing your attention to the location of the consumer support activities that were discussed on slides 10, 11 and 12 in the presentation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b="1" kern="1200" dirty="0">
                <a:solidFill>
                  <a:schemeClr val="tx1"/>
                </a:solidFill>
                <a:effectLst/>
                <a:latin typeface="+mn-lt"/>
                <a:ea typeface="+mn-ea"/>
                <a:cs typeface="+mn-cs"/>
              </a:rPr>
              <a:t>Toolkit: Guideline and implementation resources. Appendix 1: List the Consumer support activities: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a:t>
            </a:r>
          </a:p>
          <a:p>
            <a:r>
              <a:rPr lang="en-AU" dirty="0"/>
              <a:t>                                                                                                                             </a:t>
            </a:r>
          </a:p>
        </p:txBody>
      </p:sp>
      <p:sp>
        <p:nvSpPr>
          <p:cNvPr id="4" name="Slide Number Placeholder 3"/>
          <p:cNvSpPr>
            <a:spLocks noGrp="1"/>
          </p:cNvSpPr>
          <p:nvPr>
            <p:ph type="sldNum" sz="quarter" idx="10"/>
          </p:nvPr>
        </p:nvSpPr>
        <p:spPr/>
        <p:txBody>
          <a:bodyPr/>
          <a:lstStyle/>
          <a:p>
            <a:fld id="{FB21B1F0-A555-8442-86D5-0B609F0F9058}" type="slidenum">
              <a:rPr lang="en-US" smtClean="0"/>
              <a:t>23</a:t>
            </a:fld>
            <a:endParaRPr lang="en-US"/>
          </a:p>
        </p:txBody>
      </p:sp>
    </p:spTree>
    <p:extLst>
      <p:ext uri="{BB962C8B-B14F-4D97-AF65-F5344CB8AC3E}">
        <p14:creationId xmlns:p14="http://schemas.microsoft.com/office/powerpoint/2010/main" val="3602354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Appendix two of the Toolkit: Guideline and implementation resources provides </a:t>
            </a:r>
            <a:r>
              <a:rPr lang="en-US" sz="1200" kern="1200" dirty="0">
                <a:solidFill>
                  <a:schemeClr val="tx1"/>
                </a:solidFill>
                <a:effectLst/>
                <a:latin typeface="+mn-lt"/>
                <a:ea typeface="+mn-ea"/>
                <a:cs typeface="+mn-cs"/>
              </a:rPr>
              <a:t>and example of the terms for  the local partnership agreement that would be used. </a:t>
            </a:r>
            <a:endParaRPr lang="en-AU" sz="1200" kern="1200" dirty="0">
              <a:solidFill>
                <a:schemeClr val="tx1"/>
              </a:solidFill>
              <a:effectLst/>
              <a:latin typeface="+mn-lt"/>
              <a:ea typeface="+mn-ea"/>
              <a:cs typeface="+mn-cs"/>
            </a:endParaRPr>
          </a:p>
          <a:p>
            <a:pPr marL="0" indent="0">
              <a:buFont typeface="Arial" panose="020B0604020202020204" pitchFamily="34" charset="0"/>
              <a:buNone/>
            </a:pPr>
            <a:r>
              <a:rPr lang="en-AU"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a:t>
            </a:r>
          </a:p>
          <a:p>
            <a:r>
              <a:rPr lang="en-AU" dirty="0"/>
              <a:t>                                                                                                                             </a:t>
            </a:r>
          </a:p>
        </p:txBody>
      </p:sp>
      <p:sp>
        <p:nvSpPr>
          <p:cNvPr id="4" name="Slide Number Placeholder 3"/>
          <p:cNvSpPr>
            <a:spLocks noGrp="1"/>
          </p:cNvSpPr>
          <p:nvPr>
            <p:ph type="sldNum" sz="quarter" idx="10"/>
          </p:nvPr>
        </p:nvSpPr>
        <p:spPr/>
        <p:txBody>
          <a:bodyPr/>
          <a:lstStyle/>
          <a:p>
            <a:fld id="{FB21B1F0-A555-8442-86D5-0B609F0F9058}" type="slidenum">
              <a:rPr lang="en-US" smtClean="0"/>
              <a:t>24</a:t>
            </a:fld>
            <a:endParaRPr lang="en-US"/>
          </a:p>
        </p:txBody>
      </p:sp>
    </p:spTree>
    <p:extLst>
      <p:ext uri="{BB962C8B-B14F-4D97-AF65-F5344CB8AC3E}">
        <p14:creationId xmlns:p14="http://schemas.microsoft.com/office/powerpoint/2010/main" val="3371725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eaLnBrk="1" fontAlgn="t" latinLnBrk="0" hangingPunct="1">
              <a:buFont typeface="Arial" panose="020B0604020202020204" pitchFamily="34" charset="0"/>
              <a:buChar char="•"/>
            </a:pPr>
            <a:r>
              <a:rPr lang="en-AU" sz="1200" b="1" i="0" u="none" strike="noStrike" kern="1200" dirty="0">
                <a:solidFill>
                  <a:schemeClr val="tx1"/>
                </a:solidFill>
                <a:effectLst/>
                <a:latin typeface="+mn-lt"/>
                <a:ea typeface="+mn-ea"/>
                <a:cs typeface="+mn-cs"/>
              </a:rPr>
              <a:t>Appendix 3: </a:t>
            </a:r>
            <a:r>
              <a:rPr lang="en-US" sz="1200" b="1" kern="1200" dirty="0">
                <a:solidFill>
                  <a:schemeClr val="tx1"/>
                </a:solidFill>
                <a:effectLst/>
                <a:latin typeface="+mn-lt"/>
                <a:ea typeface="+mn-ea"/>
                <a:cs typeface="+mn-cs"/>
              </a:rPr>
              <a:t>Toolkit: Guideline and implementation resources </a:t>
            </a:r>
            <a:r>
              <a:rPr lang="en-AU" sz="1200" b="0" i="0" u="none" strike="noStrike" kern="1200" dirty="0">
                <a:solidFill>
                  <a:schemeClr val="tx1"/>
                </a:solidFill>
                <a:effectLst/>
                <a:latin typeface="+mn-lt"/>
                <a:ea typeface="+mn-ea"/>
                <a:cs typeface="+mn-cs"/>
              </a:rPr>
              <a:t>Consumer skills development model </a:t>
            </a:r>
          </a:p>
          <a:p>
            <a:pPr marL="228600" marR="0" lvl="0" indent="-2286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dirty="0">
                <a:solidFill>
                  <a:schemeClr val="tx1"/>
                </a:solidFill>
                <a:effectLst/>
                <a:latin typeface="+mn-lt"/>
                <a:ea typeface="+mn-ea"/>
                <a:cs typeface="+mn-cs"/>
              </a:rPr>
              <a:t>The consumer skills development model can be used at the time of organising a referral. It guides skill development for the individual consumer.  This model has been used as the basis of the support activity descriptors in Appendix C of the Toolkit: Companion orientation manual of community treatment and community support tools, but the underlying foundations could be applied to supports beyond the ones described in the toolkit. </a:t>
            </a:r>
            <a:r>
              <a:rPr lang="en-AU" sz="1200" kern="1200" dirty="0">
                <a:solidFill>
                  <a:schemeClr val="tx1"/>
                </a:solidFill>
                <a:effectLst/>
                <a:latin typeface="+mn-lt"/>
                <a:ea typeface="+mn-ea"/>
                <a:cs typeface="+mn-cs"/>
              </a:rPr>
              <a:t>The consumer skills development model is a decision-making tool that provides a common understanding between allied health professionals, psychosocial support worker and consumer of what the psychosocial support worker will do to support activities and how the clinical assessment may guide the process. It can be used to guide decision making to engage the consumer.  </a:t>
            </a:r>
          </a:p>
          <a:p>
            <a:pPr marL="228600" indent="-228600">
              <a:buFont typeface="Arial" panose="020B0604020202020204" pitchFamily="34" charset="0"/>
              <a:buChar char="•"/>
            </a:pPr>
            <a:r>
              <a:rPr lang="en-AU" sz="1200" kern="1200" dirty="0">
                <a:solidFill>
                  <a:schemeClr val="tx1"/>
                </a:solidFill>
                <a:effectLst/>
                <a:latin typeface="+mn-lt"/>
                <a:ea typeface="+mn-ea"/>
                <a:cs typeface="+mn-cs"/>
              </a:rPr>
              <a:t>Consumers may not have had the opportunity to learn and gain skills or have lost skill areas. Providing community support activities allows consumers to connect into their community and access opportunities they would not ordinarily have and fosters independence. Supporting consumers to develop or grow their skills in this area requires an understanding of their existing strengths/skill base pertaining to the community support activity to support them to grow in this area. The skill building cycle, providing just the right challenge and providing a hierarchy of support, guides skill development tailored for the individual consumer.</a:t>
            </a:r>
          </a:p>
          <a:p>
            <a:pPr marL="0" marR="0" lvl="0" indent="0" algn="l" defTabSz="914400" rtl="0" eaLnBrk="1" fontAlgn="t"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25</a:t>
            </a:fld>
            <a:endParaRPr lang="en-US"/>
          </a:p>
        </p:txBody>
      </p:sp>
    </p:spTree>
    <p:extLst>
      <p:ext uri="{BB962C8B-B14F-4D97-AF65-F5344CB8AC3E}">
        <p14:creationId xmlns:p14="http://schemas.microsoft.com/office/powerpoint/2010/main" val="432375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kern="1200" dirty="0">
                <a:solidFill>
                  <a:schemeClr val="tx1"/>
                </a:solidFill>
                <a:effectLst/>
                <a:latin typeface="+mn-lt"/>
                <a:ea typeface="+mn-ea"/>
                <a:cs typeface="+mn-cs"/>
              </a:rPr>
              <a:t>Toolkit: Guideline and implementation resources. Appendix 4: Referral for sub-acute services: activity plan. </a:t>
            </a:r>
            <a:endParaRPr lang="en-AU" sz="1200" kern="1200" dirty="0">
              <a:solidFill>
                <a:schemeClr val="tx1"/>
              </a:solidFill>
              <a:effectLst/>
              <a:latin typeface="+mn-lt"/>
              <a:ea typeface="+mn-ea"/>
              <a:cs typeface="+mn-cs"/>
            </a:endParaRPr>
          </a:p>
          <a:p>
            <a:pPr marL="228600" indent="-228600">
              <a:buFont typeface="Arial" panose="020B0604020202020204" pitchFamily="34" charset="0"/>
              <a:buChar char="•"/>
            </a:pPr>
            <a:r>
              <a:rPr lang="en-AU" sz="1200" kern="1200" dirty="0">
                <a:solidFill>
                  <a:schemeClr val="tx1"/>
                </a:solidFill>
                <a:effectLst/>
                <a:latin typeface="+mn-lt"/>
                <a:ea typeface="+mn-ea"/>
                <a:cs typeface="+mn-cs"/>
              </a:rPr>
              <a:t>Collaboration with community managed organisations and review of consumer led progress toward their recovery goals are an integral part of holistic collaborative care and should inform multidisciplinary care planning and review. The activity plan has been found useful in sub-acute services e.g. step-up step-down units and can be used as part of a handover of community support activities and used between reviews in co-located services.</a:t>
            </a:r>
          </a:p>
          <a:p>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26</a:t>
            </a:fld>
            <a:endParaRPr lang="en-US"/>
          </a:p>
        </p:txBody>
      </p:sp>
    </p:spTree>
    <p:extLst>
      <p:ext uri="{BB962C8B-B14F-4D97-AF65-F5344CB8AC3E}">
        <p14:creationId xmlns:p14="http://schemas.microsoft.com/office/powerpoint/2010/main" val="64243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AU" sz="1200" b="1" kern="1200" dirty="0">
                <a:solidFill>
                  <a:schemeClr val="tx1"/>
                </a:solidFill>
                <a:effectLst/>
                <a:latin typeface="+mn-lt"/>
                <a:ea typeface="+mn-ea"/>
                <a:cs typeface="+mn-cs"/>
              </a:rPr>
              <a:t>Toolkit: Guideline and implementation resources Appendix 5: Referral for long term services: Collaborative Planning and Appointment Support  </a:t>
            </a:r>
          </a:p>
          <a:p>
            <a:pPr marL="228600" indent="-228600">
              <a:buFont typeface="Arial" panose="020B0604020202020204" pitchFamily="34" charset="0"/>
              <a:buChar char="•"/>
            </a:pPr>
            <a:r>
              <a:rPr lang="en-AU" sz="1200" kern="1200" dirty="0">
                <a:solidFill>
                  <a:schemeClr val="tx1"/>
                </a:solidFill>
                <a:effectLst/>
                <a:latin typeface="+mn-lt"/>
                <a:ea typeface="+mn-ea"/>
                <a:cs typeface="+mn-cs"/>
              </a:rPr>
              <a:t>The template has been developed services e.g. CCU or case management and can be used as part of a collaborative planning and appointment support tool when referring for a community support activity.</a:t>
            </a:r>
          </a:p>
          <a:p>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27</a:t>
            </a:fld>
            <a:endParaRPr lang="en-US"/>
          </a:p>
        </p:txBody>
      </p:sp>
    </p:spTree>
    <p:extLst>
      <p:ext uri="{BB962C8B-B14F-4D97-AF65-F5344CB8AC3E}">
        <p14:creationId xmlns:p14="http://schemas.microsoft.com/office/powerpoint/2010/main" val="4117140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eaLnBrk="1" fontAlgn="t" latinLnBrk="0" hangingPunct="1">
              <a:buFont typeface="Arial" panose="020B0604020202020204" pitchFamily="34" charset="0"/>
              <a:buChar char="•"/>
            </a:pPr>
            <a:r>
              <a:rPr lang="en-AU" sz="1200" b="0" kern="1200" dirty="0">
                <a:solidFill>
                  <a:schemeClr val="tx1"/>
                </a:solidFill>
                <a:effectLst/>
                <a:latin typeface="+mn-lt"/>
                <a:ea typeface="+mn-ea"/>
                <a:cs typeface="+mn-cs"/>
              </a:rPr>
              <a:t>Organising community support and establishing expectation</a:t>
            </a:r>
          </a:p>
          <a:p>
            <a:pPr marL="228600" marR="0" lvl="0" indent="-2286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Now we are going to look at the Toolkit: Companion orientation manual of community treatment and community support tools</a:t>
            </a:r>
          </a:p>
          <a:p>
            <a:pPr marL="228600" marR="0" lvl="0" indent="-2286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I am going to move through this one, as . Appendix 1A: Goal setting tool </a:t>
            </a:r>
            <a:r>
              <a:rPr lang="en-AU" sz="1200" b="0" kern="1200" dirty="0">
                <a:solidFill>
                  <a:schemeClr val="tx1"/>
                </a:solidFill>
                <a:effectLst/>
                <a:latin typeface="+mn-lt"/>
                <a:ea typeface="+mn-ea"/>
                <a:cs typeface="+mn-cs"/>
              </a:rPr>
              <a:t>The goal setting tool has been useful in subacute services and used to support consumer goals during their sub-acute support </a:t>
            </a:r>
            <a:r>
              <a:rPr lang="en-AU" sz="1200" b="0" kern="1200" dirty="0" err="1">
                <a:solidFill>
                  <a:schemeClr val="tx1"/>
                </a:solidFill>
                <a:effectLst/>
                <a:latin typeface="+mn-lt"/>
                <a:ea typeface="+mn-ea"/>
                <a:cs typeface="+mn-cs"/>
              </a:rPr>
              <a:t>eg</a:t>
            </a:r>
            <a:r>
              <a:rPr lang="en-AU" sz="1200" b="0" kern="1200" dirty="0">
                <a:solidFill>
                  <a:schemeClr val="tx1"/>
                </a:solidFill>
                <a:effectLst/>
                <a:latin typeface="+mn-lt"/>
                <a:ea typeface="+mn-ea"/>
                <a:cs typeface="+mn-cs"/>
              </a:rPr>
              <a:t> in step-up step down facilities  </a:t>
            </a:r>
          </a:p>
          <a:p>
            <a:pPr rtl="0" eaLnBrk="1" fontAlgn="t" latinLnBrk="0" hangingPunct="1"/>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28</a:t>
            </a:fld>
            <a:endParaRPr lang="en-US"/>
          </a:p>
        </p:txBody>
      </p:sp>
    </p:spTree>
    <p:extLst>
      <p:ext uri="{BB962C8B-B14F-4D97-AF65-F5344CB8AC3E}">
        <p14:creationId xmlns:p14="http://schemas.microsoft.com/office/powerpoint/2010/main" val="797647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eaLnBrk="1" fontAlgn="t" latinLnBrk="0" hangingPunct="1">
              <a:buFont typeface="Arial" panose="020B0604020202020204" pitchFamily="34" charset="0"/>
              <a:buChar char="•"/>
            </a:pPr>
            <a:r>
              <a:rPr lang="en-AU" sz="1200" b="0" kern="1200" dirty="0">
                <a:solidFill>
                  <a:schemeClr val="tx1"/>
                </a:solidFill>
                <a:effectLst/>
                <a:latin typeface="+mn-lt"/>
                <a:ea typeface="+mn-ea"/>
                <a:cs typeface="+mn-cs"/>
              </a:rPr>
              <a:t>This next resource relates to organising community support and establishing expectation. The following resources require little introduction as they were developed for your services, and have been placed in the toolkit for other services who wish to utilise them. </a:t>
            </a:r>
          </a:p>
          <a:p>
            <a:pPr marL="228600" marR="0" lvl="0" indent="-2286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Toolkit: Companion orientation manual of community treatment and community support tools Appendix 1B: My better life plan - </a:t>
            </a:r>
            <a:r>
              <a:rPr lang="en-AU" sz="1200" b="0" kern="1200" dirty="0">
                <a:solidFill>
                  <a:schemeClr val="tx1"/>
                </a:solidFill>
                <a:effectLst/>
                <a:latin typeface="+mn-lt"/>
                <a:ea typeface="+mn-ea"/>
                <a:cs typeface="+mn-cs"/>
              </a:rPr>
              <a:t>A template that helps consumers identify priorities, goals and future planning. It is completed by the consumer. </a:t>
            </a:r>
          </a:p>
          <a:p>
            <a:pPr marL="228600" marR="0" lvl="0" indent="-2286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Appendix 1C: My better life plan support - </a:t>
            </a:r>
            <a:r>
              <a:rPr lang="en-AU" sz="1200" b="0" kern="1200" dirty="0">
                <a:solidFill>
                  <a:schemeClr val="tx1"/>
                </a:solidFill>
                <a:effectLst/>
                <a:latin typeface="+mn-lt"/>
                <a:ea typeface="+mn-ea"/>
                <a:cs typeface="+mn-cs"/>
              </a:rPr>
              <a:t>A support document for the My better life plan that further defines consumer goas. It is completed by the consumer. </a:t>
            </a:r>
          </a:p>
        </p:txBody>
      </p:sp>
      <p:sp>
        <p:nvSpPr>
          <p:cNvPr id="4" name="Slide Number Placeholder 3"/>
          <p:cNvSpPr>
            <a:spLocks noGrp="1"/>
          </p:cNvSpPr>
          <p:nvPr>
            <p:ph type="sldNum" sz="quarter" idx="10"/>
          </p:nvPr>
        </p:nvSpPr>
        <p:spPr/>
        <p:txBody>
          <a:bodyPr/>
          <a:lstStyle/>
          <a:p>
            <a:fld id="{FB21B1F0-A555-8442-86D5-0B609F0F9058}" type="slidenum">
              <a:rPr lang="en-US" smtClean="0"/>
              <a:t>29</a:t>
            </a:fld>
            <a:endParaRPr lang="en-US"/>
          </a:p>
        </p:txBody>
      </p:sp>
    </p:spTree>
    <p:extLst>
      <p:ext uri="{BB962C8B-B14F-4D97-AF65-F5344CB8AC3E}">
        <p14:creationId xmlns:p14="http://schemas.microsoft.com/office/powerpoint/2010/main" val="292444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To support this education package you will need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Referring for a community support activity Toolkit: Guideline and implementation resources; and the  Toolkit: companion orientation manual of community treatment and community support tools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access to the internet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accompanying learning package workbook</a:t>
            </a:r>
          </a:p>
        </p:txBody>
      </p:sp>
      <p:sp>
        <p:nvSpPr>
          <p:cNvPr id="4" name="Slide Number Placeholder 3"/>
          <p:cNvSpPr>
            <a:spLocks noGrp="1"/>
          </p:cNvSpPr>
          <p:nvPr>
            <p:ph type="sldNum" sz="quarter" idx="5"/>
          </p:nvPr>
        </p:nvSpPr>
        <p:spPr/>
        <p:txBody>
          <a:bodyPr/>
          <a:lstStyle/>
          <a:p>
            <a:fld id="{FB21B1F0-A555-8442-86D5-0B609F0F9058}" type="slidenum">
              <a:rPr lang="en-US" smtClean="0"/>
              <a:t>3</a:t>
            </a:fld>
            <a:endParaRPr lang="en-US"/>
          </a:p>
        </p:txBody>
      </p:sp>
    </p:spTree>
    <p:extLst>
      <p:ext uri="{BB962C8B-B14F-4D97-AF65-F5344CB8AC3E}">
        <p14:creationId xmlns:p14="http://schemas.microsoft.com/office/powerpoint/2010/main" val="2542361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1200" b="1" kern="1200" dirty="0">
                <a:solidFill>
                  <a:schemeClr val="tx1"/>
                </a:solidFill>
                <a:effectLst/>
                <a:latin typeface="+mn-lt"/>
                <a:ea typeface="+mn-ea"/>
                <a:cs typeface="+mn-cs"/>
              </a:rPr>
              <a:t>Toolkit: Companion orientation manual of community treatment and community support tools </a:t>
            </a:r>
          </a:p>
          <a:p>
            <a:pPr marL="0" marR="0" lvl="0" indent="0" algn="l" defTabSz="914400" rtl="0" eaLnBrk="1" fontAlgn="t"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Appendix 1D: Fortnightly planner - </a:t>
            </a:r>
            <a:r>
              <a:rPr lang="en-AU" sz="1200" kern="1200" dirty="0">
                <a:solidFill>
                  <a:schemeClr val="tx1"/>
                </a:solidFill>
                <a:effectLst/>
                <a:latin typeface="+mn-lt"/>
                <a:ea typeface="+mn-ea"/>
                <a:cs typeface="+mn-cs"/>
              </a:rPr>
              <a:t>The fortnightly planner was designed for a long-term support in the Continuing care unit. to address the feedback loop following the escalation of a community support activity </a:t>
            </a:r>
          </a:p>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The template informs a brief fortnightly review with the consumer, allied health professional and psychosocial support worker. </a:t>
            </a:r>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30</a:t>
            </a:fld>
            <a:endParaRPr lang="en-US"/>
          </a:p>
        </p:txBody>
      </p:sp>
    </p:spTree>
    <p:extLst>
      <p:ext uri="{BB962C8B-B14F-4D97-AF65-F5344CB8AC3E}">
        <p14:creationId xmlns:p14="http://schemas.microsoft.com/office/powerpoint/2010/main" val="3904475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Toolkit: Companion orientation manual of community treatment and community support tools  - Appendix 2</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support needs rating scale is completed by the allied health professional based on collateral information provided or assessment undertaken by the allied health professional.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At the time of organising the community support activity for the consumer the allied health professional should provide clear instructions about the expectations and the required level of support to be provided to the consumer e.g. activity performed with support, independently or with prompts.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support needs rating is a resource that could be used to articulate the required level of support to be provided to the consumer e.g. the activity performed with assistance, with prompts, or with supervision</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It outlines the level of support on a rating scale including requiring assistance, prompts, supervision or can complete the task independently.</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rating scale has also been used as a part of the support guides to inform the evaluation </a:t>
            </a: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31</a:t>
            </a:fld>
            <a:endParaRPr lang="en-US"/>
          </a:p>
        </p:txBody>
      </p:sp>
    </p:spTree>
    <p:extLst>
      <p:ext uri="{BB962C8B-B14F-4D97-AF65-F5344CB8AC3E}">
        <p14:creationId xmlns:p14="http://schemas.microsoft.com/office/powerpoint/2010/main" val="2058915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3908614"/>
          </a:xfrm>
        </p:spPr>
        <p:txBody>
          <a:bodyPr/>
          <a:lstStyle/>
          <a:p>
            <a:pPr marL="171450" indent="-171450">
              <a:buFont typeface="Arial" panose="020B0604020202020204" pitchFamily="34" charset="0"/>
              <a:buChar char="•"/>
            </a:pPr>
            <a:r>
              <a:rPr lang="en-AU" dirty="0"/>
              <a:t>Appendix 3 Toolkit: Companion orientation manual: Activity support guides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activity support guides are optional resources that can be used to support consumers in their recovery.  They use a skills development process. There are 13 support guides that have been developed and were to designed to help the Allied Health Professional understand the role of the psychosocial support worker providing community support activities.  They can also be evaluated using the support needs rating scale. They activity support guides include:</a:t>
            </a:r>
          </a:p>
          <a:p>
            <a:pPr marL="628650" lvl="1" indent="-171450">
              <a:buFont typeface="Arial" panose="020B0604020202020204" pitchFamily="34" charset="0"/>
              <a:buChar char="•"/>
            </a:pPr>
            <a:r>
              <a:rPr lang="en-AU" dirty="0"/>
              <a:t>Sleep preparation </a:t>
            </a:r>
          </a:p>
          <a:p>
            <a:pPr marL="628650" lvl="1" indent="-171450">
              <a:buFont typeface="Arial" panose="020B0604020202020204" pitchFamily="34" charset="0"/>
              <a:buChar char="•"/>
            </a:pPr>
            <a:r>
              <a:rPr lang="en-AU" dirty="0"/>
              <a:t>A Day meal planner</a:t>
            </a:r>
          </a:p>
          <a:p>
            <a:pPr marL="628650" lvl="1" indent="-171450">
              <a:buFont typeface="Arial" panose="020B0604020202020204" pitchFamily="34" charset="0"/>
              <a:buChar char="•"/>
            </a:pPr>
            <a:r>
              <a:rPr lang="en-AU" dirty="0"/>
              <a:t>Grocery shopping</a:t>
            </a:r>
          </a:p>
          <a:p>
            <a:pPr marL="628650" lvl="1" indent="-171450">
              <a:buFont typeface="Arial" panose="020B0604020202020204" pitchFamily="34" charset="0"/>
              <a:buChar char="•"/>
            </a:pPr>
            <a:r>
              <a:rPr lang="en-AU" dirty="0"/>
              <a:t>Meal preparation </a:t>
            </a:r>
          </a:p>
          <a:p>
            <a:pPr marL="628650" lvl="1" indent="-171450">
              <a:buFont typeface="Arial" panose="020B0604020202020204" pitchFamily="34" charset="0"/>
              <a:buChar char="•"/>
            </a:pPr>
            <a:r>
              <a:rPr lang="en-AU" dirty="0"/>
              <a:t>Food safety and storage</a:t>
            </a:r>
          </a:p>
          <a:p>
            <a:pPr marL="628650" lvl="1" indent="-171450">
              <a:buFont typeface="Arial" panose="020B0604020202020204" pitchFamily="34" charset="0"/>
              <a:buChar char="•"/>
            </a:pPr>
            <a:r>
              <a:rPr lang="en-AU" dirty="0"/>
              <a:t>Doing laundry</a:t>
            </a:r>
          </a:p>
          <a:p>
            <a:pPr marL="628650" lvl="1" indent="-171450">
              <a:buFont typeface="Arial" panose="020B0604020202020204" pitchFamily="34" charset="0"/>
              <a:buChar char="•"/>
            </a:pPr>
            <a:r>
              <a:rPr lang="en-AU" dirty="0"/>
              <a:t>Doing cleaning</a:t>
            </a:r>
          </a:p>
          <a:p>
            <a:pPr marL="628650" lvl="1" indent="-171450">
              <a:buFont typeface="Arial" panose="020B0604020202020204" pitchFamily="34" charset="0"/>
              <a:buChar char="•"/>
            </a:pPr>
            <a:r>
              <a:rPr lang="en-AU" dirty="0"/>
              <a:t>Catching public transport</a:t>
            </a:r>
          </a:p>
          <a:p>
            <a:pPr marL="628650" lvl="1" indent="-171450">
              <a:buFont typeface="Arial" panose="020B0604020202020204" pitchFamily="34" charset="0"/>
              <a:buChar char="•"/>
            </a:pPr>
            <a:r>
              <a:rPr lang="en-AU" dirty="0"/>
              <a:t>Navigating appointments</a:t>
            </a:r>
          </a:p>
          <a:p>
            <a:pPr marL="628650" lvl="1" indent="-171450">
              <a:buFont typeface="Arial" panose="020B0604020202020204" pitchFamily="34" charset="0"/>
              <a:buChar char="•"/>
            </a:pPr>
            <a:r>
              <a:rPr lang="en-AU" dirty="0"/>
              <a:t>Building independence in managing Centrelink Affairs</a:t>
            </a:r>
          </a:p>
          <a:p>
            <a:pPr marL="628650" lvl="1" indent="-171450">
              <a:buFont typeface="Arial" panose="020B0604020202020204" pitchFamily="34" charset="0"/>
              <a:buChar char="•"/>
            </a:pPr>
            <a:r>
              <a:rPr lang="en-AU" dirty="0"/>
              <a:t>Budgeting support</a:t>
            </a:r>
          </a:p>
          <a:p>
            <a:pPr marL="628650" lvl="1" indent="-171450">
              <a:buFont typeface="Arial" panose="020B0604020202020204" pitchFamily="34" charset="0"/>
              <a:buChar char="•"/>
            </a:pPr>
            <a:r>
              <a:rPr lang="en-AU" dirty="0"/>
              <a:t>Daily routine</a:t>
            </a:r>
          </a:p>
          <a:p>
            <a:pPr marL="628650" lvl="1" indent="-171450">
              <a:buFont typeface="Arial" panose="020B0604020202020204" pitchFamily="34" charset="0"/>
              <a:buChar char="•"/>
            </a:pPr>
            <a:r>
              <a:rPr lang="en-AU" dirty="0"/>
              <a:t>Interests checklist</a:t>
            </a:r>
          </a:p>
          <a:p>
            <a:pPr marL="628650" lvl="1"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32</a:t>
            </a:fld>
            <a:endParaRPr lang="en-US"/>
          </a:p>
        </p:txBody>
      </p:sp>
    </p:spTree>
    <p:extLst>
      <p:ext uri="{BB962C8B-B14F-4D97-AF65-F5344CB8AC3E}">
        <p14:creationId xmlns:p14="http://schemas.microsoft.com/office/powerpoint/2010/main" val="2856051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Toolkit: Companion orientation manual of community treatment and community support tools  - Appendix 3A</a:t>
            </a:r>
          </a:p>
          <a:p>
            <a:pPr marL="17145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Provided are some examples of activity support guides from Appendix 3 of the </a:t>
            </a:r>
            <a:r>
              <a:rPr lang="en-AU" dirty="0"/>
              <a:t>Toolkit: Companion orientation manual: Activity support guide </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Some have been modified from existing screening templates like this one above, the sleep screening diary and template </a:t>
            </a: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33</a:t>
            </a:fld>
            <a:endParaRPr lang="en-US"/>
          </a:p>
        </p:txBody>
      </p:sp>
    </p:spTree>
    <p:extLst>
      <p:ext uri="{BB962C8B-B14F-4D97-AF65-F5344CB8AC3E}">
        <p14:creationId xmlns:p14="http://schemas.microsoft.com/office/powerpoint/2010/main" val="657155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dirty="0">
                <a:solidFill>
                  <a:schemeClr val="tx1"/>
                </a:solidFill>
                <a:effectLst/>
                <a:latin typeface="+mn-lt"/>
                <a:ea typeface="+mn-ea"/>
                <a:cs typeface="+mn-cs"/>
              </a:rPr>
              <a:t>Toolkit: Companion orientation manual of community treatment and community support tools </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Provided are some examples of activity support guide including shopping and meal preparation </a:t>
            </a: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34</a:t>
            </a:fld>
            <a:endParaRPr lang="en-US"/>
          </a:p>
        </p:txBody>
      </p:sp>
    </p:spTree>
    <p:extLst>
      <p:ext uri="{BB962C8B-B14F-4D97-AF65-F5344CB8AC3E}">
        <p14:creationId xmlns:p14="http://schemas.microsoft.com/office/powerpoint/2010/main" val="2968904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1" kern="1200" dirty="0">
                <a:solidFill>
                  <a:schemeClr val="tx1"/>
                </a:solidFill>
                <a:effectLst/>
                <a:latin typeface="+mn-lt"/>
                <a:ea typeface="+mn-ea"/>
                <a:cs typeface="+mn-cs"/>
              </a:rPr>
              <a:t>Appendix 4 </a:t>
            </a:r>
            <a:r>
              <a:rPr lang="en-AU" b="1" dirty="0"/>
              <a:t>Toolkit: Companion orientation manual: Activity prompting sheet </a:t>
            </a:r>
            <a:r>
              <a:rPr lang="en-AU" sz="1200" b="1" kern="1200" dirty="0">
                <a:solidFill>
                  <a:schemeClr val="tx1"/>
                </a:solidFill>
                <a:effectLst/>
                <a:latin typeface="+mn-lt"/>
                <a:ea typeface="+mn-ea"/>
                <a:cs typeface="+mn-cs"/>
              </a:rPr>
              <a:t>: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These prompting sheets are completed and coordinated by AHP following assessment in a collaborative process with the consumer and psychosocial support worker. Provided for use is an empty template (prompting sheet) and two client examples of how the sheets may be completed.</a:t>
            </a:r>
          </a:p>
          <a:p>
            <a:pPr marL="0" indent="0">
              <a:buFont typeface="Arial" panose="020B0604020202020204" pitchFamily="34" charset="0"/>
              <a:buNone/>
            </a:pPr>
            <a:r>
              <a:rPr lang="en-AU" sz="1200" kern="1200" dirty="0">
                <a:solidFill>
                  <a:schemeClr val="tx1"/>
                </a:solidFill>
                <a:effectLst/>
                <a:latin typeface="+mn-lt"/>
                <a:ea typeface="+mn-ea"/>
                <a:cs typeface="+mn-cs"/>
              </a:rPr>
              <a:t>The activity prompting sheet may be used to define the level of support required and explain it in more detail </a:t>
            </a: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35</a:t>
            </a:fld>
            <a:endParaRPr lang="en-US"/>
          </a:p>
        </p:txBody>
      </p:sp>
    </p:spTree>
    <p:extLst>
      <p:ext uri="{BB962C8B-B14F-4D97-AF65-F5344CB8AC3E}">
        <p14:creationId xmlns:p14="http://schemas.microsoft.com/office/powerpoint/2010/main" val="2578273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1" kern="1200" dirty="0">
                <a:solidFill>
                  <a:schemeClr val="tx1"/>
                </a:solidFill>
                <a:effectLst/>
                <a:latin typeface="+mn-lt"/>
                <a:ea typeface="+mn-ea"/>
                <a:cs typeface="+mn-cs"/>
              </a:rPr>
              <a:t>These last few resources can be used when reviewing the referred activity of the goals. This one is a consumer review tool</a:t>
            </a:r>
          </a:p>
          <a:p>
            <a:pPr marL="171450" indent="-171450">
              <a:buFont typeface="Arial" panose="020B0604020202020204" pitchFamily="34" charset="0"/>
              <a:buChar char="•"/>
            </a:pPr>
            <a:r>
              <a:rPr lang="en-AU" sz="1200" b="1" kern="1200" dirty="0">
                <a:solidFill>
                  <a:schemeClr val="tx1"/>
                </a:solidFill>
                <a:effectLst/>
                <a:latin typeface="+mn-lt"/>
                <a:ea typeface="+mn-ea"/>
                <a:cs typeface="+mn-cs"/>
              </a:rPr>
              <a:t>Review process</a:t>
            </a: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kern="1200" dirty="0">
                <a:solidFill>
                  <a:schemeClr val="tx1"/>
                </a:solidFill>
                <a:effectLst/>
                <a:latin typeface="+mn-lt"/>
                <a:ea typeface="+mn-ea"/>
                <a:cs typeface="+mn-cs"/>
              </a:rPr>
              <a:t>Appendix 5 </a:t>
            </a:r>
            <a:r>
              <a:rPr lang="en-AU" dirty="0"/>
              <a:t>Toolkit: Companion orientation manual: Activity prompting sheet </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 journey planner is a creative visual tool reflecting and celebrating the consumers achievements as they work towards their individual recovery goals. The journey planner is completed as part of the review and the documents should go hand in hand.</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36</a:t>
            </a:fld>
            <a:endParaRPr lang="en-US"/>
          </a:p>
        </p:txBody>
      </p:sp>
    </p:spTree>
    <p:extLst>
      <p:ext uri="{BB962C8B-B14F-4D97-AF65-F5344CB8AC3E}">
        <p14:creationId xmlns:p14="http://schemas.microsoft.com/office/powerpoint/2010/main" val="3222390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kern="1200" dirty="0">
                <a:solidFill>
                  <a:schemeClr val="tx1"/>
                </a:solidFill>
                <a:effectLst/>
                <a:latin typeface="+mn-lt"/>
                <a:ea typeface="+mn-ea"/>
                <a:cs typeface="+mn-cs"/>
              </a:rPr>
              <a:t>Appendix 4 </a:t>
            </a:r>
            <a:r>
              <a:rPr lang="en-AU" b="0" dirty="0"/>
              <a:t>Toolkit: Companion orientation manual</a:t>
            </a:r>
            <a:endParaRPr lang="en-AU"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Review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Appendix 5E </a:t>
            </a:r>
            <a:r>
              <a:rPr lang="en-AU" b="0" dirty="0"/>
              <a:t>Toolkit: Companion orientation manual: </a:t>
            </a:r>
            <a:r>
              <a:rPr lang="en-AU" sz="1200" b="0" kern="1200" dirty="0">
                <a:solidFill>
                  <a:schemeClr val="tx1"/>
                </a:solidFill>
                <a:effectLst/>
                <a:latin typeface="+mn-lt"/>
                <a:ea typeface="+mn-ea"/>
                <a:cs typeface="+mn-cs"/>
              </a:rPr>
              <a:t>The occupational therapy functional progress map . – is an occupational therapy review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The occupational therapy functional progress map is used to track the progress of the consumers goal achievement and is a tool for discharge planning. It is completed by the occupational therapist after reviewing the support needs ratings. </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37</a:t>
            </a:fld>
            <a:endParaRPr lang="en-US"/>
          </a:p>
        </p:txBody>
      </p:sp>
    </p:spTree>
    <p:extLst>
      <p:ext uri="{BB962C8B-B14F-4D97-AF65-F5344CB8AC3E}">
        <p14:creationId xmlns:p14="http://schemas.microsoft.com/office/powerpoint/2010/main" val="31048951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1" kern="1200" dirty="0">
                <a:solidFill>
                  <a:schemeClr val="tx1"/>
                </a:solidFill>
                <a:effectLst/>
                <a:latin typeface="+mn-lt"/>
                <a:ea typeface="+mn-ea"/>
                <a:cs typeface="+mn-cs"/>
              </a:rPr>
              <a:t>Review process</a:t>
            </a: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kern="1200" dirty="0">
                <a:solidFill>
                  <a:schemeClr val="tx1"/>
                </a:solidFill>
                <a:effectLst/>
                <a:latin typeface="+mn-lt"/>
                <a:ea typeface="+mn-ea"/>
                <a:cs typeface="+mn-cs"/>
              </a:rPr>
              <a:t>Appendix 5F </a:t>
            </a:r>
            <a:r>
              <a:rPr lang="en-AU" b="1" dirty="0"/>
              <a:t>Toolkit: Companion orientation manual: </a:t>
            </a:r>
            <a:r>
              <a:rPr lang="en-AU" sz="1200" b="1" kern="1200" dirty="0">
                <a:solidFill>
                  <a:schemeClr val="tx1"/>
                </a:solidFill>
                <a:effectLst/>
                <a:latin typeface="+mn-lt"/>
                <a:ea typeface="+mn-ea"/>
                <a:cs typeface="+mn-cs"/>
              </a:rPr>
              <a:t>Functional goals template – a psychosocial support worker review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functional goals template is developed between the occupational therapist, consumer and psychosocial support worker. It is used for the initial setting of collaborative goals and to document completion of supported activities.  It is used by the psychosocial support worker and brought to case reviews as a part of the review process. </a:t>
            </a: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38</a:t>
            </a:fld>
            <a:endParaRPr lang="en-US"/>
          </a:p>
        </p:txBody>
      </p:sp>
    </p:spTree>
    <p:extLst>
      <p:ext uri="{BB962C8B-B14F-4D97-AF65-F5344CB8AC3E}">
        <p14:creationId xmlns:p14="http://schemas.microsoft.com/office/powerpoint/2010/main" val="1311896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kern="1200" dirty="0">
                <a:solidFill>
                  <a:schemeClr val="tx1"/>
                </a:solidFill>
                <a:effectLst/>
                <a:latin typeface="+mn-lt"/>
                <a:ea typeface="+mn-ea"/>
                <a:cs typeface="+mn-cs"/>
              </a:rPr>
              <a:t>Review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Appendix 5G </a:t>
            </a:r>
            <a:r>
              <a:rPr lang="en-AU" b="0" dirty="0"/>
              <a:t>Toolkit: Companion orientation manual: </a:t>
            </a:r>
            <a:r>
              <a:rPr lang="en-AU" sz="1200" b="0" kern="1200" dirty="0">
                <a:solidFill>
                  <a:schemeClr val="tx1"/>
                </a:solidFill>
                <a:effectLst/>
                <a:latin typeface="+mn-lt"/>
                <a:ea typeface="+mn-ea"/>
                <a:cs typeface="+mn-cs"/>
              </a:rPr>
              <a:t>The </a:t>
            </a:r>
            <a:r>
              <a:rPr lang="en-AU" b="0" dirty="0"/>
              <a:t>Consumer activity rating scale – another consumer review </a:t>
            </a:r>
            <a:endParaRPr lang="en-AU"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The consumer activity rating scale is a self-evaluation of skill development. The consumer completes the rating scale following a specific community support activity provision by the psychosocial support worker. It can be completed at any frequency that the support worker determines to evaluate the progress of the activity and is used as a part of the occupational therapy functional progress map evaluation </a:t>
            </a:r>
            <a:endParaRPr lang="en-AU" b="0" dirty="0"/>
          </a:p>
        </p:txBody>
      </p:sp>
      <p:sp>
        <p:nvSpPr>
          <p:cNvPr id="4" name="Slide Number Placeholder 3"/>
          <p:cNvSpPr>
            <a:spLocks noGrp="1"/>
          </p:cNvSpPr>
          <p:nvPr>
            <p:ph type="sldNum" sz="quarter" idx="5"/>
          </p:nvPr>
        </p:nvSpPr>
        <p:spPr/>
        <p:txBody>
          <a:bodyPr/>
          <a:lstStyle/>
          <a:p>
            <a:fld id="{FB21B1F0-A555-8442-86D5-0B609F0F9058}" type="slidenum">
              <a:rPr lang="en-US" smtClean="0"/>
              <a:t>39</a:t>
            </a:fld>
            <a:endParaRPr lang="en-US"/>
          </a:p>
        </p:txBody>
      </p:sp>
    </p:spTree>
    <p:extLst>
      <p:ext uri="{BB962C8B-B14F-4D97-AF65-F5344CB8AC3E}">
        <p14:creationId xmlns:p14="http://schemas.microsoft.com/office/powerpoint/2010/main" val="373436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This education package  aims to consolidate: </a:t>
            </a:r>
            <a:endParaRPr lang="en-AU"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Understanding and skills of the processes, governance, roles and responsibilities when referring for a community support activity</a:t>
            </a:r>
            <a:endParaRPr lang="en-AU"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Enhanced understanding by the multidisciplinary team of the  skills and scope of practice of psychosocial support workers, working in community managed organisations staff involved in referring for a community support activity </a:t>
            </a:r>
            <a:endParaRPr lang="en-AU"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Enhanced collaboration and teamwork to support consumers progress towards their recovery goals. </a:t>
            </a:r>
            <a:endParaRPr lang="en-AU" sz="14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4</a:t>
            </a:fld>
            <a:endParaRPr lang="en-US"/>
          </a:p>
        </p:txBody>
      </p:sp>
    </p:spTree>
    <p:extLst>
      <p:ext uri="{BB962C8B-B14F-4D97-AF65-F5344CB8AC3E}">
        <p14:creationId xmlns:p14="http://schemas.microsoft.com/office/powerpoint/2010/main" val="2420211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kern="1200" dirty="0">
                <a:solidFill>
                  <a:schemeClr val="tx1"/>
                </a:solidFill>
                <a:effectLst/>
                <a:latin typeface="+mn-lt"/>
                <a:ea typeface="+mn-ea"/>
                <a:cs typeface="+mn-cs"/>
              </a:rPr>
              <a:t>Review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Appendix 5H </a:t>
            </a:r>
            <a:r>
              <a:rPr lang="en-AU" b="0" dirty="0"/>
              <a:t>Toolkit: Companion orientation manual: </a:t>
            </a:r>
            <a:r>
              <a:rPr lang="en-AU" sz="1200" b="0" kern="1200" dirty="0">
                <a:solidFill>
                  <a:schemeClr val="tx1"/>
                </a:solidFill>
                <a:effectLst/>
                <a:latin typeface="+mn-lt"/>
                <a:ea typeface="+mn-ea"/>
                <a:cs typeface="+mn-cs"/>
              </a:rPr>
              <a:t>Recovery web</a:t>
            </a:r>
          </a:p>
          <a:p>
            <a:r>
              <a:rPr lang="en-AU" sz="1200" b="0" kern="1200" dirty="0">
                <a:solidFill>
                  <a:schemeClr val="tx1"/>
                </a:solidFill>
                <a:effectLst/>
                <a:latin typeface="+mn-lt"/>
                <a:ea typeface="+mn-ea"/>
                <a:cs typeface="+mn-cs"/>
              </a:rPr>
              <a:t>The recovery web is used for the subjective rating of functioning during Recovery. The numerical or emoji rating is scored by the consumer with the support of the psychosocial support worker.  The psychosocial support worker plots the rating on the rating table and the recovery web.  Once the rating is placed the consumer can prioritise their goals around the 10 key areas i.e. managing mental health, physical health, responsibilities, connections. The 1</a:t>
            </a:r>
            <a:r>
              <a:rPr lang="en-AU" sz="1200" b="0" kern="1200" baseline="30000" dirty="0">
                <a:solidFill>
                  <a:schemeClr val="tx1"/>
                </a:solidFill>
                <a:effectLst/>
                <a:latin typeface="+mn-lt"/>
                <a:ea typeface="+mn-ea"/>
                <a:cs typeface="+mn-cs"/>
              </a:rPr>
              <a:t>st</a:t>
            </a:r>
            <a:r>
              <a:rPr lang="en-AU" sz="1200" b="0" kern="1200" dirty="0">
                <a:solidFill>
                  <a:schemeClr val="tx1"/>
                </a:solidFill>
                <a:effectLst/>
                <a:latin typeface="+mn-lt"/>
                <a:ea typeface="+mn-ea"/>
                <a:cs typeface="+mn-cs"/>
              </a:rPr>
              <a:t> completion of the Recovery web is one week before the 6-week case review. The 2</a:t>
            </a:r>
            <a:r>
              <a:rPr lang="en-AU" sz="1200" b="0" kern="1200" baseline="30000" dirty="0">
                <a:solidFill>
                  <a:schemeClr val="tx1"/>
                </a:solidFill>
                <a:effectLst/>
                <a:latin typeface="+mn-lt"/>
                <a:ea typeface="+mn-ea"/>
                <a:cs typeface="+mn-cs"/>
              </a:rPr>
              <a:t>nd</a:t>
            </a:r>
            <a:r>
              <a:rPr lang="en-AU" sz="1200" b="0" kern="1200" dirty="0">
                <a:solidFill>
                  <a:schemeClr val="tx1"/>
                </a:solidFill>
                <a:effectLst/>
                <a:latin typeface="+mn-lt"/>
                <a:ea typeface="+mn-ea"/>
                <a:cs typeface="+mn-cs"/>
              </a:rPr>
              <a:t> to 4</a:t>
            </a:r>
            <a:r>
              <a:rPr lang="en-AU" sz="1200" b="0" kern="1200" baseline="30000" dirty="0">
                <a:solidFill>
                  <a:schemeClr val="tx1"/>
                </a:solidFill>
                <a:effectLst/>
                <a:latin typeface="+mn-lt"/>
                <a:ea typeface="+mn-ea"/>
                <a:cs typeface="+mn-cs"/>
              </a:rPr>
              <a:t>th</a:t>
            </a:r>
            <a:r>
              <a:rPr lang="en-AU" sz="1200" b="0" kern="1200" dirty="0">
                <a:solidFill>
                  <a:schemeClr val="tx1"/>
                </a:solidFill>
                <a:effectLst/>
                <a:latin typeface="+mn-lt"/>
                <a:ea typeface="+mn-ea"/>
                <a:cs typeface="+mn-cs"/>
              </a:rPr>
              <a:t> completion is one week before the 3-monthly case review. </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40</a:t>
            </a:fld>
            <a:endParaRPr lang="en-US"/>
          </a:p>
        </p:txBody>
      </p:sp>
    </p:spTree>
    <p:extLst>
      <p:ext uri="{BB962C8B-B14F-4D97-AF65-F5344CB8AC3E}">
        <p14:creationId xmlns:p14="http://schemas.microsoft.com/office/powerpoint/2010/main" val="294418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Turning to the context and the background to the development of this model of care for referring for a</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 </a:t>
            </a:r>
            <a:r>
              <a:rPr lang="en-AU" sz="1200" b="0" kern="1200" dirty="0">
                <a:solidFill>
                  <a:schemeClr val="tx1"/>
                </a:solidFill>
                <a:effectLst/>
                <a:latin typeface="+mn-lt"/>
                <a:ea typeface="+mn-ea"/>
                <a:cs typeface="+mn-cs"/>
              </a:rPr>
              <a:t>With government funding increasing directed to Community Managed Organisations to provide community support activities, there are opportunities for initiatives where Allied Health Professionals (AHPs) in Mental Health Alcohol and other Drug Services (MHAODS) provide community treatment activities and Community Managed Organisations provide community support activities. This model of care however, has not been maximised due to a lack of clarity around processes, governance, roles and responsibilities and mutual understanding of the scope of practice by the providers involved (Queensland Health 2017). </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Significant changes have occurred to the service delivery environment for MHAOD services with the growth of CMOs providing MHAOD services with an emphasis on person-centred care, community-based treatment and support. These reforms have been positive but brought about challenges in service provision (Queensland Health, 2017).  MHAOD are increasingly entering into service level agreements with CMOs to provide community treatment and support activities to optimise the support for consumers. However, providers have identified complexities around how the roles of psychosocial support workers in community managed organisations are defined and utilised. </a:t>
            </a:r>
            <a:r>
              <a:rPr lang="en-AU" sz="1200" kern="1200" dirty="0">
                <a:solidFill>
                  <a:schemeClr val="tx1"/>
                </a:solidFill>
                <a:effectLst/>
                <a:latin typeface="+mn-lt"/>
                <a:ea typeface="+mn-ea"/>
                <a:cs typeface="+mn-cs"/>
              </a:rPr>
              <a:t>Have been </a:t>
            </a:r>
            <a:r>
              <a:rPr lang="en-AU" sz="1200" b="0" kern="1200" dirty="0">
                <a:solidFill>
                  <a:schemeClr val="tx1"/>
                </a:solidFill>
                <a:effectLst/>
                <a:latin typeface="+mn-lt"/>
                <a:ea typeface="+mn-ea"/>
                <a:cs typeface="+mn-cs"/>
              </a:rPr>
              <a:t>opportunities to develop new workforce solutions. Tools to define, articulate and support co-design of services that were required have been developed. Redistribution of activities and processes to support appropriate referral of work to these roles can be embedded in workforce design and the models of care to improve the lives of people with a mental illness. </a:t>
            </a:r>
            <a:endParaRPr lang="en-AU" sz="120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The Referring for a Community Support Activity in Mental Health Project (</a:t>
            </a:r>
            <a:r>
              <a:rPr lang="en-AU" sz="1200" b="0" kern="1200" dirty="0" err="1">
                <a:solidFill>
                  <a:schemeClr val="tx1"/>
                </a:solidFill>
                <a:effectLst/>
                <a:latin typeface="+mn-lt"/>
                <a:ea typeface="+mn-ea"/>
                <a:cs typeface="+mn-cs"/>
              </a:rPr>
              <a:t>RCSAiMH</a:t>
            </a:r>
            <a:r>
              <a:rPr lang="en-AU" sz="1200" b="0" kern="1200" dirty="0">
                <a:solidFill>
                  <a:schemeClr val="tx1"/>
                </a:solidFill>
                <a:effectLst/>
                <a:latin typeface="+mn-lt"/>
                <a:ea typeface="+mn-ea"/>
                <a:cs typeface="+mn-cs"/>
              </a:rPr>
              <a:t>) was an initiative of the Allied Health Professions’ Office of Queensland (AHPOQ), Department of Health in collaboration with Metro North HHS, West Moreton HHS, Darling Downs HHS, Cairns HHS and Mind Australia and NEAMI</a:t>
            </a:r>
            <a:r>
              <a:rPr lang="en-US" sz="1200" kern="1200" dirty="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FB21B1F0-A555-8442-86D5-0B609F0F9058}" type="slidenum">
              <a:rPr lang="en-US" smtClean="0"/>
              <a:t>5</a:t>
            </a:fld>
            <a:endParaRPr lang="en-US"/>
          </a:p>
        </p:txBody>
      </p:sp>
    </p:spTree>
    <p:extLst>
      <p:ext uri="{BB962C8B-B14F-4D97-AF65-F5344CB8AC3E}">
        <p14:creationId xmlns:p14="http://schemas.microsoft.com/office/powerpoint/2010/main" val="310719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Referring for a Community Support Activity in Mental Health model of care enhances referrals for community support activities between allied health professionals employed in Hospital and Health services and psychosocial support workers employed through community managed organisations. The model of care is support by this ‘toolkit’ that has been co-designed to improve the referral of a person with a mental health problem to a community managed organisation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Other members of the multidisciplinary team may also be providing</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6</a:t>
            </a:fld>
            <a:endParaRPr lang="en-US"/>
          </a:p>
        </p:txBody>
      </p:sp>
    </p:spTree>
    <p:extLst>
      <p:ext uri="{BB962C8B-B14F-4D97-AF65-F5344CB8AC3E}">
        <p14:creationId xmlns:p14="http://schemas.microsoft.com/office/powerpoint/2010/main" val="140154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7</a:t>
            </a:fld>
            <a:endParaRPr lang="en-US"/>
          </a:p>
        </p:txBody>
      </p:sp>
    </p:spTree>
    <p:extLst>
      <p:ext uri="{BB962C8B-B14F-4D97-AF65-F5344CB8AC3E}">
        <p14:creationId xmlns:p14="http://schemas.microsoft.com/office/powerpoint/2010/main" val="179250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Guideline has been prepared to facilitate referrals to community managed organisations and provides support for Hospital and Health Service (HHS) staff to refer between community managed organisations and HHS mental health and alcohol and other drugs (MHAOD) staff.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It defines responsibilities and accountabilities of HHS MHAOD staff associated with the referral and review of community support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 The Guideline emphasises collaborative working principles to provide communication and operational processes to facilitate the referral between organisations.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This Guideline is intended to enhance allied health professional (AHP) scope of practice and support appropriate workload allocation and enhance consumer outcomes.</a:t>
            </a:r>
          </a:p>
          <a:p>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8</a:t>
            </a:fld>
            <a:endParaRPr lang="en-US"/>
          </a:p>
        </p:txBody>
      </p:sp>
    </p:spTree>
    <p:extLst>
      <p:ext uri="{BB962C8B-B14F-4D97-AF65-F5344CB8AC3E}">
        <p14:creationId xmlns:p14="http://schemas.microsoft.com/office/powerpoint/2010/main" val="64525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Guideline applies to AHPs working in HHS MHAOD services. The Guideline specifically pertains to the request to community managed organisations but the principles could apply also to referral by AHP to internal HHS MHAOD services for example the peer support workforce. </a:t>
            </a:r>
          </a:p>
          <a:p>
            <a:r>
              <a:rPr lang="en-AU" sz="1200" b="1" kern="1200" dirty="0">
                <a:solidFill>
                  <a:schemeClr val="tx1"/>
                </a:solidFill>
                <a:effectLst/>
                <a:latin typeface="+mn-lt"/>
                <a:ea typeface="+mn-ea"/>
                <a:cs typeface="+mn-cs"/>
              </a:rPr>
              <a:t>Note</a:t>
            </a:r>
            <a:r>
              <a:rPr lang="en-AU" sz="1200" kern="1200" dirty="0">
                <a:solidFill>
                  <a:schemeClr val="tx1"/>
                </a:solidFill>
                <a:effectLst/>
                <a:latin typeface="+mn-lt"/>
                <a:ea typeface="+mn-ea"/>
                <a:cs typeface="+mn-cs"/>
              </a:rPr>
              <a:t>: While these Guidelines apply to AHPs, it is understood that they could have application to all MHAOD service clinicians. </a:t>
            </a:r>
          </a:p>
          <a:p>
            <a:endParaRPr lang="en-AU" dirty="0"/>
          </a:p>
        </p:txBody>
      </p:sp>
      <p:sp>
        <p:nvSpPr>
          <p:cNvPr id="4" name="Slide Number Placeholder 3"/>
          <p:cNvSpPr>
            <a:spLocks noGrp="1"/>
          </p:cNvSpPr>
          <p:nvPr>
            <p:ph type="sldNum" sz="quarter" idx="5"/>
          </p:nvPr>
        </p:nvSpPr>
        <p:spPr/>
        <p:txBody>
          <a:bodyPr/>
          <a:lstStyle/>
          <a:p>
            <a:fld id="{FB21B1F0-A555-8442-86D5-0B609F0F9058}" type="slidenum">
              <a:rPr lang="en-US" smtClean="0"/>
              <a:t>9</a:t>
            </a:fld>
            <a:endParaRPr lang="en-US"/>
          </a:p>
        </p:txBody>
      </p:sp>
    </p:spTree>
    <p:extLst>
      <p:ext uri="{BB962C8B-B14F-4D97-AF65-F5344CB8AC3E}">
        <p14:creationId xmlns:p14="http://schemas.microsoft.com/office/powerpoint/2010/main" val="2293430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9400F9B-5486-4B44-AE88-F04DF352BF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856142"/>
            <a:ext cx="12192000" cy="2387600"/>
          </a:xfrm>
        </p:spPr>
        <p:txBody>
          <a:bodyPr anchor="b"/>
          <a:lstStyle>
            <a:lvl1pPr algn="ctr">
              <a:defRPr sz="6000" b="1" baseline="0">
                <a:solidFill>
                  <a:srgbClr val="11487C"/>
                </a:solidFill>
                <a:latin typeface="Arial" charset="0"/>
                <a:ea typeface="Arial" charset="0"/>
                <a:cs typeface="Arial" charset="0"/>
              </a:defRPr>
            </a:lvl1pPr>
          </a:lstStyle>
          <a:p>
            <a:r>
              <a:rPr lang="en-US" dirty="0"/>
              <a:t>Click to edit </a:t>
            </a:r>
            <a:br>
              <a:rPr lang="en-US" dirty="0"/>
            </a:br>
            <a:r>
              <a:rPr lang="en-US" dirty="0"/>
              <a:t>Presentation title</a:t>
            </a:r>
          </a:p>
        </p:txBody>
      </p:sp>
      <p:sp>
        <p:nvSpPr>
          <p:cNvPr id="3" name="Subtitle 2"/>
          <p:cNvSpPr>
            <a:spLocks noGrp="1"/>
          </p:cNvSpPr>
          <p:nvPr>
            <p:ph type="subTitle" idx="1" hasCustomPrompt="1"/>
          </p:nvPr>
        </p:nvSpPr>
        <p:spPr>
          <a:xfrm>
            <a:off x="0" y="3376586"/>
            <a:ext cx="12192000" cy="1655762"/>
          </a:xfrm>
          <a:prstGeom prst="rect">
            <a:avLst/>
          </a:prstGeom>
        </p:spPr>
        <p:txBody>
          <a:bodyPr/>
          <a:lstStyle>
            <a:lvl1pPr marL="0" indent="0" algn="ctr">
              <a:buNone/>
              <a:defRPr sz="2400" baseline="0">
                <a:solidFill>
                  <a:srgbClr val="84C446"/>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58651238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0C3256"/>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a:prstGeom prst="rect">
            <a:avLst/>
          </a:prstGeom>
        </p:spPr>
        <p:txBody>
          <a:bodyPr anchor="b"/>
          <a:lstStyle>
            <a:lvl1pPr marL="0" indent="0">
              <a:buNone/>
              <a:defRPr sz="24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title</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1" y="1681163"/>
            <a:ext cx="5183188" cy="823912"/>
          </a:xfrm>
          <a:prstGeom prst="rect">
            <a:avLst/>
          </a:prstGeom>
        </p:spPr>
        <p:txBody>
          <a:bodyPr anchor="b"/>
          <a:lstStyle>
            <a:lvl1pPr marL="0" indent="0">
              <a:buNone/>
              <a:defRPr sz="24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title</a:t>
            </a:r>
          </a:p>
        </p:txBody>
      </p:sp>
      <p:sp>
        <p:nvSpPr>
          <p:cNvPr id="6" name="Content Placeholder 5"/>
          <p:cNvSpPr>
            <a:spLocks noGrp="1"/>
          </p:cNvSpPr>
          <p:nvPr>
            <p:ph sz="quarter" idx="4"/>
          </p:nvPr>
        </p:nvSpPr>
        <p:spPr>
          <a:xfrm>
            <a:off x="6172201" y="2505075"/>
            <a:ext cx="5183188" cy="3684588"/>
          </a:xfrm>
          <a:prstGeom prst="rect">
            <a:avLst/>
          </a:prstGeo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90D11F13-AB36-784E-AD0F-CFEE15D4E426}"/>
              </a:ext>
            </a:extLst>
          </p:cNvPr>
          <p:cNvSpPr>
            <a:spLocks noGrp="1"/>
          </p:cNvSpPr>
          <p:nvPr>
            <p:ph type="title" hasCustomPrompt="1"/>
          </p:nvPr>
        </p:nvSpPr>
        <p:spPr>
          <a:xfrm>
            <a:off x="838200" y="365127"/>
            <a:ext cx="10515600" cy="1325563"/>
          </a:xfrm>
        </p:spPr>
        <p:txBody>
          <a:bodyPr/>
          <a:lstStyle>
            <a:lvl1pPr>
              <a:defRPr baseline="0">
                <a:solidFill>
                  <a:schemeClr val="accent6"/>
                </a:solidFill>
              </a:defRPr>
            </a:lvl1pPr>
          </a:lstStyle>
          <a:p>
            <a:r>
              <a:rPr lang="en-US" dirty="0"/>
              <a:t>Click to edit title</a:t>
            </a:r>
          </a:p>
        </p:txBody>
      </p:sp>
      <p:sp>
        <p:nvSpPr>
          <p:cNvPr id="8" name="Footer Placeholder 7">
            <a:extLst>
              <a:ext uri="{FF2B5EF4-FFF2-40B4-BE49-F238E27FC236}">
                <a16:creationId xmlns:a16="http://schemas.microsoft.com/office/drawing/2014/main" id="{B2DC1E92-38A3-CF42-8AC9-33B20258D543}"/>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B9A069-B768-994A-8061-1FEB47651D83}"/>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134704700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title </a:t>
            </a:r>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39788" y="2057400"/>
            <a:ext cx="3932237" cy="3811588"/>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text</a:t>
            </a:r>
          </a:p>
        </p:txBody>
      </p:sp>
      <p:sp>
        <p:nvSpPr>
          <p:cNvPr id="7" name="Footer Placeholder 6">
            <a:extLst>
              <a:ext uri="{FF2B5EF4-FFF2-40B4-BE49-F238E27FC236}">
                <a16:creationId xmlns:a16="http://schemas.microsoft.com/office/drawing/2014/main" id="{5F225B93-C59F-6C4D-97A9-A583E939CB19}"/>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69A24EC3-A0E0-6A4F-958C-6798ECA2C0BF}"/>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2378596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28F5-7918-A740-8ED3-7515B303F924}"/>
              </a:ext>
            </a:extLst>
          </p:cNvPr>
          <p:cNvSpPr>
            <a:spLocks noGrp="1"/>
          </p:cNvSpPr>
          <p:nvPr>
            <p:ph type="title" hasCustomPrompt="1"/>
          </p:nvPr>
        </p:nvSpPr>
        <p:spPr>
          <a:xfrm>
            <a:off x="840318" y="457200"/>
            <a:ext cx="3932767" cy="1600200"/>
          </a:xfrm>
        </p:spPr>
        <p:txBody>
          <a:bodyPr anchor="b"/>
          <a:lstStyle>
            <a:lvl1pPr>
              <a:defRPr sz="3200" b="0" i="0" baseline="0">
                <a:solidFill>
                  <a:schemeClr val="accent2"/>
                </a:solidFill>
              </a:defRPr>
            </a:lvl1pPr>
          </a:lstStyle>
          <a:p>
            <a:r>
              <a:rPr lang="en-US" dirty="0"/>
              <a:t>Click to edit title</a:t>
            </a:r>
          </a:p>
        </p:txBody>
      </p:sp>
      <p:sp>
        <p:nvSpPr>
          <p:cNvPr id="3" name="Content Placeholder 2">
            <a:extLst>
              <a:ext uri="{FF2B5EF4-FFF2-40B4-BE49-F238E27FC236}">
                <a16:creationId xmlns:a16="http://schemas.microsoft.com/office/drawing/2014/main" id="{AD893BCC-1C37-A747-B4E4-D0E54B26EAF0}"/>
              </a:ext>
            </a:extLst>
          </p:cNvPr>
          <p:cNvSpPr>
            <a:spLocks noGrp="1"/>
          </p:cNvSpPr>
          <p:nvPr>
            <p:ph idx="1"/>
          </p:nvPr>
        </p:nvSpPr>
        <p:spPr>
          <a:xfrm>
            <a:off x="5183717" y="987426"/>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4A33E58-AA72-804D-B8EB-CB1088600808}"/>
              </a:ext>
            </a:extLst>
          </p:cNvPr>
          <p:cNvSpPr>
            <a:spLocks noGrp="1"/>
          </p:cNvSpPr>
          <p:nvPr>
            <p:ph type="body" sz="half" idx="2" hasCustomPrompt="1"/>
          </p:nvPr>
        </p:nvSpPr>
        <p:spPr>
          <a:xfrm>
            <a:off x="840318" y="2057400"/>
            <a:ext cx="393276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text</a:t>
            </a:r>
          </a:p>
        </p:txBody>
      </p:sp>
      <p:sp>
        <p:nvSpPr>
          <p:cNvPr id="7" name="Footer Placeholder 6">
            <a:extLst>
              <a:ext uri="{FF2B5EF4-FFF2-40B4-BE49-F238E27FC236}">
                <a16:creationId xmlns:a16="http://schemas.microsoft.com/office/drawing/2014/main" id="{3DC691D5-517C-4445-B9B9-DC4093683D97}"/>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CFA8D387-8E00-AD4D-A087-DCEA7DD560C4}"/>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390178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71557A-15DB-5A47-913C-4D52417977E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1122363"/>
            <a:ext cx="12192000" cy="2387600"/>
          </a:xfrm>
        </p:spPr>
        <p:txBody>
          <a:bodyPr anchor="b"/>
          <a:lstStyle>
            <a:lvl1pPr algn="ctr">
              <a:defRPr sz="6000" b="1" baseline="0">
                <a:solidFill>
                  <a:schemeClr val="bg1"/>
                </a:solidFill>
                <a:latin typeface="Arial" charset="0"/>
                <a:ea typeface="Arial" charset="0"/>
                <a:cs typeface="Arial" charset="0"/>
              </a:defRPr>
            </a:lvl1pPr>
          </a:lstStyle>
          <a:p>
            <a:r>
              <a:rPr lang="en-US" dirty="0"/>
              <a:t>Click to edit </a:t>
            </a:r>
            <a:br>
              <a:rPr lang="en-US" dirty="0"/>
            </a:br>
            <a:r>
              <a:rPr lang="en-US" dirty="0"/>
              <a:t>Presentation Title </a:t>
            </a:r>
          </a:p>
        </p:txBody>
      </p:sp>
      <p:sp>
        <p:nvSpPr>
          <p:cNvPr id="3" name="Subtitle 2"/>
          <p:cNvSpPr>
            <a:spLocks noGrp="1"/>
          </p:cNvSpPr>
          <p:nvPr>
            <p:ph type="subTitle" idx="1" hasCustomPrompt="1"/>
          </p:nvPr>
        </p:nvSpPr>
        <p:spPr>
          <a:xfrm>
            <a:off x="0" y="3602038"/>
            <a:ext cx="12192000" cy="1655762"/>
          </a:xfrm>
          <a:prstGeom prst="rect">
            <a:avLst/>
          </a:prstGeom>
        </p:spPr>
        <p:txBody>
          <a:bodyPr/>
          <a:lstStyle>
            <a:lvl1pPr marL="0" indent="0" algn="ctr">
              <a:buNone/>
              <a:defRPr sz="2400" baseline="0">
                <a:solidFill>
                  <a:srgbClr val="84C446"/>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419671164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DE09E9-6798-F14E-9E37-6140E4DF0E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531344" y="2402041"/>
            <a:ext cx="7877061" cy="1569178"/>
          </a:xfrm>
        </p:spPr>
        <p:txBody>
          <a:bodyPr anchor="t" anchorCtr="0"/>
          <a:lstStyle>
            <a:lvl1pPr algn="l">
              <a:lnSpc>
                <a:spcPct val="100000"/>
              </a:lnSpc>
              <a:defRPr sz="6000" b="1" baseline="0">
                <a:solidFill>
                  <a:srgbClr val="11487C"/>
                </a:solidFill>
                <a:latin typeface="Arial" charset="0"/>
                <a:ea typeface="Arial" charset="0"/>
                <a:cs typeface="Arial" charset="0"/>
              </a:defRPr>
            </a:lvl1pPr>
          </a:lstStyle>
          <a:p>
            <a:r>
              <a:rPr lang="en-US" dirty="0"/>
              <a:t>Presentation title</a:t>
            </a:r>
          </a:p>
        </p:txBody>
      </p:sp>
      <p:sp>
        <p:nvSpPr>
          <p:cNvPr id="3" name="Subtitle 2"/>
          <p:cNvSpPr>
            <a:spLocks noGrp="1"/>
          </p:cNvSpPr>
          <p:nvPr>
            <p:ph type="subTitle" idx="1" hasCustomPrompt="1"/>
          </p:nvPr>
        </p:nvSpPr>
        <p:spPr>
          <a:xfrm>
            <a:off x="1531344" y="3637662"/>
            <a:ext cx="7877061" cy="1655762"/>
          </a:xfrm>
          <a:prstGeom prst="rect">
            <a:avLst/>
          </a:prstGeom>
        </p:spPr>
        <p:txBody>
          <a:bodyPr/>
          <a:lstStyle>
            <a:lvl1pPr marL="0" indent="0" algn="l">
              <a:buNone/>
              <a:defRPr sz="2400" baseline="0">
                <a:solidFill>
                  <a:srgbClr val="84C446"/>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352376100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Titl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7B035-5394-E945-94D0-0309402CCA5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CADE5AC8-7108-1347-A22C-3C38BADCF006}"/>
              </a:ext>
            </a:extLst>
          </p:cNvPr>
          <p:cNvSpPr>
            <a:spLocks noGrp="1"/>
          </p:cNvSpPr>
          <p:nvPr>
            <p:ph type="body" idx="1"/>
          </p:nvPr>
        </p:nvSpPr>
        <p:spPr>
          <a:xfrm>
            <a:off x="831851" y="4051079"/>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1">
            <a:extLst>
              <a:ext uri="{FF2B5EF4-FFF2-40B4-BE49-F238E27FC236}">
                <a16:creationId xmlns:a16="http://schemas.microsoft.com/office/drawing/2014/main" id="{5759E793-6FF5-F546-B21B-67735E3BF928}"/>
              </a:ext>
            </a:extLst>
          </p:cNvPr>
          <p:cNvSpPr>
            <a:spLocks noGrp="1"/>
          </p:cNvSpPr>
          <p:nvPr>
            <p:ph type="ctrTitle" hasCustomPrompt="1"/>
          </p:nvPr>
        </p:nvSpPr>
        <p:spPr>
          <a:xfrm>
            <a:off x="831851" y="1468352"/>
            <a:ext cx="10515600" cy="2387600"/>
          </a:xfrm>
        </p:spPr>
        <p:txBody>
          <a:bodyPr anchor="b"/>
          <a:lstStyle>
            <a:lvl1pPr algn="l">
              <a:defRPr sz="6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Chapter title</a:t>
            </a:r>
          </a:p>
        </p:txBody>
      </p:sp>
      <p:sp>
        <p:nvSpPr>
          <p:cNvPr id="5" name="Footer Placeholder 4">
            <a:extLst>
              <a:ext uri="{FF2B5EF4-FFF2-40B4-BE49-F238E27FC236}">
                <a16:creationId xmlns:a16="http://schemas.microsoft.com/office/drawing/2014/main" id="{2A12B06E-6BB4-A34E-AEA6-8742BA48469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B5824F26-23CC-8F41-B540-CDB1AAD3AD2B}"/>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55806364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5B6839F3-E23C-E841-92AE-48EE3975911C}"/>
              </a:ext>
            </a:extLst>
          </p:cNvPr>
          <p:cNvSpPr>
            <a:spLocks noGrp="1"/>
          </p:cNvSpPr>
          <p:nvPr>
            <p:ph type="title" hasCustomPrompt="1"/>
          </p:nvPr>
        </p:nvSpPr>
        <p:spPr>
          <a:xfrm>
            <a:off x="838200" y="365127"/>
            <a:ext cx="10515600" cy="1325563"/>
          </a:xfrm>
        </p:spPr>
        <p:txBody>
          <a:bodyPr/>
          <a:lstStyle>
            <a:lvl1pPr>
              <a:defRPr baseline="0">
                <a:solidFill>
                  <a:srgbClr val="11487C"/>
                </a:solidFill>
              </a:defRPr>
            </a:lvl1pPr>
          </a:lstStyle>
          <a:p>
            <a:r>
              <a:rPr lang="en-US" dirty="0"/>
              <a:t>Click to edit title</a:t>
            </a:r>
          </a:p>
        </p:txBody>
      </p:sp>
      <p:sp>
        <p:nvSpPr>
          <p:cNvPr id="5" name="Footer Placeholder 4">
            <a:extLst>
              <a:ext uri="{FF2B5EF4-FFF2-40B4-BE49-F238E27FC236}">
                <a16:creationId xmlns:a16="http://schemas.microsoft.com/office/drawing/2014/main" id="{65AD29C5-4A51-AC45-ADC7-F57805D9FB0F}"/>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8D1382DF-BFB0-6645-820F-624AB4DE7D11}"/>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319344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rgbClr val="0C325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5B6839F3-E23C-E841-92AE-48EE3975911C}"/>
              </a:ext>
            </a:extLst>
          </p:cNvPr>
          <p:cNvSpPr>
            <a:spLocks noGrp="1"/>
          </p:cNvSpPr>
          <p:nvPr>
            <p:ph type="title" hasCustomPrompt="1"/>
          </p:nvPr>
        </p:nvSpPr>
        <p:spPr>
          <a:xfrm>
            <a:off x="838200" y="365127"/>
            <a:ext cx="10515600" cy="1325563"/>
          </a:xfrm>
        </p:spPr>
        <p:txBody>
          <a:bodyPr/>
          <a:lstStyle>
            <a:lvl1pPr>
              <a:defRPr baseline="0">
                <a:solidFill>
                  <a:srgbClr val="2683C6"/>
                </a:solidFill>
              </a:defRPr>
            </a:lvl1pPr>
          </a:lstStyle>
          <a:p>
            <a:r>
              <a:rPr lang="en-US" dirty="0"/>
              <a:t>Click to edit title</a:t>
            </a:r>
          </a:p>
        </p:txBody>
      </p:sp>
      <p:sp>
        <p:nvSpPr>
          <p:cNvPr id="2" name="Footer Placeholder 1">
            <a:extLst>
              <a:ext uri="{FF2B5EF4-FFF2-40B4-BE49-F238E27FC236}">
                <a16:creationId xmlns:a16="http://schemas.microsoft.com/office/drawing/2014/main" id="{848B249A-2216-7E4E-A573-93758C51569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A22C537-258A-1243-87A8-5516B41D4BA2}"/>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260411890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3E51547-6EB1-4942-BA8C-A28BBC2075E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98A811D7-F3CB-9443-BC40-42F638359F45}"/>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238954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2">
    <p:bg>
      <p:bgPr>
        <a:solidFill>
          <a:srgbClr val="0C3256"/>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638813F-EDC6-DF46-BD54-EEACA8878BB7}"/>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94C36ABE-F096-7541-B45E-8EE95C6CB6B6}"/>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3671697659"/>
      </p:ext>
    </p:extLst>
  </p:cSld>
  <p:clrMapOvr>
    <a:overrideClrMapping bg1="dk1" tx1="lt1" bg2="dk2" tx2="lt2" accent1="accent1" accent2="accent2" accent3="accent3" accent4="accent4" accent5="accent5" accent6="accent6" hlink="hlink" folHlink="folHlink"/>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32D7B1CB-3137-7F4C-B8C9-F7C97A9A333B}"/>
              </a:ext>
            </a:extLst>
          </p:cNvPr>
          <p:cNvSpPr>
            <a:spLocks noGrp="1"/>
          </p:cNvSpPr>
          <p:nvPr>
            <p:ph type="title" hasCustomPrompt="1"/>
          </p:nvPr>
        </p:nvSpPr>
        <p:spPr>
          <a:xfrm>
            <a:off x="838200" y="365127"/>
            <a:ext cx="10515600" cy="1325563"/>
          </a:xfrm>
        </p:spPr>
        <p:txBody>
          <a:bodyPr/>
          <a:lstStyle>
            <a:lvl1pPr>
              <a:defRPr baseline="0">
                <a:solidFill>
                  <a:schemeClr val="accent2"/>
                </a:solidFill>
              </a:defRPr>
            </a:lvl1pPr>
          </a:lstStyle>
          <a:p>
            <a:r>
              <a:rPr lang="en-US" dirty="0"/>
              <a:t>Click to edit title</a:t>
            </a:r>
          </a:p>
        </p:txBody>
      </p:sp>
      <p:sp>
        <p:nvSpPr>
          <p:cNvPr id="6" name="Footer Placeholder 5">
            <a:extLst>
              <a:ext uri="{FF2B5EF4-FFF2-40B4-BE49-F238E27FC236}">
                <a16:creationId xmlns:a16="http://schemas.microsoft.com/office/drawing/2014/main" id="{4BE34EE8-8AC1-1D44-BAA6-C13985A62BEE}"/>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CC1AC399-8C71-9247-868A-74EF91A73DF8}"/>
              </a:ext>
            </a:extLst>
          </p:cNvPr>
          <p:cNvSpPr>
            <a:spLocks noGrp="1"/>
          </p:cNvSpPr>
          <p:nvPr>
            <p:ph type="sldNum" sz="quarter" idx="11"/>
          </p:nvPr>
        </p:nvSpPr>
        <p:spPr/>
        <p:txBody>
          <a:bodyPr/>
          <a:lstStyle/>
          <a:p>
            <a:fld id="{4DC4ADA5-6372-8E44-AF67-BE10CE1EBE1B}" type="slidenum">
              <a:rPr lang="en-US" smtClean="0"/>
              <a:pPr/>
              <a:t>‹#›</a:t>
            </a:fld>
            <a:endParaRPr lang="en-US" dirty="0"/>
          </a:p>
        </p:txBody>
      </p:sp>
    </p:spTree>
    <p:extLst>
      <p:ext uri="{BB962C8B-B14F-4D97-AF65-F5344CB8AC3E}">
        <p14:creationId xmlns:p14="http://schemas.microsoft.com/office/powerpoint/2010/main" val="286049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a:noFill/>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a:extLst>
              <a:ext uri="{FF2B5EF4-FFF2-40B4-BE49-F238E27FC236}">
                <a16:creationId xmlns:a16="http://schemas.microsoft.com/office/drawing/2014/main" id="{4961627A-B70F-0E4A-993E-122A3FE45AC9}"/>
              </a:ext>
            </a:extLst>
          </p:cNvPr>
          <p:cNvSpPr>
            <a:spLocks noGrp="1"/>
          </p:cNvSpPr>
          <p:nvPr>
            <p:ph type="sldNum" sz="quarter" idx="4"/>
          </p:nvPr>
        </p:nvSpPr>
        <p:spPr>
          <a:xfrm>
            <a:off x="243406" y="6404149"/>
            <a:ext cx="930217" cy="363517"/>
          </a:xfrm>
          <a:prstGeom prst="rect">
            <a:avLst/>
          </a:prstGeom>
        </p:spPr>
        <p:txBody>
          <a:bodyPr anchor="ctr" anchorCtr="0"/>
          <a:lstStyle>
            <a:lvl1pPr>
              <a:defRPr sz="1400">
                <a:solidFill>
                  <a:schemeClr val="tx1">
                    <a:lumMod val="75000"/>
                    <a:lumOff val="25000"/>
                  </a:schemeClr>
                </a:solidFill>
                <a:latin typeface="Arial" panose="020B0604020202020204" pitchFamily="34" charset="0"/>
                <a:cs typeface="Arial" panose="020B0604020202020204" pitchFamily="34" charset="0"/>
              </a:defRPr>
            </a:lvl1pPr>
          </a:lstStyle>
          <a:p>
            <a:fld id="{4DC4ADA5-6372-8E44-AF67-BE10CE1EBE1B}" type="slidenum">
              <a:rPr lang="en-US" smtClean="0"/>
              <a:pPr/>
              <a:t>‹#›</a:t>
            </a:fld>
            <a:endParaRPr lang="en-US" dirty="0"/>
          </a:p>
        </p:txBody>
      </p:sp>
      <p:sp>
        <p:nvSpPr>
          <p:cNvPr id="5" name="Footer Placeholder 4">
            <a:extLst>
              <a:ext uri="{FF2B5EF4-FFF2-40B4-BE49-F238E27FC236}">
                <a16:creationId xmlns:a16="http://schemas.microsoft.com/office/drawing/2014/main" id="{D8B2C412-A488-C14D-B7E9-A9DF5DF01BEA}"/>
              </a:ext>
            </a:extLst>
          </p:cNvPr>
          <p:cNvSpPr>
            <a:spLocks noGrp="1"/>
          </p:cNvSpPr>
          <p:nvPr>
            <p:ph type="ftr" sz="quarter" idx="3"/>
          </p:nvPr>
        </p:nvSpPr>
        <p:spPr>
          <a:xfrm>
            <a:off x="849595" y="6402541"/>
            <a:ext cx="59186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pic>
        <p:nvPicPr>
          <p:cNvPr id="7" name="Picture 6" descr="A close up of a logo&#10;&#10;Description automatically generated">
            <a:extLst>
              <a:ext uri="{FF2B5EF4-FFF2-40B4-BE49-F238E27FC236}">
                <a16:creationId xmlns:a16="http://schemas.microsoft.com/office/drawing/2014/main" id="{69BAC5C7-82FA-7F42-9F2F-B72551419BA8}"/>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9010996" y="5253992"/>
            <a:ext cx="3181004" cy="1604008"/>
          </a:xfrm>
          <a:prstGeom prst="rect">
            <a:avLst/>
          </a:prstGeom>
        </p:spPr>
      </p:pic>
    </p:spTree>
    <p:extLst>
      <p:ext uri="{BB962C8B-B14F-4D97-AF65-F5344CB8AC3E}">
        <p14:creationId xmlns:p14="http://schemas.microsoft.com/office/powerpoint/2010/main" val="345567701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8" r:id="rId3"/>
    <p:sldLayoutId id="2147483760" r:id="rId4"/>
    <p:sldLayoutId id="2147483761" r:id="rId5"/>
    <p:sldLayoutId id="2147483699" r:id="rId6"/>
    <p:sldLayoutId id="2147483762" r:id="rId7"/>
    <p:sldLayoutId id="2147483763" r:id="rId8"/>
    <p:sldLayoutId id="2147483764" r:id="rId9"/>
    <p:sldLayoutId id="2147483765" r:id="rId10"/>
    <p:sldLayoutId id="2147483766" r:id="rId11"/>
    <p:sldLayoutId id="2147483767" r:id="rId12"/>
  </p:sldLayoutIdLst>
  <p:hf hdr="0" dt="0"/>
  <p:txStyles>
    <p:titleStyle>
      <a:lvl1pPr algn="l" defTabSz="914400" rtl="0" eaLnBrk="1" latinLnBrk="0" hangingPunct="1">
        <a:lnSpc>
          <a:spcPct val="90000"/>
        </a:lnSpc>
        <a:spcBef>
          <a:spcPct val="0"/>
        </a:spcBef>
        <a:buNone/>
        <a:defRPr sz="4400" kern="1200">
          <a:solidFill>
            <a:schemeClr val="accent2"/>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qheps.health.qld.gov.au/__data/assets/pdf_file/0030/527439/care-pln.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qheps.health.qld.gov.au/__data/assets/pdf_file/0035/581894/a_recovery_plan.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qheps.health.qld.gov.au/__data/assets/pdf_file/0029/527474/case-rev.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s://www.health.qld.gov.au/__data/assets/pdf_file/0026/371627/superguide_2009.pdf" TargetMode="External"/><Relationship Id="rId3" Type="http://schemas.openxmlformats.org/officeDocument/2006/relationships/hyperlink" Target="https://www.legislation.qld.gov.au/view/html/inforce/current/act-2016-005" TargetMode="External"/><Relationship Id="rId7" Type="http://schemas.openxmlformats.org/officeDocument/2006/relationships/hyperlink" Target="https://qheps.health.qld.gov.au/mentalhealth/resources/clinicaldoc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health.qld.gov.au/__data/assets/pdf_file/0020/465131/connecting-care.pdf" TargetMode="External"/><Relationship Id="rId5" Type="http://schemas.openxmlformats.org/officeDocument/2006/relationships/hyperlink" Target="https://www.safetyandquality.gov.au/our-work/assessment-to-the-nsqhs-standards/nsqhs-standards-second-edition/" TargetMode="External"/><Relationship Id="rId4" Type="http://schemas.openxmlformats.org/officeDocument/2006/relationships/hyperlink" Target="http://www.health.gov.au/internet/main/publishing.nsf/content/mental-pubs-n-servst10" TargetMode="External"/><Relationship Id="rId9" Type="http://schemas.openxmlformats.org/officeDocument/2006/relationships/hyperlink" Target="https://www.forgov.qld.gov.au/code-conduct-queensland-public-service"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health.qld.gov.au/__data/assets/pdf_file/0020/155513/wpi-three.pdf" TargetMode="External"/><Relationship Id="rId3" Type="http://schemas.openxmlformats.org/officeDocument/2006/relationships/hyperlink" Target="https://www.communities.qld.gov.au/resources/funding/human-services-quality-framework/hsq-framework.pdf" TargetMode="External"/><Relationship Id="rId7" Type="http://schemas.openxmlformats.org/officeDocument/2006/relationships/hyperlink" Target="http://qheps.health.qld.gov.au/alliedhealth/html/strategies/allied-health-assistants.htm"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health.qld.gov.au/ahwac/html/calderdale-framework" TargetMode="External"/><Relationship Id="rId5" Type="http://schemas.openxmlformats.org/officeDocument/2006/relationships/hyperlink" Target="http://qheps.health.qld.gov.au/alliedhealth/docs/aha/ahaframework.pdf" TargetMode="External"/><Relationship Id="rId10" Type="http://schemas.openxmlformats.org/officeDocument/2006/relationships/hyperlink" Target="https://www.health.qld.gov.au/__data/assets/pdf_file/0024/449520/expanded-strategy.pdf" TargetMode="External"/><Relationship Id="rId4" Type="http://schemas.openxmlformats.org/officeDocument/2006/relationships/hyperlink" Target="https://www.health.qld.gov.au/__data/assets/pdf_file/0029/156872/ssdp-framework.pdf" TargetMode="External"/><Relationship Id="rId9" Type="http://schemas.openxmlformats.org/officeDocument/2006/relationships/hyperlink" Target="https://www.health.qld.gov.au/__data/assets/pdf_file/0044/649997/mhahsp-project-final-report.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wn7Cz2trgAhXDfysKHc88BBkQjRx6BAgBEAU&amp;url=https://alaboroflove.org/scope-practice/&amp;psig=AOvVaw3wcqlHjo9OUlgVf1fcwrli&amp;ust=1551315406394051"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jxr"/><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FB1C-59C2-AE4A-9FFA-97B69D16F3B5}"/>
              </a:ext>
            </a:extLst>
          </p:cNvPr>
          <p:cNvSpPr>
            <a:spLocks noGrp="1"/>
          </p:cNvSpPr>
          <p:nvPr>
            <p:ph type="ctrTitle"/>
          </p:nvPr>
        </p:nvSpPr>
        <p:spPr>
          <a:xfrm>
            <a:off x="0" y="917405"/>
            <a:ext cx="12192000" cy="2387600"/>
          </a:xfrm>
        </p:spPr>
        <p:txBody>
          <a:bodyPr>
            <a:normAutofit fontScale="90000"/>
          </a:bodyPr>
          <a:lstStyle/>
          <a:p>
            <a:r>
              <a:rPr lang="en-AU" dirty="0"/>
              <a:t>Referring for a community </a:t>
            </a:r>
            <a:br>
              <a:rPr lang="en-AU" dirty="0"/>
            </a:br>
            <a:r>
              <a:rPr lang="en-AU" dirty="0"/>
              <a:t>support activity </a:t>
            </a:r>
            <a:br>
              <a:rPr lang="en-AU" dirty="0"/>
            </a:br>
            <a:r>
              <a:rPr lang="en-AU" dirty="0"/>
              <a:t>Self-Guided learning package</a:t>
            </a:r>
            <a:endParaRPr lang="en-US" dirty="0"/>
          </a:p>
        </p:txBody>
      </p:sp>
      <p:sp>
        <p:nvSpPr>
          <p:cNvPr id="3" name="Subtitle 2">
            <a:extLst>
              <a:ext uri="{FF2B5EF4-FFF2-40B4-BE49-F238E27FC236}">
                <a16:creationId xmlns:a16="http://schemas.microsoft.com/office/drawing/2014/main" id="{086E9F83-A692-B54F-8037-CD2A0E386DB4}"/>
              </a:ext>
            </a:extLst>
          </p:cNvPr>
          <p:cNvSpPr>
            <a:spLocks noGrp="1"/>
          </p:cNvSpPr>
          <p:nvPr>
            <p:ph type="subTitle" idx="1"/>
          </p:nvPr>
        </p:nvSpPr>
        <p:spPr>
          <a:xfrm>
            <a:off x="0" y="3334015"/>
            <a:ext cx="12192000" cy="2133599"/>
          </a:xfrm>
        </p:spPr>
        <p:txBody>
          <a:bodyPr/>
          <a:lstStyle/>
          <a:p>
            <a:r>
              <a:rPr lang="en-US" dirty="0"/>
              <a:t>Allied Health Professions’ Office of Queensland</a:t>
            </a:r>
          </a:p>
          <a:p>
            <a:r>
              <a:rPr lang="en-US" dirty="0"/>
              <a:t>July 2021</a:t>
            </a:r>
          </a:p>
          <a:p>
            <a:r>
              <a:rPr lang="en-US" sz="2000" i="1" dirty="0"/>
              <a:t>A partnership with </a:t>
            </a:r>
            <a:r>
              <a:rPr lang="en-US" sz="2000" i="1" dirty="0" err="1"/>
              <a:t>Neami</a:t>
            </a:r>
            <a:r>
              <a:rPr lang="en-US" sz="2000" i="1" dirty="0"/>
              <a:t> National and Mind Australia</a:t>
            </a:r>
          </a:p>
          <a:p>
            <a:endParaRPr lang="en-US" dirty="0"/>
          </a:p>
        </p:txBody>
      </p:sp>
      <p:pic>
        <p:nvPicPr>
          <p:cNvPr id="4" name="Picture 3">
            <a:extLst>
              <a:ext uri="{FF2B5EF4-FFF2-40B4-BE49-F238E27FC236}">
                <a16:creationId xmlns:a16="http://schemas.microsoft.com/office/drawing/2014/main" id="{97461191-0E6A-4217-9FC4-C0F33BDF0AC3}"/>
              </a:ext>
            </a:extLst>
          </p:cNvPr>
          <p:cNvPicPr/>
          <p:nvPr/>
        </p:nvPicPr>
        <p:blipFill>
          <a:blip r:embed="rId3">
            <a:extLst>
              <a:ext uri="{28A0092B-C50C-407E-A947-70E740481C1C}">
                <a14:useLocalDpi xmlns:a14="http://schemas.microsoft.com/office/drawing/2010/main" val="0"/>
              </a:ext>
            </a:extLst>
          </a:blip>
          <a:stretch>
            <a:fillRect/>
          </a:stretch>
        </p:blipFill>
        <p:spPr>
          <a:xfrm>
            <a:off x="6293069" y="4816486"/>
            <a:ext cx="1416269" cy="776394"/>
          </a:xfrm>
          <a:prstGeom prst="rect">
            <a:avLst/>
          </a:prstGeom>
        </p:spPr>
      </p:pic>
      <p:pic>
        <p:nvPicPr>
          <p:cNvPr id="5" name="Picture 4">
            <a:extLst>
              <a:ext uri="{FF2B5EF4-FFF2-40B4-BE49-F238E27FC236}">
                <a16:creationId xmlns:a16="http://schemas.microsoft.com/office/drawing/2014/main" id="{90525D42-92CA-4035-90F5-4E418555AF83}"/>
              </a:ext>
            </a:extLst>
          </p:cNvPr>
          <p:cNvPicPr/>
          <p:nvPr/>
        </p:nvPicPr>
        <p:blipFill>
          <a:blip r:embed="rId4">
            <a:extLst>
              <a:ext uri="{28A0092B-C50C-407E-A947-70E740481C1C}">
                <a14:useLocalDpi xmlns:a14="http://schemas.microsoft.com/office/drawing/2010/main" val="0"/>
              </a:ext>
            </a:extLst>
          </a:blip>
          <a:stretch>
            <a:fillRect/>
          </a:stretch>
        </p:blipFill>
        <p:spPr>
          <a:xfrm>
            <a:off x="8040415" y="4804454"/>
            <a:ext cx="1284060" cy="776394"/>
          </a:xfrm>
          <a:prstGeom prst="rect">
            <a:avLst/>
          </a:prstGeom>
        </p:spPr>
      </p:pic>
    </p:spTree>
    <p:extLst>
      <p:ext uri="{BB962C8B-B14F-4D97-AF65-F5344CB8AC3E}">
        <p14:creationId xmlns:p14="http://schemas.microsoft.com/office/powerpoint/2010/main" val="230551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B2D46-C80A-45C0-BA71-B4BED3A39B59}"/>
              </a:ext>
            </a:extLst>
          </p:cNvPr>
          <p:cNvSpPr>
            <a:spLocks noGrp="1"/>
          </p:cNvSpPr>
          <p:nvPr>
            <p:ph idx="1"/>
          </p:nvPr>
        </p:nvSpPr>
        <p:spPr/>
        <p:txBody>
          <a:bodyPr>
            <a:normAutofit lnSpcReduction="10000"/>
          </a:bodyPr>
          <a:lstStyle/>
          <a:p>
            <a:pPr lvl="1"/>
            <a:endParaRPr lang="en-US" dirty="0"/>
          </a:p>
          <a:p>
            <a:pPr lvl="1"/>
            <a:endParaRPr lang="en-US" dirty="0"/>
          </a:p>
          <a:p>
            <a:r>
              <a:rPr lang="en-US" dirty="0"/>
              <a:t>Assist consumers to achieve recovery goals </a:t>
            </a:r>
            <a:endParaRPr lang="en-AU" sz="3200" dirty="0"/>
          </a:p>
          <a:p>
            <a:r>
              <a:rPr lang="en-AU" dirty="0"/>
              <a:t>Improve pathways to provide consumers with the right care at the right time </a:t>
            </a:r>
          </a:p>
          <a:p>
            <a:r>
              <a:rPr lang="en-AU" dirty="0"/>
              <a:t>Support diverse services, enhance collaboration and better partnerships</a:t>
            </a:r>
          </a:p>
          <a:p>
            <a:r>
              <a:rPr lang="en-US" dirty="0"/>
              <a:t>Increase capacity for AHPs working in MHAOD services (and other members of the multidisciplinary team)  to work to their professional scope of practice.</a:t>
            </a:r>
            <a:endParaRPr lang="en-AU" dirty="0"/>
          </a:p>
          <a:p>
            <a:endParaRPr lang="en-AU" dirty="0"/>
          </a:p>
          <a:p>
            <a:endParaRPr lang="en-AU" dirty="0"/>
          </a:p>
        </p:txBody>
      </p:sp>
      <p:sp>
        <p:nvSpPr>
          <p:cNvPr id="3" name="Title 2">
            <a:extLst>
              <a:ext uri="{FF2B5EF4-FFF2-40B4-BE49-F238E27FC236}">
                <a16:creationId xmlns:a16="http://schemas.microsoft.com/office/drawing/2014/main" id="{C58F867B-CCF3-4F97-8038-FA936FBD316C}"/>
              </a:ext>
            </a:extLst>
          </p:cNvPr>
          <p:cNvSpPr>
            <a:spLocks noGrp="1"/>
          </p:cNvSpPr>
          <p:nvPr>
            <p:ph type="title"/>
          </p:nvPr>
        </p:nvSpPr>
        <p:spPr/>
        <p:txBody>
          <a:bodyPr/>
          <a:lstStyle/>
          <a:p>
            <a:r>
              <a:rPr lang="en-AU" dirty="0"/>
              <a:t>Model of care: Why would you refer for a community support activity? </a:t>
            </a:r>
          </a:p>
        </p:txBody>
      </p:sp>
      <p:sp>
        <p:nvSpPr>
          <p:cNvPr id="4" name="Footer Placeholder 3">
            <a:extLst>
              <a:ext uri="{FF2B5EF4-FFF2-40B4-BE49-F238E27FC236}">
                <a16:creationId xmlns:a16="http://schemas.microsoft.com/office/drawing/2014/main" id="{89AE8ABC-14ED-4B03-828B-F809BA70415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C3B284FB-9FFC-46BB-B13D-5FAA96977464}"/>
              </a:ext>
            </a:extLst>
          </p:cNvPr>
          <p:cNvSpPr>
            <a:spLocks noGrp="1"/>
          </p:cNvSpPr>
          <p:nvPr>
            <p:ph type="sldNum" sz="quarter" idx="11"/>
          </p:nvPr>
        </p:nvSpPr>
        <p:spPr/>
        <p:txBody>
          <a:bodyPr/>
          <a:lstStyle/>
          <a:p>
            <a:fld id="{4DC4ADA5-6372-8E44-AF67-BE10CE1EBE1B}" type="slidenum">
              <a:rPr lang="en-US" smtClean="0"/>
              <a:pPr/>
              <a:t>10</a:t>
            </a:fld>
            <a:endParaRPr lang="en-US" dirty="0"/>
          </a:p>
        </p:txBody>
      </p:sp>
      <p:pic>
        <p:nvPicPr>
          <p:cNvPr id="6" name="Picture 5">
            <a:extLst>
              <a:ext uri="{FF2B5EF4-FFF2-40B4-BE49-F238E27FC236}">
                <a16:creationId xmlns:a16="http://schemas.microsoft.com/office/drawing/2014/main" id="{6E099217-8867-4AF5-8CA7-B830B7C62E4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6815" y="1072056"/>
            <a:ext cx="2524453" cy="1813034"/>
          </a:xfrm>
          <a:prstGeom prst="rect">
            <a:avLst/>
          </a:prstGeom>
          <a:noFill/>
          <a:ln>
            <a:noFill/>
          </a:ln>
        </p:spPr>
      </p:pic>
    </p:spTree>
    <p:extLst>
      <p:ext uri="{BB962C8B-B14F-4D97-AF65-F5344CB8AC3E}">
        <p14:creationId xmlns:p14="http://schemas.microsoft.com/office/powerpoint/2010/main" val="328702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B2D46-C80A-45C0-BA71-B4BED3A39B59}"/>
              </a:ext>
            </a:extLst>
          </p:cNvPr>
          <p:cNvSpPr>
            <a:spLocks noGrp="1"/>
          </p:cNvSpPr>
          <p:nvPr>
            <p:ph idx="1"/>
          </p:nvPr>
        </p:nvSpPr>
        <p:spPr/>
        <p:txBody>
          <a:bodyPr>
            <a:normAutofit/>
          </a:bodyPr>
          <a:lstStyle/>
          <a:p>
            <a:pPr lvl="1"/>
            <a:endParaRPr lang="en-US" dirty="0"/>
          </a:p>
          <a:p>
            <a:pPr lvl="1"/>
            <a:endParaRPr lang="en-US" dirty="0"/>
          </a:p>
          <a:p>
            <a:pPr marL="171450" lvl="0" indent="-171450"/>
            <a:r>
              <a:rPr lang="en-US" dirty="0"/>
              <a:t>sub-acute services for example Adult Step Up/Step Down Units and in-reach Hospital to Home services </a:t>
            </a:r>
            <a:endParaRPr lang="en-AU" dirty="0"/>
          </a:p>
          <a:p>
            <a:pPr marL="171450" lvl="0" indent="-171450"/>
            <a:r>
              <a:rPr lang="en-US" dirty="0"/>
              <a:t>community services for example a case management, outreach services or transitional recovery programs</a:t>
            </a:r>
            <a:endParaRPr lang="en-AU" dirty="0"/>
          </a:p>
          <a:p>
            <a:pPr marL="171450" lvl="0" indent="-171450"/>
            <a:r>
              <a:rPr lang="en-US" dirty="0"/>
              <a:t>long-term services for example Community Care Units and rehabilitation services.</a:t>
            </a:r>
            <a:endParaRPr lang="en-AU" dirty="0"/>
          </a:p>
          <a:p>
            <a:endParaRPr lang="en-AU" dirty="0"/>
          </a:p>
        </p:txBody>
      </p:sp>
      <p:sp>
        <p:nvSpPr>
          <p:cNvPr id="3" name="Title 2">
            <a:extLst>
              <a:ext uri="{FF2B5EF4-FFF2-40B4-BE49-F238E27FC236}">
                <a16:creationId xmlns:a16="http://schemas.microsoft.com/office/drawing/2014/main" id="{C58F867B-CCF3-4F97-8038-FA936FBD316C}"/>
              </a:ext>
            </a:extLst>
          </p:cNvPr>
          <p:cNvSpPr>
            <a:spLocks noGrp="1"/>
          </p:cNvSpPr>
          <p:nvPr>
            <p:ph type="title"/>
          </p:nvPr>
        </p:nvSpPr>
        <p:spPr/>
        <p:txBody>
          <a:bodyPr/>
          <a:lstStyle/>
          <a:p>
            <a:r>
              <a:rPr lang="en-AU" dirty="0"/>
              <a:t>Model of care: services implementing the model</a:t>
            </a:r>
          </a:p>
        </p:txBody>
      </p:sp>
      <p:sp>
        <p:nvSpPr>
          <p:cNvPr id="4" name="Footer Placeholder 3">
            <a:extLst>
              <a:ext uri="{FF2B5EF4-FFF2-40B4-BE49-F238E27FC236}">
                <a16:creationId xmlns:a16="http://schemas.microsoft.com/office/drawing/2014/main" id="{89AE8ABC-14ED-4B03-828B-F809BA70415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C3B284FB-9FFC-46BB-B13D-5FAA96977464}"/>
              </a:ext>
            </a:extLst>
          </p:cNvPr>
          <p:cNvSpPr>
            <a:spLocks noGrp="1"/>
          </p:cNvSpPr>
          <p:nvPr>
            <p:ph type="sldNum" sz="quarter" idx="11"/>
          </p:nvPr>
        </p:nvSpPr>
        <p:spPr/>
        <p:txBody>
          <a:bodyPr/>
          <a:lstStyle/>
          <a:p>
            <a:fld id="{4DC4ADA5-6372-8E44-AF67-BE10CE1EBE1B}" type="slidenum">
              <a:rPr lang="en-US" smtClean="0"/>
              <a:pPr/>
              <a:t>11</a:t>
            </a:fld>
            <a:endParaRPr lang="en-US" dirty="0"/>
          </a:p>
        </p:txBody>
      </p:sp>
      <p:pic>
        <p:nvPicPr>
          <p:cNvPr id="6" name="Picture 5">
            <a:extLst>
              <a:ext uri="{FF2B5EF4-FFF2-40B4-BE49-F238E27FC236}">
                <a16:creationId xmlns:a16="http://schemas.microsoft.com/office/drawing/2014/main" id="{6E099217-8867-4AF5-8CA7-B830B7C62E4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9230" y="989216"/>
            <a:ext cx="2366798" cy="1672817"/>
          </a:xfrm>
          <a:prstGeom prst="rect">
            <a:avLst/>
          </a:prstGeom>
          <a:noFill/>
          <a:ln>
            <a:noFill/>
          </a:ln>
        </p:spPr>
      </p:pic>
    </p:spTree>
    <p:extLst>
      <p:ext uri="{BB962C8B-B14F-4D97-AF65-F5344CB8AC3E}">
        <p14:creationId xmlns:p14="http://schemas.microsoft.com/office/powerpoint/2010/main" val="315317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322778-3B43-4F31-A8F7-12BB20486AD8}"/>
              </a:ext>
            </a:extLst>
          </p:cNvPr>
          <p:cNvSpPr>
            <a:spLocks noGrp="1"/>
          </p:cNvSpPr>
          <p:nvPr>
            <p:ph sz="half" idx="1"/>
          </p:nvPr>
        </p:nvSpPr>
        <p:spPr/>
        <p:txBody>
          <a:bodyPr>
            <a:normAutofit lnSpcReduction="10000"/>
          </a:bodyPr>
          <a:lstStyle/>
          <a:p>
            <a:pPr marL="0" indent="0">
              <a:buNone/>
            </a:pPr>
            <a:r>
              <a:rPr lang="en-AU" b="1" dirty="0"/>
              <a:t>Community support activities</a:t>
            </a:r>
          </a:p>
          <a:p>
            <a:r>
              <a:rPr lang="en-AU" sz="2400" dirty="0"/>
              <a:t>provided by community support services or QH </a:t>
            </a:r>
          </a:p>
          <a:p>
            <a:r>
              <a:rPr lang="en-US" sz="2400" dirty="0"/>
              <a:t>support increased opportunities for the recovery of consumers </a:t>
            </a:r>
            <a:endParaRPr lang="en-AU" sz="2400" dirty="0"/>
          </a:p>
          <a:p>
            <a:r>
              <a:rPr lang="en-US" sz="2400" dirty="0"/>
              <a:t>delivered by a psychosocial support worker or a peer worker in a HHS MHAOD service</a:t>
            </a:r>
            <a:endParaRPr lang="en-AU" sz="2400" dirty="0"/>
          </a:p>
          <a:p>
            <a:r>
              <a:rPr lang="en-US" sz="2400" dirty="0"/>
              <a:t>do not involve assessment, rating of performance errors or clinical decision making.</a:t>
            </a:r>
          </a:p>
          <a:p>
            <a:endParaRPr lang="en-AU" sz="2400" dirty="0"/>
          </a:p>
          <a:p>
            <a:pPr marL="0" indent="0">
              <a:buNone/>
            </a:pPr>
            <a:endParaRPr lang="en-AU" dirty="0"/>
          </a:p>
        </p:txBody>
      </p:sp>
      <p:sp>
        <p:nvSpPr>
          <p:cNvPr id="3" name="Content Placeholder 2">
            <a:extLst>
              <a:ext uri="{FF2B5EF4-FFF2-40B4-BE49-F238E27FC236}">
                <a16:creationId xmlns:a16="http://schemas.microsoft.com/office/drawing/2014/main" id="{8549FAA8-1308-4173-8673-0EC7B62A8300}"/>
              </a:ext>
            </a:extLst>
          </p:cNvPr>
          <p:cNvSpPr>
            <a:spLocks noGrp="1"/>
          </p:cNvSpPr>
          <p:nvPr>
            <p:ph sz="half" idx="2"/>
          </p:nvPr>
        </p:nvSpPr>
        <p:spPr/>
        <p:txBody>
          <a:bodyPr/>
          <a:lstStyle/>
          <a:p>
            <a:pPr marL="0" indent="0">
              <a:buNone/>
            </a:pPr>
            <a:r>
              <a:rPr lang="en-AU" b="1" dirty="0"/>
              <a:t>Community support activities promote skill development and include:</a:t>
            </a:r>
          </a:p>
          <a:p>
            <a:pPr lvl="1"/>
            <a:r>
              <a:rPr lang="en-US" dirty="0"/>
              <a:t>consumer and </a:t>
            </a:r>
            <a:r>
              <a:rPr lang="en-US" dirty="0" err="1"/>
              <a:t>carer</a:t>
            </a:r>
            <a:r>
              <a:rPr lang="en-US" dirty="0"/>
              <a:t> engagement and participation</a:t>
            </a:r>
            <a:endParaRPr lang="en-AU" sz="2800" dirty="0"/>
          </a:p>
          <a:p>
            <a:pPr lvl="1"/>
            <a:r>
              <a:rPr lang="en-US" dirty="0"/>
              <a:t>recovery support</a:t>
            </a:r>
            <a:endParaRPr lang="en-AU" sz="2800" dirty="0"/>
          </a:p>
          <a:p>
            <a:pPr lvl="1"/>
            <a:r>
              <a:rPr lang="en-US" dirty="0"/>
              <a:t>information collection and recording.</a:t>
            </a:r>
            <a:endParaRPr lang="en-AU" sz="2800" dirty="0"/>
          </a:p>
          <a:p>
            <a:endParaRPr lang="en-AU" dirty="0"/>
          </a:p>
          <a:p>
            <a:endParaRPr lang="en-AU" dirty="0"/>
          </a:p>
        </p:txBody>
      </p:sp>
      <p:sp>
        <p:nvSpPr>
          <p:cNvPr id="4" name="Title 3">
            <a:extLst>
              <a:ext uri="{FF2B5EF4-FFF2-40B4-BE49-F238E27FC236}">
                <a16:creationId xmlns:a16="http://schemas.microsoft.com/office/drawing/2014/main" id="{A2145A24-1833-42F8-85F0-E452B3C2FD87}"/>
              </a:ext>
            </a:extLst>
          </p:cNvPr>
          <p:cNvSpPr>
            <a:spLocks noGrp="1"/>
          </p:cNvSpPr>
          <p:nvPr>
            <p:ph type="title"/>
          </p:nvPr>
        </p:nvSpPr>
        <p:spPr/>
        <p:txBody>
          <a:bodyPr/>
          <a:lstStyle/>
          <a:p>
            <a:r>
              <a:rPr lang="en-AU" dirty="0">
                <a:solidFill>
                  <a:srgbClr val="11487C"/>
                </a:solidFill>
              </a:rPr>
              <a:t>What are community support activities and community support services?</a:t>
            </a:r>
          </a:p>
        </p:txBody>
      </p:sp>
      <p:sp>
        <p:nvSpPr>
          <p:cNvPr id="5" name="Footer Placeholder 4">
            <a:extLst>
              <a:ext uri="{FF2B5EF4-FFF2-40B4-BE49-F238E27FC236}">
                <a16:creationId xmlns:a16="http://schemas.microsoft.com/office/drawing/2014/main" id="{15F3642D-F400-4BD7-9CD7-18BB21019C82}"/>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D33541C8-72BC-4B3F-9870-BE49E82E1A89}"/>
              </a:ext>
            </a:extLst>
          </p:cNvPr>
          <p:cNvSpPr>
            <a:spLocks noGrp="1"/>
          </p:cNvSpPr>
          <p:nvPr>
            <p:ph type="sldNum" sz="quarter" idx="11"/>
          </p:nvPr>
        </p:nvSpPr>
        <p:spPr/>
        <p:txBody>
          <a:bodyPr/>
          <a:lstStyle/>
          <a:p>
            <a:fld id="{4DC4ADA5-6372-8E44-AF67-BE10CE1EBE1B}" type="slidenum">
              <a:rPr lang="en-US" smtClean="0"/>
              <a:pPr/>
              <a:t>12</a:t>
            </a:fld>
            <a:endParaRPr lang="en-US" dirty="0"/>
          </a:p>
        </p:txBody>
      </p:sp>
    </p:spTree>
    <p:extLst>
      <p:ext uri="{BB962C8B-B14F-4D97-AF65-F5344CB8AC3E}">
        <p14:creationId xmlns:p14="http://schemas.microsoft.com/office/powerpoint/2010/main" val="18832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3A007F-AA40-4DBC-9171-4C4CE9B129FF}"/>
              </a:ext>
            </a:extLst>
          </p:cNvPr>
          <p:cNvSpPr>
            <a:spLocks noGrp="1"/>
          </p:cNvSpPr>
          <p:nvPr>
            <p:ph idx="1"/>
          </p:nvPr>
        </p:nvSpPr>
        <p:spPr>
          <a:xfrm>
            <a:off x="708514" y="1399592"/>
            <a:ext cx="10515600" cy="4777371"/>
          </a:xfrm>
        </p:spPr>
        <p:txBody>
          <a:bodyPr/>
          <a:lstStyle/>
          <a:p>
            <a:r>
              <a:rPr lang="en-AU" b="1" dirty="0"/>
              <a:t>Recovery support for </a:t>
            </a:r>
            <a:r>
              <a:rPr lang="en-AU" dirty="0"/>
              <a:t>:</a:t>
            </a:r>
          </a:p>
          <a:p>
            <a:pPr lvl="1"/>
            <a:r>
              <a:rPr lang="en-AU" dirty="0"/>
              <a:t>housing and accommodation</a:t>
            </a:r>
          </a:p>
          <a:p>
            <a:pPr lvl="1"/>
            <a:r>
              <a:rPr lang="en-US" dirty="0"/>
              <a:t>personal activities of daily living (ADLs) e.g. establishing daily routine, personal grooming, sleep preparation</a:t>
            </a:r>
          </a:p>
          <a:p>
            <a:pPr lvl="1"/>
            <a:r>
              <a:rPr lang="en-US" dirty="0"/>
              <a:t>domestic ADLs e.g. shopping, meal preparation, food safety and storage, doing laundry, doing cleaning</a:t>
            </a:r>
          </a:p>
          <a:p>
            <a:pPr lvl="1"/>
            <a:r>
              <a:rPr lang="en-US" dirty="0"/>
              <a:t> instrumental ADLs e.g. using public transport, navigating appointments, going shopping, budgeting</a:t>
            </a:r>
          </a:p>
          <a:p>
            <a:pPr lvl="1"/>
            <a:r>
              <a:rPr lang="en-US" dirty="0"/>
              <a:t>mental health strategies and  healthy lifestyles</a:t>
            </a:r>
          </a:p>
          <a:p>
            <a:pPr lvl="1"/>
            <a:r>
              <a:rPr lang="en-US" dirty="0"/>
              <a:t>social inclusion and community engagement e.g. participation in education, leisure and employment. </a:t>
            </a:r>
          </a:p>
          <a:p>
            <a:pPr lvl="1"/>
            <a:endParaRPr lang="en-AU" dirty="0"/>
          </a:p>
        </p:txBody>
      </p:sp>
      <p:sp>
        <p:nvSpPr>
          <p:cNvPr id="3" name="Title 2">
            <a:extLst>
              <a:ext uri="{FF2B5EF4-FFF2-40B4-BE49-F238E27FC236}">
                <a16:creationId xmlns:a16="http://schemas.microsoft.com/office/drawing/2014/main" id="{CC5E49A3-62E5-4AFA-B50D-BDCF55F26DAE}"/>
              </a:ext>
            </a:extLst>
          </p:cNvPr>
          <p:cNvSpPr>
            <a:spLocks noGrp="1"/>
          </p:cNvSpPr>
          <p:nvPr>
            <p:ph type="title"/>
          </p:nvPr>
        </p:nvSpPr>
        <p:spPr>
          <a:xfrm>
            <a:off x="838200" y="365127"/>
            <a:ext cx="10515600" cy="1325563"/>
          </a:xfrm>
        </p:spPr>
        <p:txBody>
          <a:bodyPr>
            <a:normAutofit/>
          </a:bodyPr>
          <a:lstStyle/>
          <a:p>
            <a:r>
              <a:rPr lang="en-AU" dirty="0"/>
              <a:t>Examples of community support activities </a:t>
            </a:r>
            <a:br>
              <a:rPr lang="en-AU" dirty="0"/>
            </a:br>
            <a:endParaRPr lang="en-AU" dirty="0"/>
          </a:p>
        </p:txBody>
      </p:sp>
      <p:sp>
        <p:nvSpPr>
          <p:cNvPr id="4" name="Footer Placeholder 3">
            <a:extLst>
              <a:ext uri="{FF2B5EF4-FFF2-40B4-BE49-F238E27FC236}">
                <a16:creationId xmlns:a16="http://schemas.microsoft.com/office/drawing/2014/main" id="{CBC6F44E-0781-4E78-87C6-A7F375DD7BD9}"/>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CDCB1A21-D416-4E59-8FC6-484C9E7DAFD5}"/>
              </a:ext>
            </a:extLst>
          </p:cNvPr>
          <p:cNvSpPr>
            <a:spLocks noGrp="1"/>
          </p:cNvSpPr>
          <p:nvPr>
            <p:ph type="sldNum" sz="quarter" idx="11"/>
          </p:nvPr>
        </p:nvSpPr>
        <p:spPr/>
        <p:txBody>
          <a:bodyPr/>
          <a:lstStyle/>
          <a:p>
            <a:fld id="{4DC4ADA5-6372-8E44-AF67-BE10CE1EBE1B}" type="slidenum">
              <a:rPr lang="en-US" smtClean="0"/>
              <a:pPr/>
              <a:t>13</a:t>
            </a:fld>
            <a:endParaRPr lang="en-US" dirty="0"/>
          </a:p>
        </p:txBody>
      </p:sp>
    </p:spTree>
    <p:extLst>
      <p:ext uri="{BB962C8B-B14F-4D97-AF65-F5344CB8AC3E}">
        <p14:creationId xmlns:p14="http://schemas.microsoft.com/office/powerpoint/2010/main" val="378815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A03A8-3F34-4536-BCB1-9C256659CF25}"/>
              </a:ext>
            </a:extLst>
          </p:cNvPr>
          <p:cNvSpPr>
            <a:spLocks noGrp="1"/>
          </p:cNvSpPr>
          <p:nvPr>
            <p:ph type="title"/>
          </p:nvPr>
        </p:nvSpPr>
        <p:spPr>
          <a:xfrm>
            <a:off x="838200" y="500062"/>
            <a:ext cx="10515600" cy="1325563"/>
          </a:xfrm>
        </p:spPr>
        <p:txBody>
          <a:bodyPr>
            <a:normAutofit fontScale="90000"/>
          </a:bodyPr>
          <a:lstStyle/>
          <a:p>
            <a:r>
              <a:rPr lang="en-AU" sz="4900" dirty="0"/>
              <a:t>Example recovery support for personal activities of daily living </a:t>
            </a:r>
            <a:br>
              <a:rPr lang="en-AU" b="1" dirty="0"/>
            </a:br>
            <a:endParaRPr lang="en-AU" dirty="0"/>
          </a:p>
        </p:txBody>
      </p:sp>
      <p:sp>
        <p:nvSpPr>
          <p:cNvPr id="4" name="Footer Placeholder 3">
            <a:extLst>
              <a:ext uri="{FF2B5EF4-FFF2-40B4-BE49-F238E27FC236}">
                <a16:creationId xmlns:a16="http://schemas.microsoft.com/office/drawing/2014/main" id="{AF352D3F-8880-4003-BA7D-0BF0F97A6CAF}"/>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37E85DF1-A0AF-4F04-9A7D-B044AF50CB8A}"/>
              </a:ext>
            </a:extLst>
          </p:cNvPr>
          <p:cNvSpPr>
            <a:spLocks noGrp="1"/>
          </p:cNvSpPr>
          <p:nvPr>
            <p:ph type="sldNum" sz="quarter" idx="11"/>
          </p:nvPr>
        </p:nvSpPr>
        <p:spPr/>
        <p:txBody>
          <a:bodyPr/>
          <a:lstStyle/>
          <a:p>
            <a:fld id="{4DC4ADA5-6372-8E44-AF67-BE10CE1EBE1B}" type="slidenum">
              <a:rPr lang="en-US" smtClean="0"/>
              <a:pPr/>
              <a:t>14</a:t>
            </a:fld>
            <a:endParaRPr lang="en-US" dirty="0"/>
          </a:p>
        </p:txBody>
      </p:sp>
      <p:sp>
        <p:nvSpPr>
          <p:cNvPr id="8" name="Content Placeholder 7">
            <a:extLst>
              <a:ext uri="{FF2B5EF4-FFF2-40B4-BE49-F238E27FC236}">
                <a16:creationId xmlns:a16="http://schemas.microsoft.com/office/drawing/2014/main" id="{C80F8EE0-F4D6-403D-84B1-F42D398145D4}"/>
              </a:ext>
            </a:extLst>
          </p:cNvPr>
          <p:cNvSpPr>
            <a:spLocks noGrp="1"/>
          </p:cNvSpPr>
          <p:nvPr>
            <p:ph idx="1"/>
          </p:nvPr>
        </p:nvSpPr>
        <p:spPr/>
        <p:txBody>
          <a:bodyPr>
            <a:normAutofit fontScale="92500" lnSpcReduction="10000"/>
          </a:bodyPr>
          <a:lstStyle/>
          <a:p>
            <a:endParaRPr lang="en-AU" dirty="0"/>
          </a:p>
          <a:p>
            <a:pPr marL="0" indent="0">
              <a:buNone/>
            </a:pPr>
            <a:r>
              <a:rPr lang="en-AU" b="1" dirty="0"/>
              <a:t>Activity details</a:t>
            </a:r>
          </a:p>
          <a:p>
            <a:pPr marL="0" indent="0">
              <a:buNone/>
            </a:pPr>
            <a:r>
              <a:rPr lang="en-AU" dirty="0"/>
              <a:t> Recovery support for personal ADL’s:</a:t>
            </a:r>
          </a:p>
          <a:p>
            <a:pPr lvl="1"/>
            <a:r>
              <a:rPr lang="en-AU" dirty="0"/>
              <a:t>establishing a daily routine </a:t>
            </a:r>
          </a:p>
          <a:p>
            <a:pPr marL="628650" lvl="1" indent="-171450"/>
            <a:r>
              <a:rPr lang="en-AU" dirty="0"/>
              <a:t> personal grooming </a:t>
            </a:r>
          </a:p>
          <a:p>
            <a:pPr marL="628650" lvl="1" indent="-171450"/>
            <a:r>
              <a:rPr lang="en-AU" dirty="0"/>
              <a:t> sleep preparation.</a:t>
            </a:r>
          </a:p>
          <a:p>
            <a:pPr marL="171450" indent="-171450"/>
            <a:endParaRPr lang="en-AU" dirty="0"/>
          </a:p>
          <a:p>
            <a:pPr marL="0" indent="0">
              <a:buNone/>
            </a:pPr>
            <a:r>
              <a:rPr lang="en-AU" b="1" dirty="0"/>
              <a:t>Activity description</a:t>
            </a:r>
          </a:p>
          <a:p>
            <a:pPr marL="0" indent="0">
              <a:buNone/>
            </a:pPr>
            <a:r>
              <a:rPr lang="en-AU" sz="2600" dirty="0"/>
              <a:t>Support for safe and efficient ways to carry out ADLs to optimise function. This may involve routines and support that may enhance consumer independence and development of skills.</a:t>
            </a:r>
          </a:p>
        </p:txBody>
      </p:sp>
    </p:spTree>
    <p:extLst>
      <p:ext uri="{BB962C8B-B14F-4D97-AF65-F5344CB8AC3E}">
        <p14:creationId xmlns:p14="http://schemas.microsoft.com/office/powerpoint/2010/main" val="190687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113E7-951E-4217-BF58-CB8471A69261}"/>
              </a:ext>
            </a:extLst>
          </p:cNvPr>
          <p:cNvSpPr>
            <a:spLocks noGrp="1"/>
          </p:cNvSpPr>
          <p:nvPr>
            <p:ph sz="half" idx="2"/>
          </p:nvPr>
        </p:nvSpPr>
        <p:spPr>
          <a:xfrm>
            <a:off x="5299788" y="1690690"/>
            <a:ext cx="6054012" cy="4486273"/>
          </a:xfrm>
        </p:spPr>
        <p:txBody>
          <a:bodyPr>
            <a:normAutofit lnSpcReduction="10000"/>
          </a:bodyPr>
          <a:lstStyle/>
          <a:p>
            <a:pPr marL="0" indent="0">
              <a:buNone/>
            </a:pPr>
            <a:r>
              <a:rPr lang="en-AU" dirty="0"/>
              <a:t>Collaboratively developed Partnership level agreements</a:t>
            </a:r>
          </a:p>
          <a:p>
            <a:pPr marL="0" indent="0">
              <a:buNone/>
            </a:pPr>
            <a:endParaRPr lang="en-AU" dirty="0"/>
          </a:p>
          <a:p>
            <a:pPr marL="0" indent="0">
              <a:buNone/>
            </a:pPr>
            <a:r>
              <a:rPr lang="en-AU" dirty="0"/>
              <a:t>The terms of the agreement describe: </a:t>
            </a:r>
          </a:p>
          <a:p>
            <a:r>
              <a:rPr lang="en-AU" dirty="0"/>
              <a:t>Clinical governance</a:t>
            </a:r>
          </a:p>
          <a:p>
            <a:r>
              <a:rPr lang="en-AU" dirty="0"/>
              <a:t>Capacity and capability of services</a:t>
            </a:r>
          </a:p>
          <a:p>
            <a:r>
              <a:rPr lang="en-AU" dirty="0"/>
              <a:t>Scope, type of services</a:t>
            </a:r>
          </a:p>
          <a:p>
            <a:r>
              <a:rPr lang="en-AU" dirty="0"/>
              <a:t>Risk management </a:t>
            </a:r>
          </a:p>
          <a:p>
            <a:r>
              <a:rPr lang="en-AU" dirty="0"/>
              <a:t>Service evaluation.</a:t>
            </a:r>
          </a:p>
          <a:p>
            <a:endParaRPr lang="en-AU" dirty="0"/>
          </a:p>
          <a:p>
            <a:pPr marL="0" indent="0">
              <a:buNone/>
            </a:pPr>
            <a:endParaRPr lang="en-AU" dirty="0"/>
          </a:p>
          <a:p>
            <a:endParaRPr lang="en-AU" dirty="0"/>
          </a:p>
        </p:txBody>
      </p:sp>
      <p:sp>
        <p:nvSpPr>
          <p:cNvPr id="4" name="Title 3">
            <a:extLst>
              <a:ext uri="{FF2B5EF4-FFF2-40B4-BE49-F238E27FC236}">
                <a16:creationId xmlns:a16="http://schemas.microsoft.com/office/drawing/2014/main" id="{CF1D10DD-4CE6-440F-B3DD-0FAF14DEBD56}"/>
              </a:ext>
            </a:extLst>
          </p:cNvPr>
          <p:cNvSpPr>
            <a:spLocks noGrp="1"/>
          </p:cNvSpPr>
          <p:nvPr>
            <p:ph type="title"/>
          </p:nvPr>
        </p:nvSpPr>
        <p:spPr/>
        <p:txBody>
          <a:bodyPr/>
          <a:lstStyle/>
          <a:p>
            <a:r>
              <a:rPr lang="en-AU" dirty="0">
                <a:solidFill>
                  <a:srgbClr val="11487C"/>
                </a:solidFill>
              </a:rPr>
              <a:t>Governance</a:t>
            </a:r>
          </a:p>
        </p:txBody>
      </p:sp>
      <p:sp>
        <p:nvSpPr>
          <p:cNvPr id="6" name="Slide Number Placeholder 5">
            <a:extLst>
              <a:ext uri="{FF2B5EF4-FFF2-40B4-BE49-F238E27FC236}">
                <a16:creationId xmlns:a16="http://schemas.microsoft.com/office/drawing/2014/main" id="{ACCC3C6B-CDCC-4812-9718-0D290D5A2496}"/>
              </a:ext>
            </a:extLst>
          </p:cNvPr>
          <p:cNvSpPr>
            <a:spLocks noGrp="1"/>
          </p:cNvSpPr>
          <p:nvPr>
            <p:ph type="sldNum" sz="quarter" idx="11"/>
          </p:nvPr>
        </p:nvSpPr>
        <p:spPr/>
        <p:txBody>
          <a:bodyPr/>
          <a:lstStyle/>
          <a:p>
            <a:fld id="{4DC4ADA5-6372-8E44-AF67-BE10CE1EBE1B}" type="slidenum">
              <a:rPr lang="en-US" smtClean="0"/>
              <a:pPr/>
              <a:t>15</a:t>
            </a:fld>
            <a:endParaRPr lang="en-US" dirty="0"/>
          </a:p>
        </p:txBody>
      </p:sp>
      <p:pic>
        <p:nvPicPr>
          <p:cNvPr id="10" name="Picture 9">
            <a:extLst>
              <a:ext uri="{FF2B5EF4-FFF2-40B4-BE49-F238E27FC236}">
                <a16:creationId xmlns:a16="http://schemas.microsoft.com/office/drawing/2014/main" id="{746C77FB-C719-40AF-ABE2-D01F84640A95}"/>
              </a:ext>
            </a:extLst>
          </p:cNvPr>
          <p:cNvPicPr>
            <a:picLocks noChangeAspect="1"/>
          </p:cNvPicPr>
          <p:nvPr/>
        </p:nvPicPr>
        <p:blipFill>
          <a:blip r:embed="rId3"/>
          <a:stretch>
            <a:fillRect/>
          </a:stretch>
        </p:blipFill>
        <p:spPr>
          <a:xfrm>
            <a:off x="838200" y="1836385"/>
            <a:ext cx="3859918" cy="3859918"/>
          </a:xfrm>
          <a:prstGeom prst="rect">
            <a:avLst/>
          </a:prstGeom>
        </p:spPr>
      </p:pic>
    </p:spTree>
    <p:extLst>
      <p:ext uri="{BB962C8B-B14F-4D97-AF65-F5344CB8AC3E}">
        <p14:creationId xmlns:p14="http://schemas.microsoft.com/office/powerpoint/2010/main" val="352868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64756DC-8C47-4826-9434-A9ADFD5221D1}"/>
              </a:ext>
            </a:extLst>
          </p:cNvPr>
          <p:cNvPicPr>
            <a:picLocks noChangeAspect="1"/>
          </p:cNvPicPr>
          <p:nvPr/>
        </p:nvPicPr>
        <p:blipFill>
          <a:blip r:embed="rId3"/>
          <a:stretch>
            <a:fillRect/>
          </a:stretch>
        </p:blipFill>
        <p:spPr>
          <a:xfrm>
            <a:off x="2537842" y="1354135"/>
            <a:ext cx="6348672" cy="5181250"/>
          </a:xfrm>
          <a:prstGeom prst="rect">
            <a:avLst/>
          </a:prstGeom>
        </p:spPr>
      </p:pic>
      <p:sp>
        <p:nvSpPr>
          <p:cNvPr id="3" name="Title 2">
            <a:extLst>
              <a:ext uri="{FF2B5EF4-FFF2-40B4-BE49-F238E27FC236}">
                <a16:creationId xmlns:a16="http://schemas.microsoft.com/office/drawing/2014/main" id="{8D492A82-9008-43E1-B71A-8048180969CB}"/>
              </a:ext>
            </a:extLst>
          </p:cNvPr>
          <p:cNvSpPr>
            <a:spLocks noGrp="1"/>
          </p:cNvSpPr>
          <p:nvPr>
            <p:ph type="title"/>
          </p:nvPr>
        </p:nvSpPr>
        <p:spPr/>
        <p:txBody>
          <a:bodyPr/>
          <a:lstStyle/>
          <a:p>
            <a:r>
              <a:rPr lang="en-AU" dirty="0"/>
              <a:t>Principles of effective activity referral requests</a:t>
            </a:r>
          </a:p>
        </p:txBody>
      </p:sp>
      <p:sp>
        <p:nvSpPr>
          <p:cNvPr id="4" name="Footer Placeholder 3">
            <a:extLst>
              <a:ext uri="{FF2B5EF4-FFF2-40B4-BE49-F238E27FC236}">
                <a16:creationId xmlns:a16="http://schemas.microsoft.com/office/drawing/2014/main" id="{544C2AFA-D7B0-45B6-A01A-621E379AE31B}"/>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757E10AA-06A1-4302-8CF2-6583E0169D7F}"/>
              </a:ext>
            </a:extLst>
          </p:cNvPr>
          <p:cNvSpPr>
            <a:spLocks noGrp="1"/>
          </p:cNvSpPr>
          <p:nvPr>
            <p:ph type="sldNum" sz="quarter" idx="11"/>
          </p:nvPr>
        </p:nvSpPr>
        <p:spPr/>
        <p:txBody>
          <a:bodyPr/>
          <a:lstStyle/>
          <a:p>
            <a:fld id="{4DC4ADA5-6372-8E44-AF67-BE10CE1EBE1B}" type="slidenum">
              <a:rPr lang="en-US" smtClean="0"/>
              <a:pPr/>
              <a:t>16</a:t>
            </a:fld>
            <a:endParaRPr lang="en-US" dirty="0"/>
          </a:p>
        </p:txBody>
      </p:sp>
    </p:spTree>
    <p:extLst>
      <p:ext uri="{BB962C8B-B14F-4D97-AF65-F5344CB8AC3E}">
        <p14:creationId xmlns:p14="http://schemas.microsoft.com/office/powerpoint/2010/main" val="272267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A2D8DF-FBFE-4051-9D7D-067B70590E81}"/>
              </a:ext>
            </a:extLst>
          </p:cNvPr>
          <p:cNvSpPr>
            <a:spLocks noGrp="1"/>
          </p:cNvSpPr>
          <p:nvPr>
            <p:ph idx="1"/>
          </p:nvPr>
        </p:nvSpPr>
        <p:spPr/>
        <p:txBody>
          <a:bodyPr/>
          <a:lstStyle/>
          <a:p>
            <a:pPr lvl="1"/>
            <a:r>
              <a:rPr lang="en-AU" dirty="0"/>
              <a:t>processes in place that guide information sharing </a:t>
            </a:r>
            <a:endParaRPr lang="en-AU" sz="2800" dirty="0"/>
          </a:p>
          <a:p>
            <a:pPr lvl="1"/>
            <a:r>
              <a:rPr lang="en-AU" dirty="0"/>
              <a:t>AHP </a:t>
            </a:r>
            <a:endParaRPr lang="en-AU" sz="2800" dirty="0"/>
          </a:p>
          <a:p>
            <a:pPr lvl="2"/>
            <a:r>
              <a:rPr lang="en-AU" dirty="0"/>
              <a:t>understand what can be referred</a:t>
            </a:r>
            <a:endParaRPr lang="en-AU" sz="2400" dirty="0"/>
          </a:p>
          <a:p>
            <a:pPr lvl="2"/>
            <a:r>
              <a:rPr lang="en-AU" dirty="0"/>
              <a:t>orientate CMO staff to relevant QH clinical documents/forms</a:t>
            </a:r>
            <a:endParaRPr lang="en-AU" sz="2400" dirty="0"/>
          </a:p>
          <a:p>
            <a:pPr lvl="1"/>
            <a:r>
              <a:rPr lang="en-AU" dirty="0"/>
              <a:t>collaborative practice between services </a:t>
            </a:r>
            <a:endParaRPr lang="en-AU" sz="2800" dirty="0"/>
          </a:p>
          <a:p>
            <a:pPr lvl="1"/>
            <a:r>
              <a:rPr lang="en-AU" dirty="0"/>
              <a:t>escalation process for barriers to fulfilling community support activity </a:t>
            </a:r>
            <a:endParaRPr lang="en-AU" sz="2800" dirty="0"/>
          </a:p>
          <a:p>
            <a:pPr lvl="1"/>
            <a:r>
              <a:rPr lang="en-AU" dirty="0"/>
              <a:t>CMO staff can provide clinical referral to the AHP if specialist input is required </a:t>
            </a:r>
            <a:endParaRPr lang="en-AU" sz="2800" dirty="0"/>
          </a:p>
          <a:p>
            <a:pPr lvl="1"/>
            <a:r>
              <a:rPr lang="en-AU" dirty="0"/>
              <a:t>HHS staff comply with legislation </a:t>
            </a:r>
            <a:endParaRPr lang="en-AU" sz="2800" dirty="0"/>
          </a:p>
          <a:p>
            <a:pPr lvl="1"/>
            <a:r>
              <a:rPr lang="en-AU" dirty="0"/>
              <a:t>variation in services providing the activities</a:t>
            </a:r>
            <a:endParaRPr lang="en-AU" sz="2800" dirty="0"/>
          </a:p>
          <a:p>
            <a:pPr lvl="1"/>
            <a:r>
              <a:rPr lang="en-AU" dirty="0"/>
              <a:t>flexible use of implementation resources. </a:t>
            </a:r>
            <a:endParaRPr lang="en-AU" sz="2800" dirty="0"/>
          </a:p>
          <a:p>
            <a:endParaRPr lang="en-AU" dirty="0"/>
          </a:p>
        </p:txBody>
      </p:sp>
      <p:sp>
        <p:nvSpPr>
          <p:cNvPr id="3" name="Title 2">
            <a:extLst>
              <a:ext uri="{FF2B5EF4-FFF2-40B4-BE49-F238E27FC236}">
                <a16:creationId xmlns:a16="http://schemas.microsoft.com/office/drawing/2014/main" id="{602CE96A-0ED6-42FD-9B54-10C34F754D14}"/>
              </a:ext>
            </a:extLst>
          </p:cNvPr>
          <p:cNvSpPr>
            <a:spLocks noGrp="1"/>
          </p:cNvSpPr>
          <p:nvPr>
            <p:ph type="title"/>
          </p:nvPr>
        </p:nvSpPr>
        <p:spPr/>
        <p:txBody>
          <a:bodyPr/>
          <a:lstStyle/>
          <a:p>
            <a:r>
              <a:rPr lang="en-US" dirty="0"/>
              <a:t>Prerequisites for effective service requests </a:t>
            </a:r>
            <a:endParaRPr lang="en-AU" dirty="0"/>
          </a:p>
        </p:txBody>
      </p:sp>
      <p:sp>
        <p:nvSpPr>
          <p:cNvPr id="4" name="Footer Placeholder 3">
            <a:extLst>
              <a:ext uri="{FF2B5EF4-FFF2-40B4-BE49-F238E27FC236}">
                <a16:creationId xmlns:a16="http://schemas.microsoft.com/office/drawing/2014/main" id="{0532DF26-3EC2-409C-A5DF-157E9E9AA379}"/>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39313361-F1AB-4E4C-B79D-8C392B78AE27}"/>
              </a:ext>
            </a:extLst>
          </p:cNvPr>
          <p:cNvSpPr>
            <a:spLocks noGrp="1"/>
          </p:cNvSpPr>
          <p:nvPr>
            <p:ph type="sldNum" sz="quarter" idx="11"/>
          </p:nvPr>
        </p:nvSpPr>
        <p:spPr/>
        <p:txBody>
          <a:bodyPr/>
          <a:lstStyle/>
          <a:p>
            <a:fld id="{4DC4ADA5-6372-8E44-AF67-BE10CE1EBE1B}" type="slidenum">
              <a:rPr lang="en-US" smtClean="0"/>
              <a:pPr/>
              <a:t>17</a:t>
            </a:fld>
            <a:endParaRPr lang="en-US" dirty="0"/>
          </a:p>
        </p:txBody>
      </p:sp>
    </p:spTree>
    <p:extLst>
      <p:ext uri="{BB962C8B-B14F-4D97-AF65-F5344CB8AC3E}">
        <p14:creationId xmlns:p14="http://schemas.microsoft.com/office/powerpoint/2010/main" val="284988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264545-FB5E-4583-8031-361239FA77F7}"/>
              </a:ext>
            </a:extLst>
          </p:cNvPr>
          <p:cNvSpPr>
            <a:spLocks noGrp="1"/>
          </p:cNvSpPr>
          <p:nvPr>
            <p:ph type="title"/>
          </p:nvPr>
        </p:nvSpPr>
        <p:spPr/>
        <p:txBody>
          <a:bodyPr>
            <a:normAutofit/>
          </a:bodyPr>
          <a:lstStyle/>
          <a:p>
            <a:r>
              <a:rPr lang="en-AU" dirty="0"/>
              <a:t>Steps in the referral process</a:t>
            </a:r>
          </a:p>
        </p:txBody>
      </p:sp>
      <p:sp>
        <p:nvSpPr>
          <p:cNvPr id="4" name="Footer Placeholder 3">
            <a:extLst>
              <a:ext uri="{FF2B5EF4-FFF2-40B4-BE49-F238E27FC236}">
                <a16:creationId xmlns:a16="http://schemas.microsoft.com/office/drawing/2014/main" id="{E69EB9B6-3A9A-4CE6-A699-B9809C9492CF}"/>
              </a:ext>
            </a:extLst>
          </p:cNvPr>
          <p:cNvSpPr>
            <a:spLocks noGrp="1"/>
          </p:cNvSpPr>
          <p:nvPr>
            <p:ph type="ftr" sz="quarter" idx="10"/>
          </p:nvPr>
        </p:nvSpPr>
        <p:spPr>
          <a:xfrm>
            <a:off x="849595" y="6380787"/>
            <a:ext cx="5918675" cy="365125"/>
          </a:xfrm>
        </p:spPr>
        <p:txBody>
          <a:bodyPr/>
          <a:lstStyle/>
          <a:p>
            <a:endParaRPr lang="en-US" dirty="0"/>
          </a:p>
        </p:txBody>
      </p:sp>
      <p:sp>
        <p:nvSpPr>
          <p:cNvPr id="5" name="Slide Number Placeholder 4">
            <a:extLst>
              <a:ext uri="{FF2B5EF4-FFF2-40B4-BE49-F238E27FC236}">
                <a16:creationId xmlns:a16="http://schemas.microsoft.com/office/drawing/2014/main" id="{19F67D75-D16C-4399-B732-6BE4C52776E4}"/>
              </a:ext>
            </a:extLst>
          </p:cNvPr>
          <p:cNvSpPr>
            <a:spLocks noGrp="1"/>
          </p:cNvSpPr>
          <p:nvPr>
            <p:ph type="sldNum" sz="quarter" idx="11"/>
          </p:nvPr>
        </p:nvSpPr>
        <p:spPr/>
        <p:txBody>
          <a:bodyPr/>
          <a:lstStyle/>
          <a:p>
            <a:fld id="{4DC4ADA5-6372-8E44-AF67-BE10CE1EBE1B}" type="slidenum">
              <a:rPr lang="en-US" smtClean="0"/>
              <a:pPr/>
              <a:t>18</a:t>
            </a:fld>
            <a:endParaRPr lang="en-US" dirty="0"/>
          </a:p>
        </p:txBody>
      </p:sp>
      <p:sp>
        <p:nvSpPr>
          <p:cNvPr id="19" name="Rectangle: Rounded Corners 14">
            <a:extLst>
              <a:ext uri="{FF2B5EF4-FFF2-40B4-BE49-F238E27FC236}">
                <a16:creationId xmlns:a16="http://schemas.microsoft.com/office/drawing/2014/main" id="{63273EC3-2CD5-4FA4-A729-0831D0F49BBF}"/>
              </a:ext>
            </a:extLst>
          </p:cNvPr>
          <p:cNvSpPr>
            <a:spLocks noChangeArrowheads="1"/>
          </p:cNvSpPr>
          <p:nvPr/>
        </p:nvSpPr>
        <p:spPr bwMode="auto">
          <a:xfrm>
            <a:off x="3151475" y="1589172"/>
            <a:ext cx="6131422" cy="1091198"/>
          </a:xfrm>
          <a:prstGeom prst="roundRect">
            <a:avLst>
              <a:gd name="adj" fmla="val 16667"/>
            </a:avLst>
          </a:prstGeom>
          <a:noFill/>
          <a:ln w="38100">
            <a:solidFill>
              <a:srgbClr val="7CCA62"/>
            </a:solidFill>
            <a:round/>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Current documentation in place. </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AHP ensures</a:t>
            </a:r>
            <a:endParaRPr kumimoji="0" lang="en-US" altLang="en-US" sz="1200" b="0" i="0" u="none" strike="noStrike" cap="none" normalizeH="0" baseline="0" dirty="0">
              <a:ln>
                <a:noFill/>
              </a:ln>
              <a:solidFill>
                <a:schemeClr val="tx1"/>
              </a:solidFill>
              <a:effectLst/>
            </a:endParaRPr>
          </a:p>
          <a:p>
            <a:pPr marL="717550" marR="0" lvl="0" indent="-185738"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current diagnosis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7550" marR="0" lvl="0" indent="-185738" defTabSz="914400" rtl="0" eaLnBrk="0" fontAlgn="base" latinLnBrk="0" hangingPunct="0">
              <a:lnSpc>
                <a:spcPct val="100000"/>
              </a:lnSpc>
              <a:spcBef>
                <a:spcPct val="0"/>
              </a:spcBef>
              <a:spcAft>
                <a:spcPct val="0"/>
              </a:spcAft>
              <a:buClrTx/>
              <a:buSzTx/>
              <a:buFontTx/>
              <a:buChar char="•"/>
              <a:tabLst>
                <a:tab pos="890588" algn="l"/>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clinical management and treatment plan</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7550" marR="0" lvl="0" indent="-185738" defTabSz="914400" rtl="0" eaLnBrk="0" fontAlgn="base" latinLnBrk="0" hangingPunct="0">
              <a:lnSpc>
                <a:spcPct val="100000"/>
              </a:lnSpc>
              <a:spcBef>
                <a:spcPct val="0"/>
              </a:spcBef>
              <a:spcAft>
                <a:spcPct val="0"/>
              </a:spcAft>
              <a:buClrTx/>
              <a:buSzTx/>
              <a:buFontTx/>
              <a:buChar char="•"/>
              <a:tabLst>
                <a:tab pos="890588" algn="l"/>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case review time frames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7550" marR="0" lvl="0" indent="-185738" defTabSz="914400" rtl="0" eaLnBrk="0" fontAlgn="base" latinLnBrk="0" hangingPunct="0">
              <a:lnSpc>
                <a:spcPct val="100000"/>
              </a:lnSpc>
              <a:spcBef>
                <a:spcPct val="0"/>
              </a:spcBef>
              <a:spcAft>
                <a:spcPct val="0"/>
              </a:spcAft>
              <a:buClrTx/>
              <a:buSzTx/>
              <a:buFontTx/>
              <a:buChar char="•"/>
              <a:tabLst>
                <a:tab pos="890588" algn="l"/>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written and verbal consent by the consumer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1" name="Rectangle: Rounded Corners 16">
            <a:extLst>
              <a:ext uri="{FF2B5EF4-FFF2-40B4-BE49-F238E27FC236}">
                <a16:creationId xmlns:a16="http://schemas.microsoft.com/office/drawing/2014/main" id="{FB6E1AA1-EA02-4853-9A31-40950D4D9CD3}"/>
              </a:ext>
            </a:extLst>
          </p:cNvPr>
          <p:cNvSpPr>
            <a:spLocks noChangeArrowheads="1"/>
          </p:cNvSpPr>
          <p:nvPr/>
        </p:nvSpPr>
        <p:spPr bwMode="auto">
          <a:xfrm>
            <a:off x="3151475" y="2739086"/>
            <a:ext cx="6131422" cy="1091198"/>
          </a:xfrm>
          <a:prstGeom prst="roundRect">
            <a:avLst>
              <a:gd name="adj" fmla="val 16667"/>
            </a:avLst>
          </a:prstGeom>
          <a:noFill/>
          <a:ln w="38100">
            <a:solidFill>
              <a:srgbClr val="009DD9"/>
            </a:solidFill>
            <a:round/>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lang="en-US" altLang="en-US" sz="1200" b="1" dirty="0">
                <a:cs typeface="Arial" panose="020B0604020202020204" pitchFamily="34" charset="0"/>
              </a:rPr>
              <a:t>Consumer led recover goals are developed.</a:t>
            </a:r>
          </a:p>
          <a:p>
            <a:pPr marL="809625" marR="0" lvl="0" indent="-277813" defTabSz="914400" rtl="0" eaLnBrk="0" fontAlgn="base" latinLnBrk="0" hangingPunct="0">
              <a:lnSpc>
                <a:spcPct val="100000"/>
              </a:lnSpc>
              <a:spcBef>
                <a:spcPct val="0"/>
              </a:spcBef>
              <a:spcAft>
                <a:spcPct val="0"/>
              </a:spcAft>
              <a:buClrTx/>
              <a:buSzTx/>
              <a:buFontTx/>
              <a:buChar char="•"/>
              <a:tabLst/>
            </a:pPr>
            <a:r>
              <a:rPr lang="en-US" altLang="en-US" sz="1200" dirty="0">
                <a:cs typeface="Arial" panose="020B0604020202020204" pitchFamily="34" charset="0"/>
              </a:rPr>
              <a:t>collaboration between the consumer, CMO, MHAOD and stakeholders to develop consumer led recovery goals and identify support required</a:t>
            </a:r>
          </a:p>
          <a:p>
            <a:pPr marL="809625" marR="0" lvl="0" indent="-277813" defTabSz="914400" rtl="0" eaLnBrk="0" fontAlgn="base" latinLnBrk="0" hangingPunct="0">
              <a:lnSpc>
                <a:spcPct val="100000"/>
              </a:lnSpc>
              <a:spcBef>
                <a:spcPct val="0"/>
              </a:spcBef>
              <a:spcAft>
                <a:spcPct val="0"/>
              </a:spcAft>
              <a:buClrTx/>
              <a:buSzTx/>
              <a:buFontTx/>
              <a:buChar char="•"/>
              <a:tabLst/>
            </a:pPr>
            <a:r>
              <a:rPr lang="en-US" altLang="en-US" sz="1200" dirty="0">
                <a:cs typeface="Arial" panose="020B0604020202020204" pitchFamily="34" charset="0"/>
              </a:rPr>
              <a:t>completed </a:t>
            </a:r>
            <a:r>
              <a:rPr lang="en-US" altLang="en-US" sz="1200" dirty="0">
                <a:cs typeface="Arial" panose="020B0604020202020204" pitchFamily="34" charset="0"/>
                <a:hlinkClick r:id="rId3">
                  <a:extLst>
                    <a:ext uri="{A12FA001-AC4F-418D-AE19-62706E023703}">
                      <ahyp:hlinkClr xmlns:ahyp="http://schemas.microsoft.com/office/drawing/2018/hyperlinkcolor" val="tx"/>
                    </a:ext>
                  </a:extLst>
                </a:hlinkClick>
              </a:rPr>
              <a:t>Care plan</a:t>
            </a:r>
            <a:r>
              <a:rPr lang="en-US" altLang="en-US" sz="1200" dirty="0">
                <a:cs typeface="Arial" panose="020B0604020202020204" pitchFamily="34" charset="0"/>
              </a:rPr>
              <a:t> and </a:t>
            </a:r>
            <a:r>
              <a:rPr lang="en-US" altLang="en-US" sz="1200" dirty="0">
                <a:cs typeface="Arial" panose="020B0604020202020204" pitchFamily="34" charset="0"/>
                <a:hlinkClick r:id="rId4">
                  <a:extLst>
                    <a:ext uri="{A12FA001-AC4F-418D-AE19-62706E023703}">
                      <ahyp:hlinkClr xmlns:ahyp="http://schemas.microsoft.com/office/drawing/2018/hyperlinkcolor" val="tx"/>
                    </a:ext>
                  </a:extLst>
                </a:hlinkClick>
              </a:rPr>
              <a:t>Recovery plan</a:t>
            </a:r>
            <a:endParaRPr lang="en-US" altLang="en-US" sz="1200" dirty="0">
              <a:cs typeface="Arial" panose="020B0604020202020204" pitchFamily="34" charset="0"/>
            </a:endParaRPr>
          </a:p>
          <a:p>
            <a:pPr marL="809625" marR="0" lvl="0" indent="-277813" defTabSz="914400" rtl="0" eaLnBrk="0" fontAlgn="base" latinLnBrk="0" hangingPunct="0">
              <a:lnSpc>
                <a:spcPct val="100000"/>
              </a:lnSpc>
              <a:spcBef>
                <a:spcPct val="0"/>
              </a:spcBef>
              <a:spcAft>
                <a:spcPct val="0"/>
              </a:spcAft>
              <a:buClrTx/>
              <a:buSzTx/>
              <a:buFontTx/>
              <a:buChar char="•"/>
              <a:tabLst/>
            </a:pPr>
            <a:r>
              <a:rPr lang="en-US" altLang="en-US" sz="1200" dirty="0">
                <a:cs typeface="Arial" panose="020B0604020202020204" pitchFamily="34" charset="0"/>
              </a:rPr>
              <a:t>Consumer, CMO and MHAOD have a copy</a:t>
            </a:r>
          </a:p>
        </p:txBody>
      </p:sp>
      <p:sp>
        <p:nvSpPr>
          <p:cNvPr id="22" name="Rectangle: Rounded Corners 17">
            <a:extLst>
              <a:ext uri="{FF2B5EF4-FFF2-40B4-BE49-F238E27FC236}">
                <a16:creationId xmlns:a16="http://schemas.microsoft.com/office/drawing/2014/main" id="{8B69665B-4B3F-48D9-A968-291D76AE2C1E}"/>
              </a:ext>
            </a:extLst>
          </p:cNvPr>
          <p:cNvSpPr>
            <a:spLocks noChangeArrowheads="1"/>
          </p:cNvSpPr>
          <p:nvPr/>
        </p:nvSpPr>
        <p:spPr bwMode="auto">
          <a:xfrm>
            <a:off x="3151475" y="3885812"/>
            <a:ext cx="6131422" cy="1939925"/>
          </a:xfrm>
          <a:prstGeom prst="roundRect">
            <a:avLst>
              <a:gd name="adj" fmla="val 16667"/>
            </a:avLst>
          </a:prstGeom>
          <a:noFill/>
          <a:ln w="38100">
            <a:solidFill>
              <a:srgbClr val="7CCA62"/>
            </a:solidFill>
            <a:round/>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Community Support Activity referral provided by AHP to CMO</a:t>
            </a:r>
            <a:endParaRPr kumimoji="0" lang="en-US" altLang="en-US" sz="1200" b="0" i="0" u="none" strike="noStrike" cap="none" normalizeH="0" baseline="0" dirty="0">
              <a:ln>
                <a:noFill/>
              </a:ln>
              <a:solidFill>
                <a:schemeClr val="tx1"/>
              </a:solidFill>
              <a:effectLst/>
            </a:endParaRPr>
          </a:p>
          <a:p>
            <a:pPr marL="715963" marR="0" lvl="0" indent="-266700" defTabSz="914400" rtl="0" eaLnBrk="0" fontAlgn="base" latinLnBrk="0" hangingPunct="0">
              <a:lnSpc>
                <a:spcPct val="100000"/>
              </a:lnSpc>
              <a:spcBef>
                <a:spcPct val="0"/>
              </a:spcBef>
              <a:spcAft>
                <a:spcPct val="0"/>
              </a:spcAft>
              <a:buClrTx/>
              <a:buSzTx/>
              <a:buFontTx/>
              <a:buNone/>
              <a:tabLst>
                <a:tab pos="457200"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Referral </a:t>
            </a:r>
            <a:r>
              <a:rPr kumimoji="0" lang="en-US" altLang="en-US" sz="12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agreed upon by AHP and CMO including</a:t>
            </a:r>
            <a:endParaRPr kumimoji="0" lang="en-US" altLang="en-US" sz="1200" b="0" i="0" u="none" strike="noStrike" cap="none" normalizeH="0" baseline="0" dirty="0">
              <a:ln>
                <a:noFill/>
              </a:ln>
              <a:solidFill>
                <a:schemeClr val="tx1"/>
              </a:solidFill>
              <a:effectLst/>
            </a:endParaRPr>
          </a:p>
          <a:p>
            <a:pPr marL="715963" marR="0" lvl="0" indent="-266700"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type of activity to be provided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5963" marR="0" lvl="0" indent="-266700"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required level of support for the consumer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5963" marR="0" lvl="0" indent="-266700"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desired outcomes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5963" marR="0" lvl="0" indent="-266700"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process (verbally, written, telephone) for the CMO to accept referral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5963" marR="0" lvl="0" indent="-266700"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timeframe and process for review and feedback of the activity </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5963" marR="0" lvl="0" indent="-266700"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process for CMO to communicate deviations from referral</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5963" marR="0" lvl="0" indent="-266700"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process for CMO to escalate concerns about risks to consumers staff or others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8C7D80A8-4DA0-45D8-BC09-11FC683ED9E6}"/>
              </a:ext>
            </a:extLst>
          </p:cNvPr>
          <p:cNvSpPr>
            <a:spLocks noChangeArrowheads="1"/>
          </p:cNvSpPr>
          <p:nvPr/>
        </p:nvSpPr>
        <p:spPr bwMode="auto">
          <a:xfrm>
            <a:off x="8005993" y="11802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en-AU"/>
          </a:p>
        </p:txBody>
      </p:sp>
      <p:sp>
        <p:nvSpPr>
          <p:cNvPr id="25" name="Rectangle 28">
            <a:extLst>
              <a:ext uri="{FF2B5EF4-FFF2-40B4-BE49-F238E27FC236}">
                <a16:creationId xmlns:a16="http://schemas.microsoft.com/office/drawing/2014/main" id="{C8D6E7FB-B063-404D-9D0D-9289050A93A7}"/>
              </a:ext>
            </a:extLst>
          </p:cNvPr>
          <p:cNvSpPr>
            <a:spLocks noChangeArrowheads="1"/>
          </p:cNvSpPr>
          <p:nvPr/>
        </p:nvSpPr>
        <p:spPr bwMode="auto">
          <a:xfrm>
            <a:off x="8005993" y="16374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n-AU"/>
          </a:p>
        </p:txBody>
      </p:sp>
      <p:sp>
        <p:nvSpPr>
          <p:cNvPr id="16" name="Arrow: Pentagon 15">
            <a:extLst>
              <a:ext uri="{FF2B5EF4-FFF2-40B4-BE49-F238E27FC236}">
                <a16:creationId xmlns:a16="http://schemas.microsoft.com/office/drawing/2014/main" id="{1E1E6A06-8485-40C1-AC47-4D15F3C79896}"/>
              </a:ext>
            </a:extLst>
          </p:cNvPr>
          <p:cNvSpPr/>
          <p:nvPr/>
        </p:nvSpPr>
        <p:spPr>
          <a:xfrm rot="5400000">
            <a:off x="1631001" y="4419276"/>
            <a:ext cx="2313436" cy="1247281"/>
          </a:xfrm>
          <a:prstGeom prst="homePlate">
            <a:avLst>
              <a:gd name="adj" fmla="val 27978"/>
            </a:avLst>
          </a:prstGeom>
          <a:solidFill>
            <a:srgbClr val="7CC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46795ED1-F7AD-4E11-9813-7BA87EBED8D9}"/>
              </a:ext>
            </a:extLst>
          </p:cNvPr>
          <p:cNvSpPr/>
          <p:nvPr/>
        </p:nvSpPr>
        <p:spPr>
          <a:xfrm rot="5400000">
            <a:off x="2051462" y="2851706"/>
            <a:ext cx="1472518" cy="1247282"/>
          </a:xfrm>
          <a:prstGeom prst="homePlate">
            <a:avLst>
              <a:gd name="adj" fmla="val 27396"/>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Arrow: Pentagon 1">
            <a:extLst>
              <a:ext uri="{FF2B5EF4-FFF2-40B4-BE49-F238E27FC236}">
                <a16:creationId xmlns:a16="http://schemas.microsoft.com/office/drawing/2014/main" id="{35353E68-A4D9-457C-A941-168DE8F3BE45}"/>
              </a:ext>
            </a:extLst>
          </p:cNvPr>
          <p:cNvSpPr/>
          <p:nvPr/>
        </p:nvSpPr>
        <p:spPr>
          <a:xfrm rot="5400000">
            <a:off x="2037778" y="1694738"/>
            <a:ext cx="1499888" cy="1247281"/>
          </a:xfrm>
          <a:prstGeom prst="homePlate">
            <a:avLst>
              <a:gd name="adj" fmla="val 27978"/>
            </a:avLst>
          </a:prstGeom>
          <a:solidFill>
            <a:srgbClr val="7CC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34212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8A8DBA-5343-44C5-B439-02B60E51C741}"/>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4FAA9061-1FB3-420D-A25C-1510F001580C}"/>
              </a:ext>
            </a:extLst>
          </p:cNvPr>
          <p:cNvSpPr>
            <a:spLocks noGrp="1"/>
          </p:cNvSpPr>
          <p:nvPr>
            <p:ph type="sldNum" sz="quarter" idx="11"/>
          </p:nvPr>
        </p:nvSpPr>
        <p:spPr/>
        <p:txBody>
          <a:bodyPr/>
          <a:lstStyle/>
          <a:p>
            <a:fld id="{4DC4ADA5-6372-8E44-AF67-BE10CE1EBE1B}" type="slidenum">
              <a:rPr lang="en-US" smtClean="0"/>
              <a:pPr/>
              <a:t>19</a:t>
            </a:fld>
            <a:endParaRPr lang="en-US" dirty="0"/>
          </a:p>
        </p:txBody>
      </p:sp>
      <p:sp>
        <p:nvSpPr>
          <p:cNvPr id="13" name="Rectangle: Rounded Corners 24">
            <a:extLst>
              <a:ext uri="{FF2B5EF4-FFF2-40B4-BE49-F238E27FC236}">
                <a16:creationId xmlns:a16="http://schemas.microsoft.com/office/drawing/2014/main" id="{507CCCAB-F4B4-4267-9CE8-62831D966A7C}"/>
              </a:ext>
            </a:extLst>
          </p:cNvPr>
          <p:cNvSpPr>
            <a:spLocks noChangeArrowheads="1"/>
          </p:cNvSpPr>
          <p:nvPr/>
        </p:nvSpPr>
        <p:spPr bwMode="auto">
          <a:xfrm>
            <a:off x="3151475" y="1425893"/>
            <a:ext cx="6131421" cy="1370013"/>
          </a:xfrm>
          <a:prstGeom prst="roundRect">
            <a:avLst>
              <a:gd name="adj" fmla="val 16667"/>
            </a:avLst>
          </a:prstGeom>
          <a:noFill/>
          <a:ln w="38100">
            <a:solidFill>
              <a:srgbClr val="009DD9"/>
            </a:solidFill>
            <a:round/>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Case review undertaken</a:t>
            </a:r>
            <a:endParaRPr kumimoji="0" lang="en-US" altLang="en-US" sz="1200" b="0" i="0" u="none" strike="noStrike" cap="none" normalizeH="0" baseline="0" dirty="0">
              <a:ln>
                <a:noFill/>
              </a:ln>
              <a:solidFill>
                <a:schemeClr val="tx1"/>
              </a:solidFill>
              <a:effectLst/>
            </a:endParaRPr>
          </a:p>
          <a:p>
            <a:pPr marL="358775" marR="0" lvl="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Case review with the consumer, CMO, MHAOD and stakeholders through one of the following processes:</a:t>
            </a:r>
            <a:endParaRPr kumimoji="0" lang="en-US" altLang="en-US" sz="1200" b="0" i="0" u="none" strike="noStrike" cap="none" normalizeH="0" baseline="0" dirty="0">
              <a:ln>
                <a:noFill/>
              </a:ln>
              <a:solidFill>
                <a:schemeClr val="tx1"/>
              </a:solidFill>
              <a:effectLst/>
            </a:endParaRPr>
          </a:p>
          <a:p>
            <a:pPr marL="717550" marR="0" lvl="0" indent="-358775"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MHAOD case review</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7550" marR="0" lvl="0" indent="-358775"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review cycle of the CMO</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7550" marR="0" lvl="0" indent="-358775"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written updates at agreed intervals</a:t>
            </a:r>
            <a:endParaRPr kumimoji="0" lang="en-US" altLang="en-US" sz="1200" b="0" u="none" strike="noStrike" cap="none" normalizeH="0" baseline="0" dirty="0">
              <a:ln>
                <a:noFill/>
              </a:ln>
              <a:solidFill>
                <a:schemeClr val="tx1"/>
              </a:solidFill>
              <a:effectLst/>
              <a:latin typeface="Arial" panose="020B0604020202020204" pitchFamily="34" charset="0"/>
            </a:endParaRPr>
          </a:p>
          <a:p>
            <a:pPr marL="717550" marR="0" lvl="0" indent="-358775" algn="l" defTabSz="914400" rtl="0" eaLnBrk="0" fontAlgn="base" latinLnBrk="0" hangingPunct="0">
              <a:lnSpc>
                <a:spcPct val="100000"/>
              </a:lnSpc>
              <a:spcBef>
                <a:spcPct val="0"/>
              </a:spcBef>
              <a:spcAft>
                <a:spcPct val="0"/>
              </a:spcAft>
              <a:buClrTx/>
              <a:buSzTx/>
              <a:buFontTx/>
              <a:buChar char="•"/>
              <a:tabLst/>
            </a:pPr>
            <a:r>
              <a:rPr kumimoji="0" lang="en-US" altLang="en-US"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Complete the </a:t>
            </a:r>
            <a:r>
              <a:rPr kumimoji="0" lang="en-US" altLang="en-US" sz="1200" b="1" u="none" strike="noStrike" cap="none" normalizeH="0" baseline="0" dirty="0">
                <a:ln>
                  <a:noFill/>
                </a:ln>
                <a:solidFill>
                  <a:schemeClr val="tx1"/>
                </a:solidFill>
                <a:effectLst/>
                <a:latin typeface="Arial" panose="020B0604020202020204" pitchFamily="34" charset="0"/>
                <a:cs typeface="Arial" panose="020B0604020202020204" pitchFamily="34" charset="0"/>
                <a:hlinkClick r:id="rId3"/>
              </a:rPr>
              <a:t>Case review</a:t>
            </a:r>
            <a:r>
              <a:rPr kumimoji="0" lang="en-US" altLang="en-US" sz="1200" b="1" u="sng" strike="noStrike" cap="none" normalizeH="0" baseline="0" dirty="0">
                <a:ln>
                  <a:noFill/>
                </a:ln>
                <a:solidFill>
                  <a:schemeClr val="tx1"/>
                </a:solidFill>
                <a:effectLst/>
                <a:latin typeface="Arial" panose="020B0604020202020204" pitchFamily="34" charset="0"/>
                <a:cs typeface="Arial" panose="020B0604020202020204" pitchFamily="34" charset="0"/>
              </a:rPr>
              <a:t> form</a:t>
            </a:r>
            <a:endParaRPr kumimoji="0" lang="en-US" altLang="en-US" sz="1200" b="0" u="none" strike="noStrike" cap="none" normalizeH="0" baseline="0" dirty="0">
              <a:ln>
                <a:noFill/>
              </a:ln>
              <a:solidFill>
                <a:schemeClr val="tx1"/>
              </a:solidFill>
              <a:effectLst/>
              <a:latin typeface="Arial" panose="020B0604020202020204" pitchFamily="34" charset="0"/>
            </a:endParaRPr>
          </a:p>
        </p:txBody>
      </p:sp>
      <p:sp>
        <p:nvSpPr>
          <p:cNvPr id="15" name="Rectangle: Rounded Corners 26">
            <a:extLst>
              <a:ext uri="{FF2B5EF4-FFF2-40B4-BE49-F238E27FC236}">
                <a16:creationId xmlns:a16="http://schemas.microsoft.com/office/drawing/2014/main" id="{30076C91-F56E-4700-9C88-242E812EEA59}"/>
              </a:ext>
            </a:extLst>
          </p:cNvPr>
          <p:cNvSpPr>
            <a:spLocks noChangeArrowheads="1"/>
          </p:cNvSpPr>
          <p:nvPr/>
        </p:nvSpPr>
        <p:spPr bwMode="auto">
          <a:xfrm>
            <a:off x="3151474" y="2873642"/>
            <a:ext cx="6131421" cy="1371600"/>
          </a:xfrm>
          <a:prstGeom prst="roundRect">
            <a:avLst>
              <a:gd name="adj" fmla="val 16667"/>
            </a:avLst>
          </a:prstGeom>
          <a:noFill/>
          <a:ln w="38100">
            <a:solidFill>
              <a:srgbClr val="7CCA62"/>
            </a:solidFill>
            <a:round/>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AHP evaluates the outcomes of the referral at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agreed time/during case review</a:t>
            </a:r>
            <a:endParaRPr kumimoji="0" lang="en-US" altLang="en-US" sz="1200" b="0" i="0" u="none" strike="noStrike" cap="none" normalizeH="0" baseline="0" dirty="0">
              <a:ln>
                <a:noFill/>
              </a:ln>
              <a:solidFill>
                <a:schemeClr val="tx1"/>
              </a:solidFill>
              <a:effectLst/>
            </a:endParaRPr>
          </a:p>
          <a:p>
            <a:pPr marL="717550" marR="0" lvl="0" indent="-358775"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has the activity been undertaken as agreed?</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7550" marR="0" lvl="0" indent="-358775"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what was the level of support provided to the consumer?</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7550" marR="0" lvl="0" indent="-358775"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where there any deviations from the planned process?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7550" marR="0" lvl="0" indent="-358775"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what were the timeframes for the review/completion of the community support activity?</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7" name="Rectangle: Rounded Corners 28">
            <a:extLst>
              <a:ext uri="{FF2B5EF4-FFF2-40B4-BE49-F238E27FC236}">
                <a16:creationId xmlns:a16="http://schemas.microsoft.com/office/drawing/2014/main" id="{0606D1BE-552E-4FED-BE48-54E6D70F5AEB}"/>
              </a:ext>
            </a:extLst>
          </p:cNvPr>
          <p:cNvSpPr>
            <a:spLocks noChangeArrowheads="1"/>
          </p:cNvSpPr>
          <p:nvPr/>
        </p:nvSpPr>
        <p:spPr bwMode="auto">
          <a:xfrm>
            <a:off x="3151474" y="4322978"/>
            <a:ext cx="6131421" cy="1144587"/>
          </a:xfrm>
          <a:prstGeom prst="roundRect">
            <a:avLst>
              <a:gd name="adj" fmla="val 16667"/>
            </a:avLst>
          </a:prstGeom>
          <a:noFill/>
          <a:ln w="38100">
            <a:solidFill>
              <a:srgbClr val="009DD9"/>
            </a:solidFill>
            <a:round/>
            <a:headEnd/>
            <a:tailE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AHP documents and communicates outcomes including</a:t>
            </a:r>
            <a:endParaRPr kumimoji="0" lang="en-US" altLang="en-US" sz="1200" b="0" i="0" u="none" strike="noStrike" cap="none" normalizeH="0" baseline="0" dirty="0">
              <a:ln>
                <a:noFill/>
              </a:ln>
              <a:solidFill>
                <a:schemeClr val="tx1"/>
              </a:solidFill>
              <a:effectLst/>
            </a:endParaRPr>
          </a:p>
          <a:p>
            <a:pPr marL="717550" marR="0" lvl="0" indent="-358775"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progress of the community support activity and any changes to the agreed plan</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717550" marR="0" lvl="0" indent="-358775"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completion of the community support activity, including if the desired outcomes were achieved, and any relevant next steps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8" name="Rectangle 18">
            <a:extLst>
              <a:ext uri="{FF2B5EF4-FFF2-40B4-BE49-F238E27FC236}">
                <a16:creationId xmlns:a16="http://schemas.microsoft.com/office/drawing/2014/main" id="{38757856-5036-4C8C-843D-5C334D4B59CB}"/>
              </a:ext>
            </a:extLst>
          </p:cNvPr>
          <p:cNvSpPr>
            <a:spLocks noChangeArrowheads="1"/>
          </p:cNvSpPr>
          <p:nvPr/>
        </p:nvSpPr>
        <p:spPr bwMode="auto">
          <a:xfrm>
            <a:off x="1779812" y="905193"/>
            <a:ext cx="130812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19" name="Rectangle 22">
            <a:extLst>
              <a:ext uri="{FF2B5EF4-FFF2-40B4-BE49-F238E27FC236}">
                <a16:creationId xmlns:a16="http://schemas.microsoft.com/office/drawing/2014/main" id="{31BF8239-3B9D-4D1C-B1D6-A83D8FB66584}"/>
              </a:ext>
            </a:extLst>
          </p:cNvPr>
          <p:cNvSpPr>
            <a:spLocks noChangeArrowheads="1"/>
          </p:cNvSpPr>
          <p:nvPr/>
        </p:nvSpPr>
        <p:spPr bwMode="auto">
          <a:xfrm>
            <a:off x="1779812" y="1362393"/>
            <a:ext cx="130812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3" name="Arrow: Pentagon 22">
            <a:extLst>
              <a:ext uri="{FF2B5EF4-FFF2-40B4-BE49-F238E27FC236}">
                <a16:creationId xmlns:a16="http://schemas.microsoft.com/office/drawing/2014/main" id="{FE3FBB90-0346-4AF8-BCA3-1FE56C3CFCCB}"/>
              </a:ext>
            </a:extLst>
          </p:cNvPr>
          <p:cNvSpPr/>
          <p:nvPr/>
        </p:nvSpPr>
        <p:spPr>
          <a:xfrm rot="5400000">
            <a:off x="1949968" y="4454671"/>
            <a:ext cx="1510665" cy="1247282"/>
          </a:xfrm>
          <a:prstGeom prst="homePlate">
            <a:avLst>
              <a:gd name="adj" fmla="val 27396"/>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Arrow: Pentagon 21">
            <a:extLst>
              <a:ext uri="{FF2B5EF4-FFF2-40B4-BE49-F238E27FC236}">
                <a16:creationId xmlns:a16="http://schemas.microsoft.com/office/drawing/2014/main" id="{69C97241-CEB1-4936-AC6A-635FD0A05E35}"/>
              </a:ext>
            </a:extLst>
          </p:cNvPr>
          <p:cNvSpPr/>
          <p:nvPr/>
        </p:nvSpPr>
        <p:spPr>
          <a:xfrm rot="5400000">
            <a:off x="1804845" y="3136224"/>
            <a:ext cx="1800917" cy="1247281"/>
          </a:xfrm>
          <a:prstGeom prst="homePlate">
            <a:avLst>
              <a:gd name="adj" fmla="val 27978"/>
            </a:avLst>
          </a:prstGeom>
          <a:solidFill>
            <a:srgbClr val="7CC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Arrow: Pentagon 20">
            <a:extLst>
              <a:ext uri="{FF2B5EF4-FFF2-40B4-BE49-F238E27FC236}">
                <a16:creationId xmlns:a16="http://schemas.microsoft.com/office/drawing/2014/main" id="{4567CBAA-0758-47BF-B9B5-28E948569209}"/>
              </a:ext>
            </a:extLst>
          </p:cNvPr>
          <p:cNvSpPr/>
          <p:nvPr/>
        </p:nvSpPr>
        <p:spPr>
          <a:xfrm rot="5400000">
            <a:off x="1804848" y="1693663"/>
            <a:ext cx="1800915" cy="1247282"/>
          </a:xfrm>
          <a:prstGeom prst="homePlate">
            <a:avLst>
              <a:gd name="adj" fmla="val 27396"/>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2">
            <a:extLst>
              <a:ext uri="{FF2B5EF4-FFF2-40B4-BE49-F238E27FC236}">
                <a16:creationId xmlns:a16="http://schemas.microsoft.com/office/drawing/2014/main" id="{D2744361-276C-4AD2-A4B0-57B608F02B10}"/>
              </a:ext>
            </a:extLst>
          </p:cNvPr>
          <p:cNvSpPr txBox="1">
            <a:spLocks/>
          </p:cNvSpPr>
          <p:nvPr/>
        </p:nvSpPr>
        <p:spPr>
          <a:xfrm>
            <a:off x="838200" y="36512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2"/>
                </a:solidFill>
                <a:latin typeface="Arial" charset="0"/>
                <a:ea typeface="Arial" charset="0"/>
                <a:cs typeface="Arial" charset="0"/>
              </a:defRPr>
            </a:lvl1pPr>
          </a:lstStyle>
          <a:p>
            <a:r>
              <a:rPr lang="en-AU" dirty="0">
                <a:solidFill>
                  <a:srgbClr val="11487C"/>
                </a:solidFill>
              </a:rPr>
              <a:t>Steps in the referral process continued</a:t>
            </a:r>
          </a:p>
        </p:txBody>
      </p:sp>
    </p:spTree>
    <p:extLst>
      <p:ext uri="{BB962C8B-B14F-4D97-AF65-F5344CB8AC3E}">
        <p14:creationId xmlns:p14="http://schemas.microsoft.com/office/powerpoint/2010/main" val="210446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A7683-8E70-46B0-89B4-06619F1B4065}"/>
              </a:ext>
            </a:extLst>
          </p:cNvPr>
          <p:cNvSpPr>
            <a:spLocks noGrp="1"/>
          </p:cNvSpPr>
          <p:nvPr>
            <p:ph type="title"/>
          </p:nvPr>
        </p:nvSpPr>
        <p:spPr/>
        <p:txBody>
          <a:bodyPr/>
          <a:lstStyle/>
          <a:p>
            <a:r>
              <a:rPr lang="en-AU" dirty="0"/>
              <a:t>Introduction: Model of care description</a:t>
            </a:r>
          </a:p>
        </p:txBody>
      </p:sp>
      <p:sp>
        <p:nvSpPr>
          <p:cNvPr id="5" name="Slide Number Placeholder 4">
            <a:extLst>
              <a:ext uri="{FF2B5EF4-FFF2-40B4-BE49-F238E27FC236}">
                <a16:creationId xmlns:a16="http://schemas.microsoft.com/office/drawing/2014/main" id="{C27BC550-6B79-4E9B-9321-DEDE9A6A932E}"/>
              </a:ext>
            </a:extLst>
          </p:cNvPr>
          <p:cNvSpPr>
            <a:spLocks noGrp="1"/>
          </p:cNvSpPr>
          <p:nvPr>
            <p:ph type="sldNum" sz="quarter" idx="11"/>
          </p:nvPr>
        </p:nvSpPr>
        <p:spPr/>
        <p:txBody>
          <a:bodyPr/>
          <a:lstStyle/>
          <a:p>
            <a:fld id="{4DC4ADA5-6372-8E44-AF67-BE10CE1EBE1B}" type="slidenum">
              <a:rPr lang="en-US" smtClean="0"/>
              <a:pPr/>
              <a:t>2</a:t>
            </a:fld>
            <a:endParaRPr lang="en-US" dirty="0"/>
          </a:p>
        </p:txBody>
      </p:sp>
      <p:graphicFrame>
        <p:nvGraphicFramePr>
          <p:cNvPr id="4" name="Diagram 3">
            <a:extLst>
              <a:ext uri="{FF2B5EF4-FFF2-40B4-BE49-F238E27FC236}">
                <a16:creationId xmlns:a16="http://schemas.microsoft.com/office/drawing/2014/main" id="{D6DA3C29-FE7F-4CCD-888F-49ECDF3B92BC}"/>
              </a:ext>
            </a:extLst>
          </p:cNvPr>
          <p:cNvGraphicFramePr/>
          <p:nvPr>
            <p:extLst>
              <p:ext uri="{D42A27DB-BD31-4B8C-83A1-F6EECF244321}">
                <p14:modId xmlns:p14="http://schemas.microsoft.com/office/powerpoint/2010/main" val="3186782382"/>
              </p:ext>
            </p:extLst>
          </p:nvPr>
        </p:nvGraphicFramePr>
        <p:xfrm>
          <a:off x="1574800" y="1475123"/>
          <a:ext cx="7774152" cy="5143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474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9A6245-9325-40FC-B9C8-4C8987FC64DD}"/>
              </a:ext>
            </a:extLst>
          </p:cNvPr>
          <p:cNvSpPr>
            <a:spLocks noGrp="1"/>
          </p:cNvSpPr>
          <p:nvPr>
            <p:ph type="title"/>
          </p:nvPr>
        </p:nvSpPr>
        <p:spPr/>
        <p:txBody>
          <a:bodyPr/>
          <a:lstStyle/>
          <a:p>
            <a:r>
              <a:rPr lang="en-AU" dirty="0"/>
              <a:t>Providing documentation</a:t>
            </a:r>
          </a:p>
        </p:txBody>
      </p:sp>
      <p:sp>
        <p:nvSpPr>
          <p:cNvPr id="5" name="Slide Number Placeholder 4">
            <a:extLst>
              <a:ext uri="{FF2B5EF4-FFF2-40B4-BE49-F238E27FC236}">
                <a16:creationId xmlns:a16="http://schemas.microsoft.com/office/drawing/2014/main" id="{07701E71-8941-4826-A56B-3739893ACB9D}"/>
              </a:ext>
            </a:extLst>
          </p:cNvPr>
          <p:cNvSpPr>
            <a:spLocks noGrp="1"/>
          </p:cNvSpPr>
          <p:nvPr>
            <p:ph type="sldNum" sz="quarter" idx="11"/>
          </p:nvPr>
        </p:nvSpPr>
        <p:spPr/>
        <p:txBody>
          <a:bodyPr/>
          <a:lstStyle/>
          <a:p>
            <a:fld id="{4DC4ADA5-6372-8E44-AF67-BE10CE1EBE1B}" type="slidenum">
              <a:rPr lang="en-US" smtClean="0"/>
              <a:pPr/>
              <a:t>20</a:t>
            </a:fld>
            <a:endParaRPr lang="en-US" dirty="0"/>
          </a:p>
        </p:txBody>
      </p:sp>
      <p:sp>
        <p:nvSpPr>
          <p:cNvPr id="7" name="Arrow: Chevron 6">
            <a:extLst>
              <a:ext uri="{FF2B5EF4-FFF2-40B4-BE49-F238E27FC236}">
                <a16:creationId xmlns:a16="http://schemas.microsoft.com/office/drawing/2014/main" id="{5A7BD6A2-F027-4DB9-8FC5-E59FA5F7775E}"/>
              </a:ext>
            </a:extLst>
          </p:cNvPr>
          <p:cNvSpPr/>
          <p:nvPr/>
        </p:nvSpPr>
        <p:spPr>
          <a:xfrm>
            <a:off x="409077" y="1687823"/>
            <a:ext cx="2542674" cy="2213811"/>
          </a:xfrm>
          <a:prstGeom prst="chevron">
            <a:avLst>
              <a:gd name="adj" fmla="val 30978"/>
            </a:avLst>
          </a:prstGeom>
          <a:gradFill flip="none" rotWithShape="1">
            <a:gsLst>
              <a:gs pos="0">
                <a:srgbClr val="FFC000"/>
              </a:gs>
              <a:gs pos="100000">
                <a:srgbClr val="FC800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000" dirty="0">
                <a:solidFill>
                  <a:schemeClr val="bg1">
                    <a:lumMod val="85000"/>
                  </a:schemeClr>
                </a:solidFill>
              </a:rPr>
              <a:t> 01</a:t>
            </a:r>
          </a:p>
        </p:txBody>
      </p:sp>
      <p:sp>
        <p:nvSpPr>
          <p:cNvPr id="16" name="Arrow: Chevron 15">
            <a:extLst>
              <a:ext uri="{FF2B5EF4-FFF2-40B4-BE49-F238E27FC236}">
                <a16:creationId xmlns:a16="http://schemas.microsoft.com/office/drawing/2014/main" id="{2B1E0F9B-2138-4858-BBC4-FDC1C3C1B924}"/>
              </a:ext>
            </a:extLst>
          </p:cNvPr>
          <p:cNvSpPr/>
          <p:nvPr/>
        </p:nvSpPr>
        <p:spPr>
          <a:xfrm>
            <a:off x="2582782" y="1687822"/>
            <a:ext cx="2542674" cy="2213811"/>
          </a:xfrm>
          <a:prstGeom prst="chevron">
            <a:avLst>
              <a:gd name="adj" fmla="val 30978"/>
            </a:avLst>
          </a:prstGeom>
          <a:gradFill>
            <a:gsLst>
              <a:gs pos="0">
                <a:srgbClr val="FC8004"/>
              </a:gs>
              <a:gs pos="100000">
                <a:srgbClr val="FE4A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000" dirty="0">
                <a:solidFill>
                  <a:schemeClr val="bg1">
                    <a:lumMod val="85000"/>
                  </a:schemeClr>
                </a:solidFill>
              </a:rPr>
              <a:t> 02</a:t>
            </a:r>
          </a:p>
        </p:txBody>
      </p:sp>
      <p:sp>
        <p:nvSpPr>
          <p:cNvPr id="17" name="Arrow: Chevron 16">
            <a:extLst>
              <a:ext uri="{FF2B5EF4-FFF2-40B4-BE49-F238E27FC236}">
                <a16:creationId xmlns:a16="http://schemas.microsoft.com/office/drawing/2014/main" id="{2AA02B2E-8D01-434F-BFA0-AAEDB50E700C}"/>
              </a:ext>
            </a:extLst>
          </p:cNvPr>
          <p:cNvSpPr/>
          <p:nvPr/>
        </p:nvSpPr>
        <p:spPr>
          <a:xfrm>
            <a:off x="4756487" y="1687821"/>
            <a:ext cx="2542674" cy="2213811"/>
          </a:xfrm>
          <a:prstGeom prst="chevron">
            <a:avLst>
              <a:gd name="adj" fmla="val 30978"/>
            </a:avLst>
          </a:prstGeom>
          <a:gradFill>
            <a:gsLst>
              <a:gs pos="0">
                <a:srgbClr val="FE4A02"/>
              </a:gs>
              <a:gs pos="100000">
                <a:srgbClr val="9056A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000" dirty="0">
                <a:solidFill>
                  <a:schemeClr val="bg1">
                    <a:lumMod val="85000"/>
                  </a:schemeClr>
                </a:solidFill>
              </a:rPr>
              <a:t> 03</a:t>
            </a:r>
          </a:p>
        </p:txBody>
      </p:sp>
      <p:sp>
        <p:nvSpPr>
          <p:cNvPr id="18" name="Arrow: Chevron 17">
            <a:extLst>
              <a:ext uri="{FF2B5EF4-FFF2-40B4-BE49-F238E27FC236}">
                <a16:creationId xmlns:a16="http://schemas.microsoft.com/office/drawing/2014/main" id="{5AF5C910-5C98-47B0-959B-5435E9C89A9F}"/>
              </a:ext>
            </a:extLst>
          </p:cNvPr>
          <p:cNvSpPr/>
          <p:nvPr/>
        </p:nvSpPr>
        <p:spPr>
          <a:xfrm>
            <a:off x="6930192" y="1690690"/>
            <a:ext cx="2542674" cy="2213811"/>
          </a:xfrm>
          <a:prstGeom prst="chevron">
            <a:avLst>
              <a:gd name="adj" fmla="val 30978"/>
            </a:avLst>
          </a:prstGeom>
          <a:gradFill flip="none" rotWithShape="1">
            <a:gsLst>
              <a:gs pos="0">
                <a:srgbClr val="9056AA"/>
              </a:gs>
              <a:gs pos="100000">
                <a:srgbClr val="2CACD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000" dirty="0">
                <a:solidFill>
                  <a:schemeClr val="bg1">
                    <a:lumMod val="85000"/>
                  </a:schemeClr>
                </a:solidFill>
              </a:rPr>
              <a:t> 04</a:t>
            </a:r>
          </a:p>
        </p:txBody>
      </p:sp>
      <p:sp>
        <p:nvSpPr>
          <p:cNvPr id="19" name="Arrow: Chevron 18">
            <a:extLst>
              <a:ext uri="{FF2B5EF4-FFF2-40B4-BE49-F238E27FC236}">
                <a16:creationId xmlns:a16="http://schemas.microsoft.com/office/drawing/2014/main" id="{45875A5B-619F-4A0E-8E35-9C03B6FA792B}"/>
              </a:ext>
            </a:extLst>
          </p:cNvPr>
          <p:cNvSpPr/>
          <p:nvPr/>
        </p:nvSpPr>
        <p:spPr>
          <a:xfrm>
            <a:off x="9103897" y="1687820"/>
            <a:ext cx="2542674" cy="2213811"/>
          </a:xfrm>
          <a:prstGeom prst="chevron">
            <a:avLst>
              <a:gd name="adj" fmla="val 30978"/>
            </a:avLst>
          </a:prstGeom>
          <a:gradFill flip="none" rotWithShape="1">
            <a:gsLst>
              <a:gs pos="0">
                <a:srgbClr val="2CACD4"/>
              </a:gs>
              <a:gs pos="100000">
                <a:srgbClr val="1E799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000" dirty="0">
                <a:solidFill>
                  <a:schemeClr val="bg1">
                    <a:lumMod val="85000"/>
                  </a:schemeClr>
                </a:solidFill>
              </a:rPr>
              <a:t> 05</a:t>
            </a:r>
          </a:p>
        </p:txBody>
      </p:sp>
      <p:sp>
        <p:nvSpPr>
          <p:cNvPr id="31" name="Footer Placeholder 3">
            <a:extLst>
              <a:ext uri="{FF2B5EF4-FFF2-40B4-BE49-F238E27FC236}">
                <a16:creationId xmlns:a16="http://schemas.microsoft.com/office/drawing/2014/main" id="{097E9AC6-B220-4F5B-B81B-38B8CF1334A5}"/>
              </a:ext>
            </a:extLst>
          </p:cNvPr>
          <p:cNvSpPr txBox="1">
            <a:spLocks/>
          </p:cNvSpPr>
          <p:nvPr/>
        </p:nvSpPr>
        <p:spPr>
          <a:xfrm>
            <a:off x="9103897" y="4050225"/>
            <a:ext cx="1844842" cy="1174099"/>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Record activity in CIMHA</a:t>
            </a:r>
          </a:p>
        </p:txBody>
      </p:sp>
      <p:sp>
        <p:nvSpPr>
          <p:cNvPr id="32" name="Footer Placeholder 3">
            <a:extLst>
              <a:ext uri="{FF2B5EF4-FFF2-40B4-BE49-F238E27FC236}">
                <a16:creationId xmlns:a16="http://schemas.microsoft.com/office/drawing/2014/main" id="{9C68982B-1BF7-4F70-A0C8-65F7A45CC931}"/>
              </a:ext>
            </a:extLst>
          </p:cNvPr>
          <p:cNvSpPr txBox="1">
            <a:spLocks/>
          </p:cNvSpPr>
          <p:nvPr/>
        </p:nvSpPr>
        <p:spPr>
          <a:xfrm>
            <a:off x="6930192" y="4050225"/>
            <a:ext cx="1844842" cy="1174099"/>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Case review that reviews support activities</a:t>
            </a:r>
          </a:p>
        </p:txBody>
      </p:sp>
      <p:sp>
        <p:nvSpPr>
          <p:cNvPr id="33" name="Footer Placeholder 3">
            <a:extLst>
              <a:ext uri="{FF2B5EF4-FFF2-40B4-BE49-F238E27FC236}">
                <a16:creationId xmlns:a16="http://schemas.microsoft.com/office/drawing/2014/main" id="{FFC6438B-874A-4E33-88AF-DBD9B648713F}"/>
              </a:ext>
            </a:extLst>
          </p:cNvPr>
          <p:cNvSpPr txBox="1">
            <a:spLocks/>
          </p:cNvSpPr>
          <p:nvPr/>
        </p:nvSpPr>
        <p:spPr>
          <a:xfrm>
            <a:off x="4756487" y="4050225"/>
            <a:ext cx="1844842" cy="1174099"/>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Care plan that details support activity</a:t>
            </a:r>
          </a:p>
        </p:txBody>
      </p:sp>
      <p:sp>
        <p:nvSpPr>
          <p:cNvPr id="34" name="Footer Placeholder 3">
            <a:extLst>
              <a:ext uri="{FF2B5EF4-FFF2-40B4-BE49-F238E27FC236}">
                <a16:creationId xmlns:a16="http://schemas.microsoft.com/office/drawing/2014/main" id="{5C8664D3-C95B-422E-8D56-31CDF47C7B05}"/>
              </a:ext>
            </a:extLst>
          </p:cNvPr>
          <p:cNvSpPr txBox="1">
            <a:spLocks/>
          </p:cNvSpPr>
          <p:nvPr/>
        </p:nvSpPr>
        <p:spPr>
          <a:xfrm>
            <a:off x="2582782" y="4053829"/>
            <a:ext cx="1844842" cy="1174099"/>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Recovery plan that supports consumer-led goals</a:t>
            </a:r>
          </a:p>
        </p:txBody>
      </p:sp>
      <p:sp>
        <p:nvSpPr>
          <p:cNvPr id="35" name="Footer Placeholder 3">
            <a:extLst>
              <a:ext uri="{FF2B5EF4-FFF2-40B4-BE49-F238E27FC236}">
                <a16:creationId xmlns:a16="http://schemas.microsoft.com/office/drawing/2014/main" id="{C88E952F-620A-4B32-BF44-5EDF2FE8094F}"/>
              </a:ext>
            </a:extLst>
          </p:cNvPr>
          <p:cNvSpPr txBox="1">
            <a:spLocks/>
          </p:cNvSpPr>
          <p:nvPr/>
        </p:nvSpPr>
        <p:spPr>
          <a:xfrm>
            <a:off x="409077" y="4060379"/>
            <a:ext cx="1844842" cy="1174099"/>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Referral</a:t>
            </a:r>
          </a:p>
        </p:txBody>
      </p:sp>
    </p:spTree>
    <p:extLst>
      <p:ext uri="{BB962C8B-B14F-4D97-AF65-F5344CB8AC3E}">
        <p14:creationId xmlns:p14="http://schemas.microsoft.com/office/powerpoint/2010/main" val="199208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1BF67-02D3-4D8C-8DCE-3D77EC291B1B}"/>
              </a:ext>
            </a:extLst>
          </p:cNvPr>
          <p:cNvSpPr>
            <a:spLocks noGrp="1"/>
          </p:cNvSpPr>
          <p:nvPr>
            <p:ph idx="1"/>
          </p:nvPr>
        </p:nvSpPr>
        <p:spPr/>
        <p:txBody>
          <a:bodyPr>
            <a:normAutofit fontScale="92500" lnSpcReduction="20000"/>
          </a:bodyPr>
          <a:lstStyle/>
          <a:p>
            <a:pPr lvl="0"/>
            <a:r>
              <a:rPr lang="en-AU" dirty="0">
                <a:hlinkClick r:id="rId3"/>
              </a:rPr>
              <a:t>Mental Health Act 2016</a:t>
            </a:r>
            <a:r>
              <a:rPr lang="en-AU" dirty="0"/>
              <a:t> (Qld)</a:t>
            </a:r>
          </a:p>
          <a:p>
            <a:pPr lvl="0"/>
            <a:r>
              <a:rPr lang="en-AU" dirty="0">
                <a:hlinkClick r:id="rId4"/>
              </a:rPr>
              <a:t>National Standards for Mental Health Services (2010</a:t>
            </a:r>
            <a:r>
              <a:rPr lang="en-AU" dirty="0"/>
              <a:t>) </a:t>
            </a:r>
          </a:p>
          <a:p>
            <a:pPr lvl="0"/>
            <a:r>
              <a:rPr lang="en-AU" dirty="0">
                <a:hlinkClick r:id="rId5"/>
              </a:rPr>
              <a:t>National Safety and Quality Health Service Standards. Second edition (2017)</a:t>
            </a:r>
            <a:r>
              <a:rPr lang="en-AU" dirty="0"/>
              <a:t> </a:t>
            </a:r>
          </a:p>
          <a:p>
            <a:pPr lvl="0"/>
            <a:r>
              <a:rPr lang="en-AU" dirty="0">
                <a:hlinkClick r:id="rId6"/>
              </a:rPr>
              <a:t>Queensland Health Connecting Care to Recovery (2016-2021) </a:t>
            </a:r>
            <a:endParaRPr lang="en-AU" dirty="0"/>
          </a:p>
          <a:p>
            <a:pPr lvl="0"/>
            <a:r>
              <a:rPr lang="en-US" dirty="0">
                <a:hlinkClick r:id="rId7"/>
              </a:rPr>
              <a:t>Queensland Health Guidelines for the use of the standard suite of mental health clinical documentation</a:t>
            </a:r>
            <a:r>
              <a:rPr lang="en-US" dirty="0"/>
              <a:t> </a:t>
            </a:r>
            <a:endParaRPr lang="en-AU" dirty="0"/>
          </a:p>
          <a:p>
            <a:pPr lvl="0"/>
            <a:r>
              <a:rPr lang="en-US" dirty="0">
                <a:hlinkClick r:id="rId7"/>
              </a:rPr>
              <a:t>Queensland Health User Guide for the Revised mental health clinical documentation </a:t>
            </a:r>
            <a:endParaRPr lang="en-AU" dirty="0"/>
          </a:p>
          <a:p>
            <a:pPr lvl="0"/>
            <a:r>
              <a:rPr lang="en-US" dirty="0">
                <a:hlinkClick r:id="rId8" tooltip="clinical supervision guidelines for mental health services 2009"/>
              </a:rPr>
              <a:t>Queensland Health Clinical Supervision Guidelines for Mental Health Services </a:t>
            </a:r>
            <a:endParaRPr lang="en-AU" dirty="0"/>
          </a:p>
          <a:p>
            <a:pPr lvl="0"/>
            <a:r>
              <a:rPr lang="en-AU" dirty="0">
                <a:hlinkClick r:id="rId9"/>
              </a:rPr>
              <a:t>Code of Conduct for the Queensland Public Service </a:t>
            </a:r>
            <a:endParaRPr lang="en-AU" dirty="0"/>
          </a:p>
          <a:p>
            <a:pPr algn="ctr"/>
            <a:endParaRPr lang="en-AU" dirty="0"/>
          </a:p>
        </p:txBody>
      </p:sp>
      <p:sp>
        <p:nvSpPr>
          <p:cNvPr id="3" name="Title 2">
            <a:extLst>
              <a:ext uri="{FF2B5EF4-FFF2-40B4-BE49-F238E27FC236}">
                <a16:creationId xmlns:a16="http://schemas.microsoft.com/office/drawing/2014/main" id="{E0A5A6CF-4773-44C5-8A87-924951586FEA}"/>
              </a:ext>
            </a:extLst>
          </p:cNvPr>
          <p:cNvSpPr>
            <a:spLocks noGrp="1"/>
          </p:cNvSpPr>
          <p:nvPr>
            <p:ph type="title"/>
          </p:nvPr>
        </p:nvSpPr>
        <p:spPr/>
        <p:txBody>
          <a:bodyPr/>
          <a:lstStyle/>
          <a:p>
            <a:r>
              <a:rPr lang="en-AU" dirty="0"/>
              <a:t>Legislation </a:t>
            </a:r>
          </a:p>
        </p:txBody>
      </p:sp>
      <p:sp>
        <p:nvSpPr>
          <p:cNvPr id="4" name="Footer Placeholder 3">
            <a:extLst>
              <a:ext uri="{FF2B5EF4-FFF2-40B4-BE49-F238E27FC236}">
                <a16:creationId xmlns:a16="http://schemas.microsoft.com/office/drawing/2014/main" id="{7E9FA60B-5DC6-4209-90CF-005005FD7B9C}"/>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2480794A-D0EF-4D90-8D64-A9824A38B4AD}"/>
              </a:ext>
            </a:extLst>
          </p:cNvPr>
          <p:cNvSpPr>
            <a:spLocks noGrp="1"/>
          </p:cNvSpPr>
          <p:nvPr>
            <p:ph type="sldNum" sz="quarter" idx="11"/>
          </p:nvPr>
        </p:nvSpPr>
        <p:spPr/>
        <p:txBody>
          <a:bodyPr/>
          <a:lstStyle/>
          <a:p>
            <a:fld id="{4DC4ADA5-6372-8E44-AF67-BE10CE1EBE1B}" type="slidenum">
              <a:rPr lang="en-US" smtClean="0"/>
              <a:pPr/>
              <a:t>21</a:t>
            </a:fld>
            <a:endParaRPr lang="en-US" dirty="0"/>
          </a:p>
        </p:txBody>
      </p:sp>
    </p:spTree>
    <p:extLst>
      <p:ext uri="{BB962C8B-B14F-4D97-AF65-F5344CB8AC3E}">
        <p14:creationId xmlns:p14="http://schemas.microsoft.com/office/powerpoint/2010/main" val="4102304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75E9D8-F311-482E-A8C0-F10AE7E55A40}"/>
              </a:ext>
            </a:extLst>
          </p:cNvPr>
          <p:cNvSpPr>
            <a:spLocks noGrp="1"/>
          </p:cNvSpPr>
          <p:nvPr>
            <p:ph idx="1"/>
          </p:nvPr>
        </p:nvSpPr>
        <p:spPr/>
        <p:txBody>
          <a:bodyPr>
            <a:normAutofit fontScale="92500" lnSpcReduction="20000"/>
          </a:bodyPr>
          <a:lstStyle/>
          <a:p>
            <a:pPr lvl="0"/>
            <a:r>
              <a:rPr lang="en-AU" u="sng" dirty="0">
                <a:hlinkClick r:id="rId3"/>
              </a:rPr>
              <a:t>Human Service Quality Framework (HSQF)</a:t>
            </a:r>
            <a:r>
              <a:rPr lang="en-AU" dirty="0"/>
              <a:t> </a:t>
            </a:r>
          </a:p>
          <a:p>
            <a:pPr lvl="0"/>
            <a:r>
              <a:rPr lang="en-AU" u="sng" dirty="0">
                <a:hlinkClick r:id="rId4"/>
              </a:rPr>
              <a:t>A Framework for Local Implementation and Support of Skill-sharing and Delegation Practice for Allied Health Services in Queensland Public Health System</a:t>
            </a:r>
            <a:endParaRPr lang="en-AU" dirty="0"/>
          </a:p>
          <a:p>
            <a:pPr lvl="0"/>
            <a:r>
              <a:rPr lang="en-AU" u="sng" dirty="0">
                <a:hlinkClick r:id="rId5"/>
              </a:rPr>
              <a:t>Allied Health Assistant Framework</a:t>
            </a:r>
            <a:endParaRPr lang="en-AU" dirty="0"/>
          </a:p>
          <a:p>
            <a:pPr lvl="0"/>
            <a:r>
              <a:rPr lang="en-AU" u="sng" dirty="0">
                <a:hlinkClick r:id="rId6" tooltip="Calderdale Framework"/>
              </a:rPr>
              <a:t>Calderdale Framework</a:t>
            </a:r>
            <a:endParaRPr lang="en-AU" dirty="0"/>
          </a:p>
          <a:p>
            <a:pPr lvl="0"/>
            <a:r>
              <a:rPr lang="en-AU" u="sng" dirty="0">
                <a:hlinkClick r:id="rId7"/>
              </a:rPr>
              <a:t>Delegation Training Resources</a:t>
            </a:r>
            <a:endParaRPr lang="en-AU" dirty="0"/>
          </a:p>
          <a:p>
            <a:pPr lvl="0"/>
            <a:r>
              <a:rPr lang="en-AU" u="sng" dirty="0">
                <a:hlinkClick r:id="rId8"/>
              </a:rPr>
              <a:t>Guidelines for Skill-sharing Between Allied Health Professionals</a:t>
            </a:r>
            <a:endParaRPr lang="en-AU" dirty="0"/>
          </a:p>
          <a:p>
            <a:pPr lvl="0"/>
            <a:r>
              <a:rPr lang="en-AU" u="sng" dirty="0">
                <a:hlinkClick r:id="rId9"/>
              </a:rPr>
              <a:t>State-wide Mental Health Allied Health Scope of Practice Project Report. Community, Adult Mental Health</a:t>
            </a:r>
            <a:endParaRPr lang="en-AU" dirty="0"/>
          </a:p>
          <a:p>
            <a:pPr lvl="0"/>
            <a:r>
              <a:rPr lang="en-AU" u="sng" dirty="0">
                <a:hlinkClick r:id="rId10"/>
              </a:rPr>
              <a:t>The Allied Health Expanded Scope Strategy (2016-2021</a:t>
            </a:r>
            <a:r>
              <a:rPr lang="en-AU" u="sng" dirty="0">
                <a:solidFill>
                  <a:srgbClr val="92D050"/>
                </a:solidFill>
              </a:rPr>
              <a:t>)</a:t>
            </a:r>
            <a:endParaRPr lang="en-AU" dirty="0">
              <a:solidFill>
                <a:srgbClr val="92D050"/>
              </a:solidFill>
            </a:endParaRPr>
          </a:p>
          <a:p>
            <a:endParaRPr lang="en-AU" dirty="0"/>
          </a:p>
        </p:txBody>
      </p:sp>
      <p:sp>
        <p:nvSpPr>
          <p:cNvPr id="3" name="Title 2">
            <a:extLst>
              <a:ext uri="{FF2B5EF4-FFF2-40B4-BE49-F238E27FC236}">
                <a16:creationId xmlns:a16="http://schemas.microsoft.com/office/drawing/2014/main" id="{64D4BA8E-A3BF-44F8-9DA7-968BF71FF645}"/>
              </a:ext>
            </a:extLst>
          </p:cNvPr>
          <p:cNvSpPr>
            <a:spLocks noGrp="1"/>
          </p:cNvSpPr>
          <p:nvPr>
            <p:ph type="title"/>
          </p:nvPr>
        </p:nvSpPr>
        <p:spPr/>
        <p:txBody>
          <a:bodyPr/>
          <a:lstStyle/>
          <a:p>
            <a:r>
              <a:rPr lang="en-AU" dirty="0"/>
              <a:t>Relevant documents</a:t>
            </a:r>
          </a:p>
        </p:txBody>
      </p:sp>
      <p:sp>
        <p:nvSpPr>
          <p:cNvPr id="4" name="Footer Placeholder 3">
            <a:extLst>
              <a:ext uri="{FF2B5EF4-FFF2-40B4-BE49-F238E27FC236}">
                <a16:creationId xmlns:a16="http://schemas.microsoft.com/office/drawing/2014/main" id="{AAC5755A-B392-41B8-BEBE-3C7944B3BEC5}"/>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5C04BCC6-7251-48A0-9250-79ACBEBE19D5}"/>
              </a:ext>
            </a:extLst>
          </p:cNvPr>
          <p:cNvSpPr>
            <a:spLocks noGrp="1"/>
          </p:cNvSpPr>
          <p:nvPr>
            <p:ph type="sldNum" sz="quarter" idx="11"/>
          </p:nvPr>
        </p:nvSpPr>
        <p:spPr/>
        <p:txBody>
          <a:bodyPr/>
          <a:lstStyle/>
          <a:p>
            <a:fld id="{4DC4ADA5-6372-8E44-AF67-BE10CE1EBE1B}" type="slidenum">
              <a:rPr lang="en-US" smtClean="0"/>
              <a:pPr/>
              <a:t>22</a:t>
            </a:fld>
            <a:endParaRPr lang="en-US" dirty="0"/>
          </a:p>
        </p:txBody>
      </p:sp>
    </p:spTree>
    <p:extLst>
      <p:ext uri="{BB962C8B-B14F-4D97-AF65-F5344CB8AC3E}">
        <p14:creationId xmlns:p14="http://schemas.microsoft.com/office/powerpoint/2010/main" val="370090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4BA9961-2DFD-409C-9E25-7C19E7A5CC8B}"/>
              </a:ext>
            </a:extLst>
          </p:cNvPr>
          <p:cNvPicPr>
            <a:picLocks noGrp="1" noChangeAspect="1"/>
          </p:cNvPicPr>
          <p:nvPr>
            <p:ph idx="1"/>
          </p:nvPr>
        </p:nvPicPr>
        <p:blipFill>
          <a:blip r:embed="rId3"/>
          <a:stretch>
            <a:fillRect/>
          </a:stretch>
        </p:blipFill>
        <p:spPr>
          <a:xfrm>
            <a:off x="3214509" y="1756625"/>
            <a:ext cx="3888235" cy="5011041"/>
          </a:xfrm>
          <a:prstGeom prst="rect">
            <a:avLst/>
          </a:prstGeom>
        </p:spPr>
      </p:pic>
      <p:sp>
        <p:nvSpPr>
          <p:cNvPr id="3" name="Title 2">
            <a:extLst>
              <a:ext uri="{FF2B5EF4-FFF2-40B4-BE49-F238E27FC236}">
                <a16:creationId xmlns:a16="http://schemas.microsoft.com/office/drawing/2014/main" id="{562C964F-A416-4A5A-A223-058EC16723C7}"/>
              </a:ext>
            </a:extLst>
          </p:cNvPr>
          <p:cNvSpPr>
            <a:spLocks noGrp="1"/>
          </p:cNvSpPr>
          <p:nvPr>
            <p:ph type="title"/>
          </p:nvPr>
        </p:nvSpPr>
        <p:spPr/>
        <p:txBody>
          <a:bodyPr/>
          <a:lstStyle/>
          <a:p>
            <a:r>
              <a:rPr lang="en-AU" dirty="0"/>
              <a:t>Toolkit: Guideline and implementation resources. Consumer support activities</a:t>
            </a:r>
          </a:p>
        </p:txBody>
      </p:sp>
      <p:sp>
        <p:nvSpPr>
          <p:cNvPr id="4" name="Footer Placeholder 3">
            <a:extLst>
              <a:ext uri="{FF2B5EF4-FFF2-40B4-BE49-F238E27FC236}">
                <a16:creationId xmlns:a16="http://schemas.microsoft.com/office/drawing/2014/main" id="{77A4B3CC-8B92-42BE-AA41-74D0574A2CAC}"/>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CF92A460-47DA-410E-89F5-93EBC470763E}"/>
              </a:ext>
            </a:extLst>
          </p:cNvPr>
          <p:cNvSpPr>
            <a:spLocks noGrp="1"/>
          </p:cNvSpPr>
          <p:nvPr>
            <p:ph type="sldNum" sz="quarter" idx="11"/>
          </p:nvPr>
        </p:nvSpPr>
        <p:spPr/>
        <p:txBody>
          <a:bodyPr/>
          <a:lstStyle/>
          <a:p>
            <a:fld id="{4DC4ADA5-6372-8E44-AF67-BE10CE1EBE1B}" type="slidenum">
              <a:rPr lang="en-US" smtClean="0"/>
              <a:pPr/>
              <a:t>23</a:t>
            </a:fld>
            <a:endParaRPr lang="en-US" dirty="0"/>
          </a:p>
        </p:txBody>
      </p:sp>
    </p:spTree>
    <p:extLst>
      <p:ext uri="{BB962C8B-B14F-4D97-AF65-F5344CB8AC3E}">
        <p14:creationId xmlns:p14="http://schemas.microsoft.com/office/powerpoint/2010/main" val="2187288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C964F-A416-4A5A-A223-058EC16723C7}"/>
              </a:ext>
            </a:extLst>
          </p:cNvPr>
          <p:cNvSpPr>
            <a:spLocks noGrp="1"/>
          </p:cNvSpPr>
          <p:nvPr>
            <p:ph type="title"/>
          </p:nvPr>
        </p:nvSpPr>
        <p:spPr/>
        <p:txBody>
          <a:bodyPr/>
          <a:lstStyle/>
          <a:p>
            <a:r>
              <a:rPr lang="en-AU" dirty="0"/>
              <a:t>Toolkit: Guideline and implementation resource: Local Partnership agreement </a:t>
            </a:r>
          </a:p>
        </p:txBody>
      </p:sp>
      <p:sp>
        <p:nvSpPr>
          <p:cNvPr id="5" name="Slide Number Placeholder 4">
            <a:extLst>
              <a:ext uri="{FF2B5EF4-FFF2-40B4-BE49-F238E27FC236}">
                <a16:creationId xmlns:a16="http://schemas.microsoft.com/office/drawing/2014/main" id="{CF92A460-47DA-410E-89F5-93EBC470763E}"/>
              </a:ext>
            </a:extLst>
          </p:cNvPr>
          <p:cNvSpPr>
            <a:spLocks noGrp="1"/>
          </p:cNvSpPr>
          <p:nvPr>
            <p:ph type="sldNum" sz="quarter" idx="11"/>
          </p:nvPr>
        </p:nvSpPr>
        <p:spPr/>
        <p:txBody>
          <a:bodyPr/>
          <a:lstStyle/>
          <a:p>
            <a:fld id="{4DC4ADA5-6372-8E44-AF67-BE10CE1EBE1B}" type="slidenum">
              <a:rPr lang="en-US" smtClean="0"/>
              <a:pPr/>
              <a:t>24</a:t>
            </a:fld>
            <a:endParaRPr lang="en-US" dirty="0"/>
          </a:p>
        </p:txBody>
      </p:sp>
      <p:pic>
        <p:nvPicPr>
          <p:cNvPr id="6" name="Picture 5">
            <a:extLst>
              <a:ext uri="{FF2B5EF4-FFF2-40B4-BE49-F238E27FC236}">
                <a16:creationId xmlns:a16="http://schemas.microsoft.com/office/drawing/2014/main" id="{7A04359A-9762-43A4-9047-C7EB9D10CDE2}"/>
              </a:ext>
            </a:extLst>
          </p:cNvPr>
          <p:cNvPicPr>
            <a:picLocks noChangeAspect="1"/>
          </p:cNvPicPr>
          <p:nvPr/>
        </p:nvPicPr>
        <p:blipFill>
          <a:blip r:embed="rId3"/>
          <a:stretch>
            <a:fillRect/>
          </a:stretch>
        </p:blipFill>
        <p:spPr>
          <a:xfrm>
            <a:off x="2685936" y="1647696"/>
            <a:ext cx="4741480" cy="4871384"/>
          </a:xfrm>
          <a:prstGeom prst="rect">
            <a:avLst/>
          </a:prstGeom>
          <a:ln>
            <a:solidFill>
              <a:srgbClr val="1E7996"/>
            </a:solidFill>
          </a:ln>
        </p:spPr>
      </p:pic>
    </p:spTree>
    <p:extLst>
      <p:ext uri="{BB962C8B-B14F-4D97-AF65-F5344CB8AC3E}">
        <p14:creationId xmlns:p14="http://schemas.microsoft.com/office/powerpoint/2010/main" val="2986109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6D31C2-8DAC-4495-9A84-6752217709BF}"/>
              </a:ext>
            </a:extLst>
          </p:cNvPr>
          <p:cNvSpPr>
            <a:spLocks noGrp="1"/>
          </p:cNvSpPr>
          <p:nvPr>
            <p:ph type="title"/>
          </p:nvPr>
        </p:nvSpPr>
        <p:spPr>
          <a:xfrm>
            <a:off x="1021858" y="328425"/>
            <a:ext cx="10515600" cy="1325563"/>
          </a:xfrm>
        </p:spPr>
        <p:txBody>
          <a:bodyPr>
            <a:normAutofit fontScale="90000"/>
          </a:bodyPr>
          <a:lstStyle/>
          <a:p>
            <a:r>
              <a:rPr lang="en-AU" dirty="0"/>
              <a:t>Toolkit: Guideline and implementation resource: Consumer skill development model</a:t>
            </a:r>
          </a:p>
        </p:txBody>
      </p:sp>
      <p:sp>
        <p:nvSpPr>
          <p:cNvPr id="4" name="Footer Placeholder 3">
            <a:extLst>
              <a:ext uri="{FF2B5EF4-FFF2-40B4-BE49-F238E27FC236}">
                <a16:creationId xmlns:a16="http://schemas.microsoft.com/office/drawing/2014/main" id="{75118C2E-7B9E-4768-9FD2-70A532630C55}"/>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014AC4BD-15B5-4E8E-9428-B5002BE56872}"/>
              </a:ext>
            </a:extLst>
          </p:cNvPr>
          <p:cNvSpPr>
            <a:spLocks noGrp="1"/>
          </p:cNvSpPr>
          <p:nvPr>
            <p:ph type="sldNum" sz="quarter" idx="11"/>
          </p:nvPr>
        </p:nvSpPr>
        <p:spPr/>
        <p:txBody>
          <a:bodyPr/>
          <a:lstStyle/>
          <a:p>
            <a:fld id="{4DC4ADA5-6372-8E44-AF67-BE10CE1EBE1B}" type="slidenum">
              <a:rPr lang="en-US" smtClean="0"/>
              <a:pPr/>
              <a:t>25</a:t>
            </a:fld>
            <a:endParaRPr lang="en-US" dirty="0"/>
          </a:p>
        </p:txBody>
      </p:sp>
      <p:graphicFrame>
        <p:nvGraphicFramePr>
          <p:cNvPr id="9" name="Diagram 8">
            <a:extLst>
              <a:ext uri="{FF2B5EF4-FFF2-40B4-BE49-F238E27FC236}">
                <a16:creationId xmlns:a16="http://schemas.microsoft.com/office/drawing/2014/main" id="{10E79073-3535-42AE-955B-124D3E798F55}"/>
              </a:ext>
            </a:extLst>
          </p:cNvPr>
          <p:cNvGraphicFramePr/>
          <p:nvPr>
            <p:extLst>
              <p:ext uri="{D42A27DB-BD31-4B8C-83A1-F6EECF244321}">
                <p14:modId xmlns:p14="http://schemas.microsoft.com/office/powerpoint/2010/main" val="108677943"/>
              </p:ext>
            </p:extLst>
          </p:nvPr>
        </p:nvGraphicFramePr>
        <p:xfrm>
          <a:off x="2905837" y="1719496"/>
          <a:ext cx="5356082" cy="4617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3217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7D6991-5CA9-4DF4-9BAD-46777B753478}"/>
              </a:ext>
            </a:extLst>
          </p:cNvPr>
          <p:cNvSpPr>
            <a:spLocks noGrp="1"/>
          </p:cNvSpPr>
          <p:nvPr>
            <p:ph type="title"/>
          </p:nvPr>
        </p:nvSpPr>
        <p:spPr/>
        <p:txBody>
          <a:bodyPr>
            <a:normAutofit fontScale="90000"/>
          </a:bodyPr>
          <a:lstStyle/>
          <a:p>
            <a:r>
              <a:rPr lang="en-AU" dirty="0"/>
              <a:t>Toolkit: Guideline and implementation resource: Referral for sub-acute services: Activity plan </a:t>
            </a:r>
          </a:p>
        </p:txBody>
      </p:sp>
      <p:sp>
        <p:nvSpPr>
          <p:cNvPr id="4" name="Footer Placeholder 3">
            <a:extLst>
              <a:ext uri="{FF2B5EF4-FFF2-40B4-BE49-F238E27FC236}">
                <a16:creationId xmlns:a16="http://schemas.microsoft.com/office/drawing/2014/main" id="{C9ED0FF9-8325-44B3-B1FB-2258F0528D24}"/>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7D8BEC8B-84CC-4997-B3D8-B681B36679DF}"/>
              </a:ext>
            </a:extLst>
          </p:cNvPr>
          <p:cNvSpPr>
            <a:spLocks noGrp="1"/>
          </p:cNvSpPr>
          <p:nvPr>
            <p:ph type="sldNum" sz="quarter" idx="11"/>
          </p:nvPr>
        </p:nvSpPr>
        <p:spPr/>
        <p:txBody>
          <a:bodyPr/>
          <a:lstStyle/>
          <a:p>
            <a:fld id="{4DC4ADA5-6372-8E44-AF67-BE10CE1EBE1B}" type="slidenum">
              <a:rPr lang="en-US" smtClean="0"/>
              <a:pPr/>
              <a:t>26</a:t>
            </a:fld>
            <a:endParaRPr lang="en-US" dirty="0"/>
          </a:p>
        </p:txBody>
      </p:sp>
      <p:sp>
        <p:nvSpPr>
          <p:cNvPr id="7" name="Content Placeholder 6">
            <a:extLst>
              <a:ext uri="{FF2B5EF4-FFF2-40B4-BE49-F238E27FC236}">
                <a16:creationId xmlns:a16="http://schemas.microsoft.com/office/drawing/2014/main" id="{AE6B3FDB-92E7-4B1E-BDD7-446EB9609AE7}"/>
              </a:ext>
            </a:extLst>
          </p:cNvPr>
          <p:cNvSpPr>
            <a:spLocks noGrp="1"/>
          </p:cNvSpPr>
          <p:nvPr>
            <p:ph idx="1"/>
          </p:nvPr>
        </p:nvSpPr>
        <p:spPr/>
        <p:txBody>
          <a:bodyPr/>
          <a:lstStyle/>
          <a:p>
            <a:endParaRPr lang="en-AU" dirty="0"/>
          </a:p>
        </p:txBody>
      </p:sp>
      <p:pic>
        <p:nvPicPr>
          <p:cNvPr id="2" name="Picture 1">
            <a:extLst>
              <a:ext uri="{FF2B5EF4-FFF2-40B4-BE49-F238E27FC236}">
                <a16:creationId xmlns:a16="http://schemas.microsoft.com/office/drawing/2014/main" id="{2BADD9BF-4F60-449D-86D9-A8A132A22464}"/>
              </a:ext>
            </a:extLst>
          </p:cNvPr>
          <p:cNvPicPr>
            <a:picLocks noChangeAspect="1"/>
          </p:cNvPicPr>
          <p:nvPr/>
        </p:nvPicPr>
        <p:blipFill>
          <a:blip r:embed="rId3"/>
          <a:stretch>
            <a:fillRect/>
          </a:stretch>
        </p:blipFill>
        <p:spPr>
          <a:xfrm>
            <a:off x="838200" y="1861846"/>
            <a:ext cx="8951889" cy="3944554"/>
          </a:xfrm>
          <a:prstGeom prst="rect">
            <a:avLst/>
          </a:prstGeom>
        </p:spPr>
      </p:pic>
    </p:spTree>
    <p:extLst>
      <p:ext uri="{BB962C8B-B14F-4D97-AF65-F5344CB8AC3E}">
        <p14:creationId xmlns:p14="http://schemas.microsoft.com/office/powerpoint/2010/main" val="647709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7D6991-5CA9-4DF4-9BAD-46777B753478}"/>
              </a:ext>
            </a:extLst>
          </p:cNvPr>
          <p:cNvSpPr>
            <a:spLocks noGrp="1"/>
          </p:cNvSpPr>
          <p:nvPr>
            <p:ph type="title"/>
          </p:nvPr>
        </p:nvSpPr>
        <p:spPr>
          <a:xfrm>
            <a:off x="849595" y="681037"/>
            <a:ext cx="10515600" cy="1325563"/>
          </a:xfrm>
        </p:spPr>
        <p:txBody>
          <a:bodyPr>
            <a:normAutofit fontScale="90000"/>
          </a:bodyPr>
          <a:lstStyle/>
          <a:p>
            <a:r>
              <a:rPr lang="en-AU" dirty="0"/>
              <a:t>Toolkit: Guideline and implementation resource: Referral for long term services: Collaborative Planning and Appointment Support </a:t>
            </a:r>
          </a:p>
        </p:txBody>
      </p:sp>
      <p:sp>
        <p:nvSpPr>
          <p:cNvPr id="4" name="Footer Placeholder 3">
            <a:extLst>
              <a:ext uri="{FF2B5EF4-FFF2-40B4-BE49-F238E27FC236}">
                <a16:creationId xmlns:a16="http://schemas.microsoft.com/office/drawing/2014/main" id="{C9ED0FF9-8325-44B3-B1FB-2258F0528D24}"/>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7D8BEC8B-84CC-4997-B3D8-B681B36679DF}"/>
              </a:ext>
            </a:extLst>
          </p:cNvPr>
          <p:cNvSpPr>
            <a:spLocks noGrp="1"/>
          </p:cNvSpPr>
          <p:nvPr>
            <p:ph type="sldNum" sz="quarter" idx="11"/>
          </p:nvPr>
        </p:nvSpPr>
        <p:spPr/>
        <p:txBody>
          <a:bodyPr/>
          <a:lstStyle/>
          <a:p>
            <a:fld id="{4DC4ADA5-6372-8E44-AF67-BE10CE1EBE1B}" type="slidenum">
              <a:rPr lang="en-US" smtClean="0"/>
              <a:pPr/>
              <a:t>27</a:t>
            </a:fld>
            <a:endParaRPr lang="en-US" dirty="0"/>
          </a:p>
        </p:txBody>
      </p:sp>
      <p:pic>
        <p:nvPicPr>
          <p:cNvPr id="2" name="Picture 1">
            <a:extLst>
              <a:ext uri="{FF2B5EF4-FFF2-40B4-BE49-F238E27FC236}">
                <a16:creationId xmlns:a16="http://schemas.microsoft.com/office/drawing/2014/main" id="{D26234CD-ABA9-4A58-A744-0519EDE937D9}"/>
              </a:ext>
            </a:extLst>
          </p:cNvPr>
          <p:cNvPicPr>
            <a:picLocks noChangeAspect="1"/>
          </p:cNvPicPr>
          <p:nvPr/>
        </p:nvPicPr>
        <p:blipFill>
          <a:blip r:embed="rId3"/>
          <a:stretch>
            <a:fillRect/>
          </a:stretch>
        </p:blipFill>
        <p:spPr>
          <a:xfrm>
            <a:off x="3808932" y="2006600"/>
            <a:ext cx="3368342" cy="4656867"/>
          </a:xfrm>
          <a:prstGeom prst="rect">
            <a:avLst/>
          </a:prstGeom>
        </p:spPr>
      </p:pic>
    </p:spTree>
    <p:extLst>
      <p:ext uri="{BB962C8B-B14F-4D97-AF65-F5344CB8AC3E}">
        <p14:creationId xmlns:p14="http://schemas.microsoft.com/office/powerpoint/2010/main" val="2013705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7D6991-5CA9-4DF4-9BAD-46777B753478}"/>
              </a:ext>
            </a:extLst>
          </p:cNvPr>
          <p:cNvSpPr>
            <a:spLocks noGrp="1"/>
          </p:cNvSpPr>
          <p:nvPr>
            <p:ph type="title"/>
          </p:nvPr>
        </p:nvSpPr>
        <p:spPr/>
        <p:txBody>
          <a:bodyPr>
            <a:normAutofit/>
          </a:bodyPr>
          <a:lstStyle/>
          <a:p>
            <a:r>
              <a:rPr lang="en-AU" dirty="0"/>
              <a:t>Toolkit: Companion orientation manual: Goal setting tool </a:t>
            </a:r>
          </a:p>
        </p:txBody>
      </p:sp>
      <p:sp>
        <p:nvSpPr>
          <p:cNvPr id="4" name="Footer Placeholder 3">
            <a:extLst>
              <a:ext uri="{FF2B5EF4-FFF2-40B4-BE49-F238E27FC236}">
                <a16:creationId xmlns:a16="http://schemas.microsoft.com/office/drawing/2014/main" id="{C9ED0FF9-8325-44B3-B1FB-2258F0528D24}"/>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7D8BEC8B-84CC-4997-B3D8-B681B36679DF}"/>
              </a:ext>
            </a:extLst>
          </p:cNvPr>
          <p:cNvSpPr>
            <a:spLocks noGrp="1"/>
          </p:cNvSpPr>
          <p:nvPr>
            <p:ph type="sldNum" sz="quarter" idx="11"/>
          </p:nvPr>
        </p:nvSpPr>
        <p:spPr/>
        <p:txBody>
          <a:bodyPr/>
          <a:lstStyle/>
          <a:p>
            <a:fld id="{4DC4ADA5-6372-8E44-AF67-BE10CE1EBE1B}" type="slidenum">
              <a:rPr lang="en-US" smtClean="0"/>
              <a:pPr/>
              <a:t>28</a:t>
            </a:fld>
            <a:endParaRPr lang="en-US" dirty="0"/>
          </a:p>
        </p:txBody>
      </p:sp>
      <p:sp>
        <p:nvSpPr>
          <p:cNvPr id="7" name="Content Placeholder 6">
            <a:extLst>
              <a:ext uri="{FF2B5EF4-FFF2-40B4-BE49-F238E27FC236}">
                <a16:creationId xmlns:a16="http://schemas.microsoft.com/office/drawing/2014/main" id="{87ABE303-BB5A-48C4-A011-5970FAD9B0DA}"/>
              </a:ext>
            </a:extLst>
          </p:cNvPr>
          <p:cNvSpPr>
            <a:spLocks noGrp="1"/>
          </p:cNvSpPr>
          <p:nvPr>
            <p:ph idx="1"/>
          </p:nvPr>
        </p:nvSpPr>
        <p:spPr/>
        <p:txBody>
          <a:bodyPr/>
          <a:lstStyle/>
          <a:p>
            <a:endParaRPr lang="en-AU"/>
          </a:p>
        </p:txBody>
      </p:sp>
      <p:pic>
        <p:nvPicPr>
          <p:cNvPr id="2" name="Picture 1">
            <a:extLst>
              <a:ext uri="{FF2B5EF4-FFF2-40B4-BE49-F238E27FC236}">
                <a16:creationId xmlns:a16="http://schemas.microsoft.com/office/drawing/2014/main" id="{8B28ECE6-886C-46A0-9D2D-A3C96B5507CD}"/>
              </a:ext>
            </a:extLst>
          </p:cNvPr>
          <p:cNvPicPr>
            <a:picLocks noChangeAspect="1"/>
          </p:cNvPicPr>
          <p:nvPr/>
        </p:nvPicPr>
        <p:blipFill>
          <a:blip r:embed="rId3"/>
          <a:stretch>
            <a:fillRect/>
          </a:stretch>
        </p:blipFill>
        <p:spPr>
          <a:xfrm>
            <a:off x="838200" y="1825625"/>
            <a:ext cx="8751605" cy="3985020"/>
          </a:xfrm>
          <a:prstGeom prst="rect">
            <a:avLst/>
          </a:prstGeom>
        </p:spPr>
      </p:pic>
    </p:spTree>
    <p:extLst>
      <p:ext uri="{BB962C8B-B14F-4D97-AF65-F5344CB8AC3E}">
        <p14:creationId xmlns:p14="http://schemas.microsoft.com/office/powerpoint/2010/main" val="2420240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7D6991-5CA9-4DF4-9BAD-46777B753478}"/>
              </a:ext>
            </a:extLst>
          </p:cNvPr>
          <p:cNvSpPr>
            <a:spLocks noGrp="1"/>
          </p:cNvSpPr>
          <p:nvPr>
            <p:ph type="title"/>
          </p:nvPr>
        </p:nvSpPr>
        <p:spPr/>
        <p:txBody>
          <a:bodyPr>
            <a:normAutofit/>
          </a:bodyPr>
          <a:lstStyle/>
          <a:p>
            <a:r>
              <a:rPr lang="en-AU" dirty="0"/>
              <a:t>Toolkit: Companion orientation manual: My better life plan templates</a:t>
            </a:r>
          </a:p>
        </p:txBody>
      </p:sp>
      <p:sp>
        <p:nvSpPr>
          <p:cNvPr id="4" name="Footer Placeholder 3">
            <a:extLst>
              <a:ext uri="{FF2B5EF4-FFF2-40B4-BE49-F238E27FC236}">
                <a16:creationId xmlns:a16="http://schemas.microsoft.com/office/drawing/2014/main" id="{C9ED0FF9-8325-44B3-B1FB-2258F0528D24}"/>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7D8BEC8B-84CC-4997-B3D8-B681B36679DF}"/>
              </a:ext>
            </a:extLst>
          </p:cNvPr>
          <p:cNvSpPr>
            <a:spLocks noGrp="1"/>
          </p:cNvSpPr>
          <p:nvPr>
            <p:ph type="sldNum" sz="quarter" idx="11"/>
          </p:nvPr>
        </p:nvSpPr>
        <p:spPr/>
        <p:txBody>
          <a:bodyPr/>
          <a:lstStyle/>
          <a:p>
            <a:fld id="{4DC4ADA5-6372-8E44-AF67-BE10CE1EBE1B}" type="slidenum">
              <a:rPr lang="en-US" smtClean="0"/>
              <a:pPr/>
              <a:t>29</a:t>
            </a:fld>
            <a:endParaRPr lang="en-US" dirty="0"/>
          </a:p>
        </p:txBody>
      </p:sp>
      <p:pic>
        <p:nvPicPr>
          <p:cNvPr id="2" name="Content Placeholder 1">
            <a:extLst>
              <a:ext uri="{FF2B5EF4-FFF2-40B4-BE49-F238E27FC236}">
                <a16:creationId xmlns:a16="http://schemas.microsoft.com/office/drawing/2014/main" id="{60C283F5-44C1-4A30-9AAE-E0C13A104030}"/>
              </a:ext>
            </a:extLst>
          </p:cNvPr>
          <p:cNvPicPr>
            <a:picLocks noGrp="1" noChangeAspect="1"/>
          </p:cNvPicPr>
          <p:nvPr>
            <p:ph idx="1"/>
          </p:nvPr>
        </p:nvPicPr>
        <p:blipFill>
          <a:blip r:embed="rId3"/>
          <a:stretch>
            <a:fillRect/>
          </a:stretch>
        </p:blipFill>
        <p:spPr>
          <a:xfrm>
            <a:off x="1670790" y="1690690"/>
            <a:ext cx="3364402" cy="4962358"/>
          </a:xfrm>
          <a:prstGeom prst="rect">
            <a:avLst/>
          </a:prstGeom>
          <a:ln>
            <a:solidFill>
              <a:srgbClr val="1E7996"/>
            </a:solidFill>
          </a:ln>
        </p:spPr>
      </p:pic>
      <p:pic>
        <p:nvPicPr>
          <p:cNvPr id="6" name="Picture 5">
            <a:extLst>
              <a:ext uri="{FF2B5EF4-FFF2-40B4-BE49-F238E27FC236}">
                <a16:creationId xmlns:a16="http://schemas.microsoft.com/office/drawing/2014/main" id="{5D05940D-8938-4FE4-9532-E57EF670B524}"/>
              </a:ext>
            </a:extLst>
          </p:cNvPr>
          <p:cNvPicPr>
            <a:picLocks noChangeAspect="1"/>
          </p:cNvPicPr>
          <p:nvPr/>
        </p:nvPicPr>
        <p:blipFill>
          <a:blip r:embed="rId4"/>
          <a:stretch>
            <a:fillRect/>
          </a:stretch>
        </p:blipFill>
        <p:spPr>
          <a:xfrm>
            <a:off x="5532359" y="1647173"/>
            <a:ext cx="3397827" cy="5005875"/>
          </a:xfrm>
          <a:prstGeom prst="rect">
            <a:avLst/>
          </a:prstGeom>
          <a:ln>
            <a:solidFill>
              <a:srgbClr val="1E7996"/>
            </a:solidFill>
          </a:ln>
        </p:spPr>
      </p:pic>
    </p:spTree>
    <p:extLst>
      <p:ext uri="{BB962C8B-B14F-4D97-AF65-F5344CB8AC3E}">
        <p14:creationId xmlns:p14="http://schemas.microsoft.com/office/powerpoint/2010/main" val="194081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FCBBF5-996C-415D-BD6F-AA007E50F8F0}"/>
              </a:ext>
            </a:extLst>
          </p:cNvPr>
          <p:cNvSpPr>
            <a:spLocks noGrp="1"/>
          </p:cNvSpPr>
          <p:nvPr>
            <p:ph type="title"/>
          </p:nvPr>
        </p:nvSpPr>
        <p:spPr/>
        <p:txBody>
          <a:bodyPr/>
          <a:lstStyle/>
          <a:p>
            <a:r>
              <a:rPr lang="en-AU" dirty="0"/>
              <a:t>Toolkits: Referring for a Community Support Activity in Mental Health </a:t>
            </a:r>
          </a:p>
        </p:txBody>
      </p:sp>
      <p:sp>
        <p:nvSpPr>
          <p:cNvPr id="4" name="Footer Placeholder 3">
            <a:extLst>
              <a:ext uri="{FF2B5EF4-FFF2-40B4-BE49-F238E27FC236}">
                <a16:creationId xmlns:a16="http://schemas.microsoft.com/office/drawing/2014/main" id="{09BEA544-335F-40CF-8B30-F86ACF82287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E3DDEE9B-8563-432D-838B-7F4026EE2A41}"/>
              </a:ext>
            </a:extLst>
          </p:cNvPr>
          <p:cNvSpPr>
            <a:spLocks noGrp="1"/>
          </p:cNvSpPr>
          <p:nvPr>
            <p:ph type="sldNum" sz="quarter" idx="11"/>
          </p:nvPr>
        </p:nvSpPr>
        <p:spPr/>
        <p:txBody>
          <a:bodyPr/>
          <a:lstStyle/>
          <a:p>
            <a:fld id="{4DC4ADA5-6372-8E44-AF67-BE10CE1EBE1B}" type="slidenum">
              <a:rPr lang="en-US" smtClean="0"/>
              <a:pPr/>
              <a:t>3</a:t>
            </a:fld>
            <a:endParaRPr lang="en-US" dirty="0"/>
          </a:p>
        </p:txBody>
      </p:sp>
      <p:pic>
        <p:nvPicPr>
          <p:cNvPr id="8" name="Picture 7">
            <a:extLst>
              <a:ext uri="{FF2B5EF4-FFF2-40B4-BE49-F238E27FC236}">
                <a16:creationId xmlns:a16="http://schemas.microsoft.com/office/drawing/2014/main" id="{970DEE17-47E5-449C-8805-60F6E2A08169}"/>
              </a:ext>
            </a:extLst>
          </p:cNvPr>
          <p:cNvPicPr>
            <a:picLocks noChangeAspect="1"/>
          </p:cNvPicPr>
          <p:nvPr/>
        </p:nvPicPr>
        <p:blipFill>
          <a:blip r:embed="rId3"/>
          <a:stretch>
            <a:fillRect/>
          </a:stretch>
        </p:blipFill>
        <p:spPr>
          <a:xfrm>
            <a:off x="2105758" y="1652859"/>
            <a:ext cx="3406347" cy="4840014"/>
          </a:xfrm>
          <a:prstGeom prst="rect">
            <a:avLst/>
          </a:prstGeom>
          <a:ln>
            <a:solidFill>
              <a:srgbClr val="1E7996"/>
            </a:solidFill>
          </a:ln>
        </p:spPr>
      </p:pic>
      <p:pic>
        <p:nvPicPr>
          <p:cNvPr id="2" name="Picture 1">
            <a:extLst>
              <a:ext uri="{FF2B5EF4-FFF2-40B4-BE49-F238E27FC236}">
                <a16:creationId xmlns:a16="http://schemas.microsoft.com/office/drawing/2014/main" id="{14770CAB-06F6-4A69-9FC4-B1FE4A35BCE3}"/>
              </a:ext>
            </a:extLst>
          </p:cNvPr>
          <p:cNvPicPr>
            <a:picLocks noChangeAspect="1"/>
          </p:cNvPicPr>
          <p:nvPr/>
        </p:nvPicPr>
        <p:blipFill>
          <a:blip r:embed="rId4"/>
          <a:stretch>
            <a:fillRect/>
          </a:stretch>
        </p:blipFill>
        <p:spPr>
          <a:xfrm>
            <a:off x="6444240" y="1690690"/>
            <a:ext cx="3406968" cy="4840014"/>
          </a:xfrm>
          <a:prstGeom prst="rect">
            <a:avLst/>
          </a:prstGeom>
          <a:ln>
            <a:solidFill>
              <a:srgbClr val="1E7996"/>
            </a:solidFill>
          </a:ln>
        </p:spPr>
      </p:pic>
    </p:spTree>
    <p:extLst>
      <p:ext uri="{BB962C8B-B14F-4D97-AF65-F5344CB8AC3E}">
        <p14:creationId xmlns:p14="http://schemas.microsoft.com/office/powerpoint/2010/main" val="195481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7D6991-5CA9-4DF4-9BAD-46777B753478}"/>
              </a:ext>
            </a:extLst>
          </p:cNvPr>
          <p:cNvSpPr>
            <a:spLocks noGrp="1"/>
          </p:cNvSpPr>
          <p:nvPr>
            <p:ph type="title"/>
          </p:nvPr>
        </p:nvSpPr>
        <p:spPr/>
        <p:txBody>
          <a:bodyPr>
            <a:normAutofit/>
          </a:bodyPr>
          <a:lstStyle/>
          <a:p>
            <a:r>
              <a:rPr lang="en-AU" dirty="0"/>
              <a:t>Toolkit: Companion orientation manual: </a:t>
            </a:r>
            <a:r>
              <a:rPr lang="en-GB" dirty="0"/>
              <a:t>Fortnightly planner</a:t>
            </a:r>
            <a:endParaRPr lang="en-AU" dirty="0"/>
          </a:p>
        </p:txBody>
      </p:sp>
      <p:sp>
        <p:nvSpPr>
          <p:cNvPr id="4" name="Footer Placeholder 3">
            <a:extLst>
              <a:ext uri="{FF2B5EF4-FFF2-40B4-BE49-F238E27FC236}">
                <a16:creationId xmlns:a16="http://schemas.microsoft.com/office/drawing/2014/main" id="{C9ED0FF9-8325-44B3-B1FB-2258F0528D24}"/>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7D8BEC8B-84CC-4997-B3D8-B681B36679DF}"/>
              </a:ext>
            </a:extLst>
          </p:cNvPr>
          <p:cNvSpPr>
            <a:spLocks noGrp="1"/>
          </p:cNvSpPr>
          <p:nvPr>
            <p:ph type="sldNum" sz="quarter" idx="11"/>
          </p:nvPr>
        </p:nvSpPr>
        <p:spPr/>
        <p:txBody>
          <a:bodyPr/>
          <a:lstStyle/>
          <a:p>
            <a:fld id="{4DC4ADA5-6372-8E44-AF67-BE10CE1EBE1B}" type="slidenum">
              <a:rPr lang="en-US" smtClean="0"/>
              <a:pPr/>
              <a:t>30</a:t>
            </a:fld>
            <a:endParaRPr lang="en-US" dirty="0"/>
          </a:p>
        </p:txBody>
      </p:sp>
      <p:sp>
        <p:nvSpPr>
          <p:cNvPr id="7" name="Content Placeholder 6">
            <a:extLst>
              <a:ext uri="{FF2B5EF4-FFF2-40B4-BE49-F238E27FC236}">
                <a16:creationId xmlns:a16="http://schemas.microsoft.com/office/drawing/2014/main" id="{87ABE303-BB5A-48C4-A011-5970FAD9B0DA}"/>
              </a:ext>
            </a:extLst>
          </p:cNvPr>
          <p:cNvSpPr>
            <a:spLocks noGrp="1"/>
          </p:cNvSpPr>
          <p:nvPr>
            <p:ph idx="1"/>
          </p:nvPr>
        </p:nvSpPr>
        <p:spPr/>
        <p:txBody>
          <a:bodyPr/>
          <a:lstStyle/>
          <a:p>
            <a:endParaRPr lang="en-AU"/>
          </a:p>
        </p:txBody>
      </p:sp>
      <p:pic>
        <p:nvPicPr>
          <p:cNvPr id="2" name="Picture 1">
            <a:extLst>
              <a:ext uri="{FF2B5EF4-FFF2-40B4-BE49-F238E27FC236}">
                <a16:creationId xmlns:a16="http://schemas.microsoft.com/office/drawing/2014/main" id="{5E4F6694-C7C7-4A0E-AD15-9587A2F04C9C}"/>
              </a:ext>
            </a:extLst>
          </p:cNvPr>
          <p:cNvPicPr>
            <a:picLocks noChangeAspect="1"/>
          </p:cNvPicPr>
          <p:nvPr/>
        </p:nvPicPr>
        <p:blipFill>
          <a:blip r:embed="rId3"/>
          <a:stretch>
            <a:fillRect/>
          </a:stretch>
        </p:blipFill>
        <p:spPr>
          <a:xfrm>
            <a:off x="959954" y="1825625"/>
            <a:ext cx="7943192" cy="4880457"/>
          </a:xfrm>
          <a:prstGeom prst="rect">
            <a:avLst/>
          </a:prstGeom>
          <a:ln>
            <a:solidFill>
              <a:srgbClr val="1E7996"/>
            </a:solidFill>
          </a:ln>
        </p:spPr>
      </p:pic>
    </p:spTree>
    <p:extLst>
      <p:ext uri="{BB962C8B-B14F-4D97-AF65-F5344CB8AC3E}">
        <p14:creationId xmlns:p14="http://schemas.microsoft.com/office/powerpoint/2010/main" val="1888177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FCBBF5-996C-415D-BD6F-AA007E50F8F0}"/>
              </a:ext>
            </a:extLst>
          </p:cNvPr>
          <p:cNvSpPr>
            <a:spLocks noGrp="1"/>
          </p:cNvSpPr>
          <p:nvPr>
            <p:ph type="title"/>
          </p:nvPr>
        </p:nvSpPr>
        <p:spPr/>
        <p:txBody>
          <a:bodyPr/>
          <a:lstStyle/>
          <a:p>
            <a:r>
              <a:rPr lang="en-AU" dirty="0"/>
              <a:t>Toolkit: Companion orientation manual: Support needs rating scale</a:t>
            </a:r>
          </a:p>
        </p:txBody>
      </p:sp>
      <p:sp>
        <p:nvSpPr>
          <p:cNvPr id="4" name="Footer Placeholder 3">
            <a:extLst>
              <a:ext uri="{FF2B5EF4-FFF2-40B4-BE49-F238E27FC236}">
                <a16:creationId xmlns:a16="http://schemas.microsoft.com/office/drawing/2014/main" id="{09BEA544-335F-40CF-8B30-F86ACF82287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E3DDEE9B-8563-432D-838B-7F4026EE2A41}"/>
              </a:ext>
            </a:extLst>
          </p:cNvPr>
          <p:cNvSpPr>
            <a:spLocks noGrp="1"/>
          </p:cNvSpPr>
          <p:nvPr>
            <p:ph type="sldNum" sz="quarter" idx="11"/>
          </p:nvPr>
        </p:nvSpPr>
        <p:spPr/>
        <p:txBody>
          <a:bodyPr/>
          <a:lstStyle/>
          <a:p>
            <a:fld id="{4DC4ADA5-6372-8E44-AF67-BE10CE1EBE1B}" type="slidenum">
              <a:rPr lang="en-US" smtClean="0"/>
              <a:pPr/>
              <a:t>31</a:t>
            </a:fld>
            <a:endParaRPr lang="en-US" dirty="0"/>
          </a:p>
        </p:txBody>
      </p:sp>
      <p:pic>
        <p:nvPicPr>
          <p:cNvPr id="6" name="Picture 5">
            <a:extLst>
              <a:ext uri="{FF2B5EF4-FFF2-40B4-BE49-F238E27FC236}">
                <a16:creationId xmlns:a16="http://schemas.microsoft.com/office/drawing/2014/main" id="{29F823CE-D54B-4654-8C25-45ECB4B14BE2}"/>
              </a:ext>
            </a:extLst>
          </p:cNvPr>
          <p:cNvPicPr>
            <a:picLocks noChangeAspect="1"/>
          </p:cNvPicPr>
          <p:nvPr/>
        </p:nvPicPr>
        <p:blipFill>
          <a:blip r:embed="rId3"/>
          <a:stretch>
            <a:fillRect/>
          </a:stretch>
        </p:blipFill>
        <p:spPr>
          <a:xfrm>
            <a:off x="849595" y="1916268"/>
            <a:ext cx="8957785" cy="3648960"/>
          </a:xfrm>
          <a:prstGeom prst="rect">
            <a:avLst/>
          </a:prstGeom>
        </p:spPr>
      </p:pic>
    </p:spTree>
    <p:extLst>
      <p:ext uri="{BB962C8B-B14F-4D97-AF65-F5344CB8AC3E}">
        <p14:creationId xmlns:p14="http://schemas.microsoft.com/office/powerpoint/2010/main" val="2458140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46817-4CE7-43BD-89F9-EF5597C7446C}"/>
              </a:ext>
            </a:extLst>
          </p:cNvPr>
          <p:cNvSpPr>
            <a:spLocks noGrp="1"/>
          </p:cNvSpPr>
          <p:nvPr>
            <p:ph sz="half" idx="2"/>
          </p:nvPr>
        </p:nvSpPr>
        <p:spPr>
          <a:xfrm>
            <a:off x="838201" y="1681163"/>
            <a:ext cx="5159376" cy="4508500"/>
          </a:xfrm>
        </p:spPr>
        <p:txBody>
          <a:bodyPr>
            <a:normAutofit/>
          </a:bodyPr>
          <a:lstStyle/>
          <a:p>
            <a:pPr marL="0" indent="0">
              <a:buNone/>
            </a:pPr>
            <a:r>
              <a:rPr lang="en-AU" dirty="0"/>
              <a:t>Sleep preparation </a:t>
            </a:r>
          </a:p>
          <a:p>
            <a:pPr marL="0" indent="0">
              <a:buNone/>
            </a:pPr>
            <a:r>
              <a:rPr lang="en-AU" dirty="0"/>
              <a:t>A Day meal planner</a:t>
            </a:r>
          </a:p>
          <a:p>
            <a:pPr marL="0" indent="0">
              <a:buNone/>
            </a:pPr>
            <a:r>
              <a:rPr lang="en-AU" dirty="0"/>
              <a:t>Grocery shopping</a:t>
            </a:r>
          </a:p>
          <a:p>
            <a:pPr marL="0" indent="0">
              <a:buNone/>
            </a:pPr>
            <a:r>
              <a:rPr lang="en-AU" dirty="0"/>
              <a:t>Meal preparation </a:t>
            </a:r>
          </a:p>
          <a:p>
            <a:pPr marL="0" indent="0">
              <a:buNone/>
            </a:pPr>
            <a:r>
              <a:rPr lang="en-AU" dirty="0"/>
              <a:t>Food safety and storage</a:t>
            </a:r>
          </a:p>
          <a:p>
            <a:pPr marL="0" indent="0">
              <a:buNone/>
            </a:pPr>
            <a:r>
              <a:rPr lang="en-AU" dirty="0"/>
              <a:t>Doing laundry</a:t>
            </a:r>
          </a:p>
          <a:p>
            <a:pPr marL="0" indent="0">
              <a:buNone/>
            </a:pPr>
            <a:r>
              <a:rPr lang="en-AU" dirty="0"/>
              <a:t>Doing cleaning</a:t>
            </a:r>
          </a:p>
        </p:txBody>
      </p:sp>
      <p:sp>
        <p:nvSpPr>
          <p:cNvPr id="5" name="Content Placeholder 4">
            <a:extLst>
              <a:ext uri="{FF2B5EF4-FFF2-40B4-BE49-F238E27FC236}">
                <a16:creationId xmlns:a16="http://schemas.microsoft.com/office/drawing/2014/main" id="{507E0505-20F9-451F-8736-2B38A3B37B8F}"/>
              </a:ext>
            </a:extLst>
          </p:cNvPr>
          <p:cNvSpPr>
            <a:spLocks noGrp="1"/>
          </p:cNvSpPr>
          <p:nvPr>
            <p:ph sz="quarter" idx="4"/>
          </p:nvPr>
        </p:nvSpPr>
        <p:spPr>
          <a:xfrm>
            <a:off x="6172201" y="1903568"/>
            <a:ext cx="5183188" cy="4286095"/>
          </a:xfrm>
        </p:spPr>
        <p:txBody>
          <a:bodyPr>
            <a:normAutofit/>
          </a:bodyPr>
          <a:lstStyle/>
          <a:p>
            <a:pPr marL="0" indent="0">
              <a:buNone/>
            </a:pPr>
            <a:r>
              <a:rPr lang="en-AU" dirty="0"/>
              <a:t>Catching public transport</a:t>
            </a:r>
          </a:p>
          <a:p>
            <a:pPr marL="0" indent="0">
              <a:buNone/>
            </a:pPr>
            <a:r>
              <a:rPr lang="en-AU" dirty="0"/>
              <a:t>Navigating appointments</a:t>
            </a:r>
          </a:p>
          <a:p>
            <a:pPr marL="0" indent="0">
              <a:buNone/>
            </a:pPr>
            <a:r>
              <a:rPr lang="en-AU" dirty="0"/>
              <a:t>Building independence in managing Centrelink Affairs</a:t>
            </a:r>
          </a:p>
          <a:p>
            <a:pPr marL="0" indent="0">
              <a:buNone/>
            </a:pPr>
            <a:r>
              <a:rPr lang="en-AU" dirty="0"/>
              <a:t>Budgeting support</a:t>
            </a:r>
          </a:p>
          <a:p>
            <a:pPr marL="0" indent="0">
              <a:buNone/>
            </a:pPr>
            <a:r>
              <a:rPr lang="en-AU" dirty="0"/>
              <a:t>Daily routine</a:t>
            </a:r>
          </a:p>
          <a:p>
            <a:pPr marL="0" indent="0">
              <a:buNone/>
            </a:pPr>
            <a:r>
              <a:rPr lang="en-AU" dirty="0"/>
              <a:t>Interests checklist</a:t>
            </a:r>
          </a:p>
        </p:txBody>
      </p:sp>
      <p:sp>
        <p:nvSpPr>
          <p:cNvPr id="6" name="Title 5">
            <a:extLst>
              <a:ext uri="{FF2B5EF4-FFF2-40B4-BE49-F238E27FC236}">
                <a16:creationId xmlns:a16="http://schemas.microsoft.com/office/drawing/2014/main" id="{5E7B418A-B714-42C4-AB41-DB52EE586559}"/>
              </a:ext>
            </a:extLst>
          </p:cNvPr>
          <p:cNvSpPr>
            <a:spLocks noGrp="1"/>
          </p:cNvSpPr>
          <p:nvPr>
            <p:ph type="title"/>
          </p:nvPr>
        </p:nvSpPr>
        <p:spPr/>
        <p:txBody>
          <a:bodyPr/>
          <a:lstStyle/>
          <a:p>
            <a:r>
              <a:rPr lang="en-AU" dirty="0"/>
              <a:t>Toolkit: Companion orientation manual: Activity support guides</a:t>
            </a:r>
          </a:p>
        </p:txBody>
      </p:sp>
      <p:sp>
        <p:nvSpPr>
          <p:cNvPr id="7" name="Footer Placeholder 6">
            <a:extLst>
              <a:ext uri="{FF2B5EF4-FFF2-40B4-BE49-F238E27FC236}">
                <a16:creationId xmlns:a16="http://schemas.microsoft.com/office/drawing/2014/main" id="{7CFBD4E6-49EE-4FA9-87E2-F04643AB8C63}"/>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CAA51FEB-398B-497B-B657-CDF5E96767AC}"/>
              </a:ext>
            </a:extLst>
          </p:cNvPr>
          <p:cNvSpPr>
            <a:spLocks noGrp="1"/>
          </p:cNvSpPr>
          <p:nvPr>
            <p:ph type="sldNum" sz="quarter" idx="11"/>
          </p:nvPr>
        </p:nvSpPr>
        <p:spPr/>
        <p:txBody>
          <a:bodyPr/>
          <a:lstStyle/>
          <a:p>
            <a:fld id="{4DC4ADA5-6372-8E44-AF67-BE10CE1EBE1B}" type="slidenum">
              <a:rPr lang="en-US" smtClean="0"/>
              <a:pPr/>
              <a:t>32</a:t>
            </a:fld>
            <a:endParaRPr lang="en-US" dirty="0"/>
          </a:p>
        </p:txBody>
      </p:sp>
    </p:spTree>
    <p:extLst>
      <p:ext uri="{BB962C8B-B14F-4D97-AF65-F5344CB8AC3E}">
        <p14:creationId xmlns:p14="http://schemas.microsoft.com/office/powerpoint/2010/main" val="3814448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560A0-8079-4E50-A997-08CFF1A2714F}"/>
              </a:ext>
            </a:extLst>
          </p:cNvPr>
          <p:cNvSpPr>
            <a:spLocks noGrp="1"/>
          </p:cNvSpPr>
          <p:nvPr>
            <p:ph idx="1"/>
          </p:nvPr>
        </p:nvSpPr>
        <p:spPr/>
        <p:txBody>
          <a:bodyPr/>
          <a:lstStyle/>
          <a:p>
            <a:endParaRPr lang="en-AU" dirty="0"/>
          </a:p>
        </p:txBody>
      </p:sp>
      <p:sp>
        <p:nvSpPr>
          <p:cNvPr id="3" name="Title 2">
            <a:extLst>
              <a:ext uri="{FF2B5EF4-FFF2-40B4-BE49-F238E27FC236}">
                <a16:creationId xmlns:a16="http://schemas.microsoft.com/office/drawing/2014/main" id="{BEFCBBF5-996C-415D-BD6F-AA007E50F8F0}"/>
              </a:ext>
            </a:extLst>
          </p:cNvPr>
          <p:cNvSpPr>
            <a:spLocks noGrp="1"/>
          </p:cNvSpPr>
          <p:nvPr>
            <p:ph type="title"/>
          </p:nvPr>
        </p:nvSpPr>
        <p:spPr/>
        <p:txBody>
          <a:bodyPr/>
          <a:lstStyle/>
          <a:p>
            <a:r>
              <a:rPr lang="en-AU" dirty="0"/>
              <a:t>Toolkit: Companion orientation manual: Activity support guide </a:t>
            </a:r>
          </a:p>
        </p:txBody>
      </p:sp>
      <p:sp>
        <p:nvSpPr>
          <p:cNvPr id="4" name="Footer Placeholder 3">
            <a:extLst>
              <a:ext uri="{FF2B5EF4-FFF2-40B4-BE49-F238E27FC236}">
                <a16:creationId xmlns:a16="http://schemas.microsoft.com/office/drawing/2014/main" id="{09BEA544-335F-40CF-8B30-F86ACF82287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E3DDEE9B-8563-432D-838B-7F4026EE2A41}"/>
              </a:ext>
            </a:extLst>
          </p:cNvPr>
          <p:cNvSpPr>
            <a:spLocks noGrp="1"/>
          </p:cNvSpPr>
          <p:nvPr>
            <p:ph type="sldNum" sz="quarter" idx="11"/>
          </p:nvPr>
        </p:nvSpPr>
        <p:spPr/>
        <p:txBody>
          <a:bodyPr/>
          <a:lstStyle/>
          <a:p>
            <a:fld id="{4DC4ADA5-6372-8E44-AF67-BE10CE1EBE1B}" type="slidenum">
              <a:rPr lang="en-US" smtClean="0"/>
              <a:pPr/>
              <a:t>33</a:t>
            </a:fld>
            <a:endParaRPr lang="en-US" dirty="0"/>
          </a:p>
        </p:txBody>
      </p:sp>
      <p:pic>
        <p:nvPicPr>
          <p:cNvPr id="6" name="Picture 5">
            <a:extLst>
              <a:ext uri="{FF2B5EF4-FFF2-40B4-BE49-F238E27FC236}">
                <a16:creationId xmlns:a16="http://schemas.microsoft.com/office/drawing/2014/main" id="{2435B4F5-C6B9-43B8-98F9-D85F776BF31D}"/>
              </a:ext>
            </a:extLst>
          </p:cNvPr>
          <p:cNvPicPr>
            <a:picLocks noChangeAspect="1"/>
          </p:cNvPicPr>
          <p:nvPr/>
        </p:nvPicPr>
        <p:blipFill>
          <a:blip r:embed="rId3"/>
          <a:stretch>
            <a:fillRect/>
          </a:stretch>
        </p:blipFill>
        <p:spPr>
          <a:xfrm>
            <a:off x="849595" y="1726545"/>
            <a:ext cx="3976956" cy="4978400"/>
          </a:xfrm>
          <a:prstGeom prst="rect">
            <a:avLst/>
          </a:prstGeom>
        </p:spPr>
      </p:pic>
      <p:pic>
        <p:nvPicPr>
          <p:cNvPr id="7" name="Picture 6">
            <a:extLst>
              <a:ext uri="{FF2B5EF4-FFF2-40B4-BE49-F238E27FC236}">
                <a16:creationId xmlns:a16="http://schemas.microsoft.com/office/drawing/2014/main" id="{ABD4C5C1-3BC4-4F43-9848-F5E4EAB85682}"/>
              </a:ext>
            </a:extLst>
          </p:cNvPr>
          <p:cNvPicPr>
            <a:picLocks noChangeAspect="1"/>
          </p:cNvPicPr>
          <p:nvPr/>
        </p:nvPicPr>
        <p:blipFill>
          <a:blip r:embed="rId4"/>
          <a:stretch>
            <a:fillRect/>
          </a:stretch>
        </p:blipFill>
        <p:spPr>
          <a:xfrm>
            <a:off x="5143437" y="1781887"/>
            <a:ext cx="6198968" cy="3747192"/>
          </a:xfrm>
          <a:prstGeom prst="rect">
            <a:avLst/>
          </a:prstGeom>
        </p:spPr>
      </p:pic>
    </p:spTree>
    <p:extLst>
      <p:ext uri="{BB962C8B-B14F-4D97-AF65-F5344CB8AC3E}">
        <p14:creationId xmlns:p14="http://schemas.microsoft.com/office/powerpoint/2010/main" val="3394786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FCBBF5-996C-415D-BD6F-AA007E50F8F0}"/>
              </a:ext>
            </a:extLst>
          </p:cNvPr>
          <p:cNvSpPr>
            <a:spLocks noGrp="1"/>
          </p:cNvSpPr>
          <p:nvPr>
            <p:ph type="title"/>
          </p:nvPr>
        </p:nvSpPr>
        <p:spPr/>
        <p:txBody>
          <a:bodyPr/>
          <a:lstStyle/>
          <a:p>
            <a:r>
              <a:rPr lang="en-AU" dirty="0"/>
              <a:t>Toolkit: Companion orientation manual: Activity support guide going shopping </a:t>
            </a:r>
          </a:p>
        </p:txBody>
      </p:sp>
      <p:sp>
        <p:nvSpPr>
          <p:cNvPr id="4" name="Footer Placeholder 3">
            <a:extLst>
              <a:ext uri="{FF2B5EF4-FFF2-40B4-BE49-F238E27FC236}">
                <a16:creationId xmlns:a16="http://schemas.microsoft.com/office/drawing/2014/main" id="{09BEA544-335F-40CF-8B30-F86ACF82287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E3DDEE9B-8563-432D-838B-7F4026EE2A41}"/>
              </a:ext>
            </a:extLst>
          </p:cNvPr>
          <p:cNvSpPr>
            <a:spLocks noGrp="1"/>
          </p:cNvSpPr>
          <p:nvPr>
            <p:ph type="sldNum" sz="quarter" idx="11"/>
          </p:nvPr>
        </p:nvSpPr>
        <p:spPr/>
        <p:txBody>
          <a:bodyPr/>
          <a:lstStyle/>
          <a:p>
            <a:fld id="{4DC4ADA5-6372-8E44-AF67-BE10CE1EBE1B}" type="slidenum">
              <a:rPr lang="en-US" smtClean="0"/>
              <a:pPr/>
              <a:t>34</a:t>
            </a:fld>
            <a:endParaRPr lang="en-US" dirty="0"/>
          </a:p>
        </p:txBody>
      </p:sp>
      <p:pic>
        <p:nvPicPr>
          <p:cNvPr id="7" name="Picture 6">
            <a:extLst>
              <a:ext uri="{FF2B5EF4-FFF2-40B4-BE49-F238E27FC236}">
                <a16:creationId xmlns:a16="http://schemas.microsoft.com/office/drawing/2014/main" id="{7B7B6301-07E3-4EF0-B6D2-7A6A595D040E}"/>
              </a:ext>
            </a:extLst>
          </p:cNvPr>
          <p:cNvPicPr>
            <a:picLocks noChangeAspect="1"/>
          </p:cNvPicPr>
          <p:nvPr/>
        </p:nvPicPr>
        <p:blipFill>
          <a:blip r:embed="rId3"/>
          <a:stretch>
            <a:fillRect/>
          </a:stretch>
        </p:blipFill>
        <p:spPr>
          <a:xfrm>
            <a:off x="1092978" y="1690690"/>
            <a:ext cx="3771057" cy="4809083"/>
          </a:xfrm>
          <a:prstGeom prst="rect">
            <a:avLst/>
          </a:prstGeom>
          <a:ln>
            <a:solidFill>
              <a:srgbClr val="1E7996"/>
            </a:solidFill>
          </a:ln>
        </p:spPr>
      </p:pic>
      <p:pic>
        <p:nvPicPr>
          <p:cNvPr id="8" name="Picture 7">
            <a:extLst>
              <a:ext uri="{FF2B5EF4-FFF2-40B4-BE49-F238E27FC236}">
                <a16:creationId xmlns:a16="http://schemas.microsoft.com/office/drawing/2014/main" id="{123C5A89-78B3-426C-BABB-A591C3B327AF}"/>
              </a:ext>
            </a:extLst>
          </p:cNvPr>
          <p:cNvPicPr>
            <a:picLocks noChangeAspect="1"/>
          </p:cNvPicPr>
          <p:nvPr/>
        </p:nvPicPr>
        <p:blipFill>
          <a:blip r:embed="rId4"/>
          <a:stretch>
            <a:fillRect/>
          </a:stretch>
        </p:blipFill>
        <p:spPr>
          <a:xfrm>
            <a:off x="6768270" y="1690690"/>
            <a:ext cx="3609766" cy="4809083"/>
          </a:xfrm>
          <a:prstGeom prst="rect">
            <a:avLst/>
          </a:prstGeom>
          <a:ln>
            <a:solidFill>
              <a:srgbClr val="1E7996"/>
            </a:solidFill>
          </a:ln>
        </p:spPr>
      </p:pic>
    </p:spTree>
    <p:extLst>
      <p:ext uri="{BB962C8B-B14F-4D97-AF65-F5344CB8AC3E}">
        <p14:creationId xmlns:p14="http://schemas.microsoft.com/office/powerpoint/2010/main" val="3606156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7FC014E-7A5D-48DD-AC0D-718448EA4DA9}"/>
              </a:ext>
            </a:extLst>
          </p:cNvPr>
          <p:cNvPicPr>
            <a:picLocks noGrp="1" noChangeAspect="1"/>
          </p:cNvPicPr>
          <p:nvPr>
            <p:ph idx="1"/>
          </p:nvPr>
        </p:nvPicPr>
        <p:blipFill>
          <a:blip r:embed="rId3"/>
          <a:stretch>
            <a:fillRect/>
          </a:stretch>
        </p:blipFill>
        <p:spPr>
          <a:xfrm>
            <a:off x="849595" y="1825624"/>
            <a:ext cx="8388998" cy="4695911"/>
          </a:xfrm>
          <a:prstGeom prst="rect">
            <a:avLst/>
          </a:prstGeom>
        </p:spPr>
      </p:pic>
      <p:sp>
        <p:nvSpPr>
          <p:cNvPr id="3" name="Title 2">
            <a:extLst>
              <a:ext uri="{FF2B5EF4-FFF2-40B4-BE49-F238E27FC236}">
                <a16:creationId xmlns:a16="http://schemas.microsoft.com/office/drawing/2014/main" id="{BEFCBBF5-996C-415D-BD6F-AA007E50F8F0}"/>
              </a:ext>
            </a:extLst>
          </p:cNvPr>
          <p:cNvSpPr>
            <a:spLocks noGrp="1"/>
          </p:cNvSpPr>
          <p:nvPr>
            <p:ph type="title"/>
          </p:nvPr>
        </p:nvSpPr>
        <p:spPr/>
        <p:txBody>
          <a:bodyPr/>
          <a:lstStyle/>
          <a:p>
            <a:r>
              <a:rPr lang="en-AU" dirty="0"/>
              <a:t>Toolkit: Companion orientation manual: Activity prompting sheet </a:t>
            </a:r>
          </a:p>
        </p:txBody>
      </p:sp>
      <p:sp>
        <p:nvSpPr>
          <p:cNvPr id="4" name="Footer Placeholder 3">
            <a:extLst>
              <a:ext uri="{FF2B5EF4-FFF2-40B4-BE49-F238E27FC236}">
                <a16:creationId xmlns:a16="http://schemas.microsoft.com/office/drawing/2014/main" id="{09BEA544-335F-40CF-8B30-F86ACF82287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E3DDEE9B-8563-432D-838B-7F4026EE2A41}"/>
              </a:ext>
            </a:extLst>
          </p:cNvPr>
          <p:cNvSpPr>
            <a:spLocks noGrp="1"/>
          </p:cNvSpPr>
          <p:nvPr>
            <p:ph type="sldNum" sz="quarter" idx="11"/>
          </p:nvPr>
        </p:nvSpPr>
        <p:spPr/>
        <p:txBody>
          <a:bodyPr/>
          <a:lstStyle/>
          <a:p>
            <a:fld id="{4DC4ADA5-6372-8E44-AF67-BE10CE1EBE1B}" type="slidenum">
              <a:rPr lang="en-US" smtClean="0"/>
              <a:pPr/>
              <a:t>35</a:t>
            </a:fld>
            <a:endParaRPr lang="en-US" dirty="0"/>
          </a:p>
        </p:txBody>
      </p:sp>
    </p:spTree>
    <p:extLst>
      <p:ext uri="{BB962C8B-B14F-4D97-AF65-F5344CB8AC3E}">
        <p14:creationId xmlns:p14="http://schemas.microsoft.com/office/powerpoint/2010/main" val="943237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560A0-8079-4E50-A997-08CFF1A2714F}"/>
              </a:ext>
            </a:extLst>
          </p:cNvPr>
          <p:cNvSpPr>
            <a:spLocks noGrp="1"/>
          </p:cNvSpPr>
          <p:nvPr>
            <p:ph idx="1"/>
          </p:nvPr>
        </p:nvSpPr>
        <p:spPr/>
        <p:txBody>
          <a:bodyPr/>
          <a:lstStyle/>
          <a:p>
            <a:endParaRPr lang="en-AU" dirty="0"/>
          </a:p>
        </p:txBody>
      </p:sp>
      <p:sp>
        <p:nvSpPr>
          <p:cNvPr id="3" name="Title 2">
            <a:extLst>
              <a:ext uri="{FF2B5EF4-FFF2-40B4-BE49-F238E27FC236}">
                <a16:creationId xmlns:a16="http://schemas.microsoft.com/office/drawing/2014/main" id="{BEFCBBF5-996C-415D-BD6F-AA007E50F8F0}"/>
              </a:ext>
            </a:extLst>
          </p:cNvPr>
          <p:cNvSpPr>
            <a:spLocks noGrp="1"/>
          </p:cNvSpPr>
          <p:nvPr>
            <p:ph type="title"/>
          </p:nvPr>
        </p:nvSpPr>
        <p:spPr/>
        <p:txBody>
          <a:bodyPr/>
          <a:lstStyle/>
          <a:p>
            <a:r>
              <a:rPr lang="en-AU" dirty="0"/>
              <a:t>Toolkit: Companion orientation manual: Journey planner : Consumer review </a:t>
            </a:r>
          </a:p>
        </p:txBody>
      </p:sp>
      <p:sp>
        <p:nvSpPr>
          <p:cNvPr id="4" name="Footer Placeholder 3">
            <a:extLst>
              <a:ext uri="{FF2B5EF4-FFF2-40B4-BE49-F238E27FC236}">
                <a16:creationId xmlns:a16="http://schemas.microsoft.com/office/drawing/2014/main" id="{09BEA544-335F-40CF-8B30-F86ACF82287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E3DDEE9B-8563-432D-838B-7F4026EE2A41}"/>
              </a:ext>
            </a:extLst>
          </p:cNvPr>
          <p:cNvSpPr>
            <a:spLocks noGrp="1"/>
          </p:cNvSpPr>
          <p:nvPr>
            <p:ph type="sldNum" sz="quarter" idx="11"/>
          </p:nvPr>
        </p:nvSpPr>
        <p:spPr/>
        <p:txBody>
          <a:bodyPr/>
          <a:lstStyle/>
          <a:p>
            <a:fld id="{4DC4ADA5-6372-8E44-AF67-BE10CE1EBE1B}" type="slidenum">
              <a:rPr lang="en-US" smtClean="0"/>
              <a:pPr/>
              <a:t>36</a:t>
            </a:fld>
            <a:endParaRPr lang="en-US" dirty="0"/>
          </a:p>
        </p:txBody>
      </p:sp>
      <p:pic>
        <p:nvPicPr>
          <p:cNvPr id="6" name="Picture 5">
            <a:extLst>
              <a:ext uri="{FF2B5EF4-FFF2-40B4-BE49-F238E27FC236}">
                <a16:creationId xmlns:a16="http://schemas.microsoft.com/office/drawing/2014/main" id="{127A7E9B-7205-4F3F-AD64-34D997A28ACE}"/>
              </a:ext>
            </a:extLst>
          </p:cNvPr>
          <p:cNvPicPr/>
          <p:nvPr/>
        </p:nvPicPr>
        <p:blipFill>
          <a:blip r:embed="rId3"/>
          <a:stretch>
            <a:fillRect/>
          </a:stretch>
        </p:blipFill>
        <p:spPr>
          <a:xfrm>
            <a:off x="797044" y="1793877"/>
            <a:ext cx="8378488" cy="4496564"/>
          </a:xfrm>
          <a:prstGeom prst="rect">
            <a:avLst/>
          </a:prstGeom>
        </p:spPr>
      </p:pic>
    </p:spTree>
    <p:extLst>
      <p:ext uri="{BB962C8B-B14F-4D97-AF65-F5344CB8AC3E}">
        <p14:creationId xmlns:p14="http://schemas.microsoft.com/office/powerpoint/2010/main" val="545260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FCBBF5-996C-415D-BD6F-AA007E50F8F0}"/>
              </a:ext>
            </a:extLst>
          </p:cNvPr>
          <p:cNvSpPr>
            <a:spLocks noGrp="1"/>
          </p:cNvSpPr>
          <p:nvPr>
            <p:ph type="title"/>
          </p:nvPr>
        </p:nvSpPr>
        <p:spPr/>
        <p:txBody>
          <a:bodyPr/>
          <a:lstStyle/>
          <a:p>
            <a:r>
              <a:rPr lang="en-AU" dirty="0"/>
              <a:t>Toolkit: Companion orientation manual: Occupational therapy progress map</a:t>
            </a:r>
          </a:p>
        </p:txBody>
      </p:sp>
      <p:sp>
        <p:nvSpPr>
          <p:cNvPr id="4" name="Footer Placeholder 3">
            <a:extLst>
              <a:ext uri="{FF2B5EF4-FFF2-40B4-BE49-F238E27FC236}">
                <a16:creationId xmlns:a16="http://schemas.microsoft.com/office/drawing/2014/main" id="{09BEA544-335F-40CF-8B30-F86ACF82287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E3DDEE9B-8563-432D-838B-7F4026EE2A41}"/>
              </a:ext>
            </a:extLst>
          </p:cNvPr>
          <p:cNvSpPr>
            <a:spLocks noGrp="1"/>
          </p:cNvSpPr>
          <p:nvPr>
            <p:ph type="sldNum" sz="quarter" idx="11"/>
          </p:nvPr>
        </p:nvSpPr>
        <p:spPr/>
        <p:txBody>
          <a:bodyPr/>
          <a:lstStyle/>
          <a:p>
            <a:fld id="{4DC4ADA5-6372-8E44-AF67-BE10CE1EBE1B}" type="slidenum">
              <a:rPr lang="en-US" smtClean="0"/>
              <a:pPr/>
              <a:t>37</a:t>
            </a:fld>
            <a:endParaRPr lang="en-US" dirty="0"/>
          </a:p>
        </p:txBody>
      </p:sp>
      <p:pic>
        <p:nvPicPr>
          <p:cNvPr id="6" name="Picture 5">
            <a:extLst>
              <a:ext uri="{FF2B5EF4-FFF2-40B4-BE49-F238E27FC236}">
                <a16:creationId xmlns:a16="http://schemas.microsoft.com/office/drawing/2014/main" id="{BC47AF1B-8595-4F6D-8C71-142E716A2CB1}"/>
              </a:ext>
            </a:extLst>
          </p:cNvPr>
          <p:cNvPicPr>
            <a:picLocks noChangeAspect="1"/>
          </p:cNvPicPr>
          <p:nvPr/>
        </p:nvPicPr>
        <p:blipFill>
          <a:blip r:embed="rId3"/>
          <a:stretch>
            <a:fillRect/>
          </a:stretch>
        </p:blipFill>
        <p:spPr>
          <a:xfrm>
            <a:off x="2989702" y="1690691"/>
            <a:ext cx="5425062" cy="5076976"/>
          </a:xfrm>
          <a:prstGeom prst="rect">
            <a:avLst/>
          </a:prstGeom>
        </p:spPr>
      </p:pic>
    </p:spTree>
    <p:extLst>
      <p:ext uri="{BB962C8B-B14F-4D97-AF65-F5344CB8AC3E}">
        <p14:creationId xmlns:p14="http://schemas.microsoft.com/office/powerpoint/2010/main" val="2670303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560A0-8079-4E50-A997-08CFF1A2714F}"/>
              </a:ext>
            </a:extLst>
          </p:cNvPr>
          <p:cNvSpPr>
            <a:spLocks noGrp="1"/>
          </p:cNvSpPr>
          <p:nvPr>
            <p:ph idx="1"/>
          </p:nvPr>
        </p:nvSpPr>
        <p:spPr/>
        <p:txBody>
          <a:bodyPr/>
          <a:lstStyle/>
          <a:p>
            <a:endParaRPr lang="en-AU" dirty="0"/>
          </a:p>
        </p:txBody>
      </p:sp>
      <p:sp>
        <p:nvSpPr>
          <p:cNvPr id="3" name="Title 2">
            <a:extLst>
              <a:ext uri="{FF2B5EF4-FFF2-40B4-BE49-F238E27FC236}">
                <a16:creationId xmlns:a16="http://schemas.microsoft.com/office/drawing/2014/main" id="{BEFCBBF5-996C-415D-BD6F-AA007E50F8F0}"/>
              </a:ext>
            </a:extLst>
          </p:cNvPr>
          <p:cNvSpPr>
            <a:spLocks noGrp="1"/>
          </p:cNvSpPr>
          <p:nvPr>
            <p:ph type="title"/>
          </p:nvPr>
        </p:nvSpPr>
        <p:spPr/>
        <p:txBody>
          <a:bodyPr>
            <a:normAutofit fontScale="90000"/>
          </a:bodyPr>
          <a:lstStyle/>
          <a:p>
            <a:r>
              <a:rPr lang="en-AU" dirty="0"/>
              <a:t>Toolkit: Companion orientation manual: </a:t>
            </a:r>
            <a:r>
              <a:rPr lang="en-AU" dirty="0">
                <a:solidFill>
                  <a:schemeClr val="tx1"/>
                </a:solidFill>
              </a:rPr>
              <a:t>Functional goals template – psychosocial support worker review</a:t>
            </a:r>
            <a:br>
              <a:rPr lang="en-AU" dirty="0">
                <a:solidFill>
                  <a:schemeClr val="tx1"/>
                </a:solidFill>
              </a:rPr>
            </a:br>
            <a:endParaRPr lang="en-AU" dirty="0"/>
          </a:p>
        </p:txBody>
      </p:sp>
      <p:sp>
        <p:nvSpPr>
          <p:cNvPr id="4" name="Footer Placeholder 3">
            <a:extLst>
              <a:ext uri="{FF2B5EF4-FFF2-40B4-BE49-F238E27FC236}">
                <a16:creationId xmlns:a16="http://schemas.microsoft.com/office/drawing/2014/main" id="{09BEA544-335F-40CF-8B30-F86ACF82287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E3DDEE9B-8563-432D-838B-7F4026EE2A41}"/>
              </a:ext>
            </a:extLst>
          </p:cNvPr>
          <p:cNvSpPr>
            <a:spLocks noGrp="1"/>
          </p:cNvSpPr>
          <p:nvPr>
            <p:ph type="sldNum" sz="quarter" idx="11"/>
          </p:nvPr>
        </p:nvSpPr>
        <p:spPr/>
        <p:txBody>
          <a:bodyPr/>
          <a:lstStyle/>
          <a:p>
            <a:fld id="{4DC4ADA5-6372-8E44-AF67-BE10CE1EBE1B}" type="slidenum">
              <a:rPr lang="en-US" smtClean="0"/>
              <a:pPr/>
              <a:t>38</a:t>
            </a:fld>
            <a:endParaRPr lang="en-US" dirty="0"/>
          </a:p>
        </p:txBody>
      </p:sp>
      <p:pic>
        <p:nvPicPr>
          <p:cNvPr id="6" name="Picture 5">
            <a:extLst>
              <a:ext uri="{FF2B5EF4-FFF2-40B4-BE49-F238E27FC236}">
                <a16:creationId xmlns:a16="http://schemas.microsoft.com/office/drawing/2014/main" id="{73A784E7-4BC8-428B-BAB2-860FB13F0541}"/>
              </a:ext>
            </a:extLst>
          </p:cNvPr>
          <p:cNvPicPr>
            <a:picLocks noChangeAspect="1"/>
          </p:cNvPicPr>
          <p:nvPr/>
        </p:nvPicPr>
        <p:blipFill>
          <a:blip r:embed="rId3"/>
          <a:stretch>
            <a:fillRect/>
          </a:stretch>
        </p:blipFill>
        <p:spPr>
          <a:xfrm>
            <a:off x="838200" y="1652034"/>
            <a:ext cx="9702333" cy="3850132"/>
          </a:xfrm>
          <a:prstGeom prst="rect">
            <a:avLst/>
          </a:prstGeom>
        </p:spPr>
      </p:pic>
    </p:spTree>
    <p:extLst>
      <p:ext uri="{BB962C8B-B14F-4D97-AF65-F5344CB8AC3E}">
        <p14:creationId xmlns:p14="http://schemas.microsoft.com/office/powerpoint/2010/main" val="3615968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FCBBF5-996C-415D-BD6F-AA007E50F8F0}"/>
              </a:ext>
            </a:extLst>
          </p:cNvPr>
          <p:cNvSpPr>
            <a:spLocks noGrp="1"/>
          </p:cNvSpPr>
          <p:nvPr>
            <p:ph type="title"/>
          </p:nvPr>
        </p:nvSpPr>
        <p:spPr/>
        <p:txBody>
          <a:bodyPr/>
          <a:lstStyle/>
          <a:p>
            <a:r>
              <a:rPr lang="en-AU" dirty="0"/>
              <a:t>Toolkit: Companion orientation manual: Consumer activity rating scale</a:t>
            </a:r>
          </a:p>
        </p:txBody>
      </p:sp>
      <p:sp>
        <p:nvSpPr>
          <p:cNvPr id="4" name="Footer Placeholder 3">
            <a:extLst>
              <a:ext uri="{FF2B5EF4-FFF2-40B4-BE49-F238E27FC236}">
                <a16:creationId xmlns:a16="http://schemas.microsoft.com/office/drawing/2014/main" id="{09BEA544-335F-40CF-8B30-F86ACF82287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E3DDEE9B-8563-432D-838B-7F4026EE2A41}"/>
              </a:ext>
            </a:extLst>
          </p:cNvPr>
          <p:cNvSpPr>
            <a:spLocks noGrp="1"/>
          </p:cNvSpPr>
          <p:nvPr>
            <p:ph type="sldNum" sz="quarter" idx="11"/>
          </p:nvPr>
        </p:nvSpPr>
        <p:spPr/>
        <p:txBody>
          <a:bodyPr/>
          <a:lstStyle/>
          <a:p>
            <a:fld id="{4DC4ADA5-6372-8E44-AF67-BE10CE1EBE1B}" type="slidenum">
              <a:rPr lang="en-US" smtClean="0"/>
              <a:pPr/>
              <a:t>39</a:t>
            </a:fld>
            <a:endParaRPr lang="en-US" dirty="0"/>
          </a:p>
        </p:txBody>
      </p:sp>
      <p:pic>
        <p:nvPicPr>
          <p:cNvPr id="6" name="Picture 5">
            <a:extLst>
              <a:ext uri="{FF2B5EF4-FFF2-40B4-BE49-F238E27FC236}">
                <a16:creationId xmlns:a16="http://schemas.microsoft.com/office/drawing/2014/main" id="{427E22B4-6E44-46D1-9B45-CA6B410B7F8F}"/>
              </a:ext>
            </a:extLst>
          </p:cNvPr>
          <p:cNvPicPr>
            <a:picLocks noChangeAspect="1"/>
          </p:cNvPicPr>
          <p:nvPr/>
        </p:nvPicPr>
        <p:blipFill>
          <a:blip r:embed="rId3"/>
          <a:stretch>
            <a:fillRect/>
          </a:stretch>
        </p:blipFill>
        <p:spPr>
          <a:xfrm>
            <a:off x="2968843" y="1825625"/>
            <a:ext cx="4626976" cy="4827423"/>
          </a:xfrm>
          <a:prstGeom prst="rect">
            <a:avLst/>
          </a:prstGeom>
          <a:ln>
            <a:solidFill>
              <a:srgbClr val="1E7996"/>
            </a:solidFill>
          </a:ln>
        </p:spPr>
      </p:pic>
    </p:spTree>
    <p:extLst>
      <p:ext uri="{BB962C8B-B14F-4D97-AF65-F5344CB8AC3E}">
        <p14:creationId xmlns:p14="http://schemas.microsoft.com/office/powerpoint/2010/main" val="275030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laboroflove.org/wp-content/uploads/2014/11/Scope-of-practice-250x160.jpg">
            <a:hlinkClick r:id="rId3"/>
            <a:extLst>
              <a:ext uri="{FF2B5EF4-FFF2-40B4-BE49-F238E27FC236}">
                <a16:creationId xmlns:a16="http://schemas.microsoft.com/office/drawing/2014/main" id="{9638B2C7-7CC1-4C47-B58F-39B7B5166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071" y="3429000"/>
            <a:ext cx="4117450" cy="26351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CB0A297-1832-4B01-B677-73003133E9D5}"/>
              </a:ext>
            </a:extLst>
          </p:cNvPr>
          <p:cNvPicPr>
            <a:picLocks noChangeAspect="1"/>
          </p:cNvPicPr>
          <p:nvPr/>
        </p:nvPicPr>
        <p:blipFill>
          <a:blip r:embed="rId5"/>
          <a:stretch>
            <a:fillRect/>
          </a:stretch>
        </p:blipFill>
        <p:spPr>
          <a:xfrm>
            <a:off x="1777643" y="4217177"/>
            <a:ext cx="7794619" cy="2364246"/>
          </a:xfrm>
          <a:prstGeom prst="rect">
            <a:avLst/>
          </a:prstGeom>
        </p:spPr>
      </p:pic>
      <p:pic>
        <p:nvPicPr>
          <p:cNvPr id="4" name="Picture 3">
            <a:extLst>
              <a:ext uri="{FF2B5EF4-FFF2-40B4-BE49-F238E27FC236}">
                <a16:creationId xmlns:a16="http://schemas.microsoft.com/office/drawing/2014/main" id="{485A0A7E-09ED-4555-9363-EA85BDC6C5D8}"/>
              </a:ext>
            </a:extLst>
          </p:cNvPr>
          <p:cNvPicPr>
            <a:picLocks noChangeAspect="1"/>
          </p:cNvPicPr>
          <p:nvPr/>
        </p:nvPicPr>
        <p:blipFill>
          <a:blip r:embed="rId6"/>
          <a:stretch>
            <a:fillRect/>
          </a:stretch>
        </p:blipFill>
        <p:spPr>
          <a:xfrm>
            <a:off x="3516071" y="3071685"/>
            <a:ext cx="4721471" cy="3436112"/>
          </a:xfrm>
          <a:prstGeom prst="rect">
            <a:avLst/>
          </a:prstGeom>
        </p:spPr>
      </p:pic>
      <p:sp>
        <p:nvSpPr>
          <p:cNvPr id="7" name="Content Placeholder 6">
            <a:extLst>
              <a:ext uri="{FF2B5EF4-FFF2-40B4-BE49-F238E27FC236}">
                <a16:creationId xmlns:a16="http://schemas.microsoft.com/office/drawing/2014/main" id="{30444378-D0DF-DB44-8C91-4373FD8CB767}"/>
              </a:ext>
            </a:extLst>
          </p:cNvPr>
          <p:cNvSpPr>
            <a:spLocks noGrp="1"/>
          </p:cNvSpPr>
          <p:nvPr>
            <p:ph idx="1"/>
          </p:nvPr>
        </p:nvSpPr>
        <p:spPr/>
        <p:txBody>
          <a:bodyPr/>
          <a:lstStyle/>
          <a:p>
            <a:pPr lvl="1"/>
            <a:r>
              <a:rPr lang="en-AU" dirty="0"/>
              <a:t>Understand processes, governance, roles responsibilities when referring for a community support activity</a:t>
            </a:r>
            <a:endParaRPr lang="en-AU" sz="2800" dirty="0"/>
          </a:p>
          <a:p>
            <a:pPr lvl="1"/>
            <a:r>
              <a:rPr lang="en-AU" dirty="0"/>
              <a:t>Understand the scope of practice of community managed organisation staff</a:t>
            </a:r>
          </a:p>
          <a:p>
            <a:pPr lvl="1"/>
            <a:r>
              <a:rPr lang="en-AU" dirty="0"/>
              <a:t>Enhance collaboration and teamwork. </a:t>
            </a:r>
            <a:endParaRPr lang="en-AU" sz="2800" dirty="0"/>
          </a:p>
          <a:p>
            <a:endParaRPr lang="en-US" dirty="0"/>
          </a:p>
        </p:txBody>
      </p:sp>
      <p:sp>
        <p:nvSpPr>
          <p:cNvPr id="6" name="Title 5">
            <a:extLst>
              <a:ext uri="{FF2B5EF4-FFF2-40B4-BE49-F238E27FC236}">
                <a16:creationId xmlns:a16="http://schemas.microsoft.com/office/drawing/2014/main" id="{CF1D4448-03A9-F847-97F0-D58BA47B0295}"/>
              </a:ext>
            </a:extLst>
          </p:cNvPr>
          <p:cNvSpPr>
            <a:spLocks noGrp="1"/>
          </p:cNvSpPr>
          <p:nvPr>
            <p:ph type="title"/>
          </p:nvPr>
        </p:nvSpPr>
        <p:spPr/>
        <p:txBody>
          <a:bodyPr/>
          <a:lstStyle/>
          <a:p>
            <a:r>
              <a:rPr lang="en-AU" dirty="0"/>
              <a:t>Aims</a:t>
            </a:r>
            <a:endParaRPr lang="en-US" dirty="0"/>
          </a:p>
        </p:txBody>
      </p:sp>
      <p:sp>
        <p:nvSpPr>
          <p:cNvPr id="5" name="Slide Number Placeholder 4">
            <a:extLst>
              <a:ext uri="{FF2B5EF4-FFF2-40B4-BE49-F238E27FC236}">
                <a16:creationId xmlns:a16="http://schemas.microsoft.com/office/drawing/2014/main" id="{E64F984E-960B-D84A-B94E-B72433B402B6}"/>
              </a:ext>
            </a:extLst>
          </p:cNvPr>
          <p:cNvSpPr>
            <a:spLocks noGrp="1"/>
          </p:cNvSpPr>
          <p:nvPr>
            <p:ph type="sldNum" sz="quarter" idx="11"/>
          </p:nvPr>
        </p:nvSpPr>
        <p:spPr/>
        <p:txBody>
          <a:bodyPr/>
          <a:lstStyle/>
          <a:p>
            <a:fld id="{4DC4ADA5-6372-8E44-AF67-BE10CE1EBE1B}" type="slidenum">
              <a:rPr lang="en-US" smtClean="0"/>
              <a:pPr/>
              <a:t>4</a:t>
            </a:fld>
            <a:endParaRPr lang="en-US" dirty="0"/>
          </a:p>
        </p:txBody>
      </p:sp>
    </p:spTree>
    <p:extLst>
      <p:ext uri="{BB962C8B-B14F-4D97-AF65-F5344CB8AC3E}">
        <p14:creationId xmlns:p14="http://schemas.microsoft.com/office/powerpoint/2010/main" val="42090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FCBBF5-996C-415D-BD6F-AA007E50F8F0}"/>
              </a:ext>
            </a:extLst>
          </p:cNvPr>
          <p:cNvSpPr>
            <a:spLocks noGrp="1"/>
          </p:cNvSpPr>
          <p:nvPr>
            <p:ph type="title"/>
          </p:nvPr>
        </p:nvSpPr>
        <p:spPr/>
        <p:txBody>
          <a:bodyPr/>
          <a:lstStyle/>
          <a:p>
            <a:r>
              <a:rPr lang="en-AU" dirty="0"/>
              <a:t>Toolkit: Companion orientation manual: Recovery web – used by the MDT. </a:t>
            </a:r>
          </a:p>
        </p:txBody>
      </p:sp>
      <p:sp>
        <p:nvSpPr>
          <p:cNvPr id="4" name="Footer Placeholder 3">
            <a:extLst>
              <a:ext uri="{FF2B5EF4-FFF2-40B4-BE49-F238E27FC236}">
                <a16:creationId xmlns:a16="http://schemas.microsoft.com/office/drawing/2014/main" id="{09BEA544-335F-40CF-8B30-F86ACF82287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E3DDEE9B-8563-432D-838B-7F4026EE2A41}"/>
              </a:ext>
            </a:extLst>
          </p:cNvPr>
          <p:cNvSpPr>
            <a:spLocks noGrp="1"/>
          </p:cNvSpPr>
          <p:nvPr>
            <p:ph type="sldNum" sz="quarter" idx="11"/>
          </p:nvPr>
        </p:nvSpPr>
        <p:spPr/>
        <p:txBody>
          <a:bodyPr/>
          <a:lstStyle/>
          <a:p>
            <a:fld id="{4DC4ADA5-6372-8E44-AF67-BE10CE1EBE1B}" type="slidenum">
              <a:rPr lang="en-US" smtClean="0"/>
              <a:pPr/>
              <a:t>40</a:t>
            </a:fld>
            <a:endParaRPr lang="en-US" dirty="0"/>
          </a:p>
        </p:txBody>
      </p:sp>
      <p:pic>
        <p:nvPicPr>
          <p:cNvPr id="6" name="Picture 5">
            <a:extLst>
              <a:ext uri="{FF2B5EF4-FFF2-40B4-BE49-F238E27FC236}">
                <a16:creationId xmlns:a16="http://schemas.microsoft.com/office/drawing/2014/main" id="{94D44DCD-9E4C-412A-97B8-F2DFA54E8B02}"/>
              </a:ext>
            </a:extLst>
          </p:cNvPr>
          <p:cNvPicPr>
            <a:picLocks noChangeAspect="1"/>
          </p:cNvPicPr>
          <p:nvPr/>
        </p:nvPicPr>
        <p:blipFill>
          <a:blip r:embed="rId3"/>
          <a:stretch>
            <a:fillRect/>
          </a:stretch>
        </p:blipFill>
        <p:spPr>
          <a:xfrm>
            <a:off x="809625" y="1825625"/>
            <a:ext cx="5401229" cy="4165272"/>
          </a:xfrm>
          <a:prstGeom prst="rect">
            <a:avLst/>
          </a:prstGeom>
        </p:spPr>
      </p:pic>
      <p:pic>
        <p:nvPicPr>
          <p:cNvPr id="13" name="Content Placeholder 12">
            <a:extLst>
              <a:ext uri="{FF2B5EF4-FFF2-40B4-BE49-F238E27FC236}">
                <a16:creationId xmlns:a16="http://schemas.microsoft.com/office/drawing/2014/main" id="{EF64082C-0252-402E-9C43-956BC4408FCE}"/>
              </a:ext>
            </a:extLst>
          </p:cNvPr>
          <p:cNvPicPr>
            <a:picLocks noGrp="1" noChangeAspect="1"/>
          </p:cNvPicPr>
          <p:nvPr>
            <p:ph idx="1"/>
          </p:nvPr>
        </p:nvPicPr>
        <p:blipFill>
          <a:blip r:embed="rId4"/>
          <a:stretch>
            <a:fillRect/>
          </a:stretch>
        </p:blipFill>
        <p:spPr>
          <a:xfrm>
            <a:off x="6515263" y="1994736"/>
            <a:ext cx="5398624" cy="3464634"/>
          </a:xfrm>
          <a:prstGeom prst="rect">
            <a:avLst/>
          </a:prstGeom>
        </p:spPr>
      </p:pic>
    </p:spTree>
    <p:extLst>
      <p:ext uri="{BB962C8B-B14F-4D97-AF65-F5344CB8AC3E}">
        <p14:creationId xmlns:p14="http://schemas.microsoft.com/office/powerpoint/2010/main" val="409727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66B0F1-0EB5-4FF5-924A-F188B60AAE46}"/>
              </a:ext>
            </a:extLst>
          </p:cNvPr>
          <p:cNvSpPr>
            <a:spLocks noGrp="1"/>
          </p:cNvSpPr>
          <p:nvPr>
            <p:ph idx="1"/>
          </p:nvPr>
        </p:nvSpPr>
        <p:spPr/>
        <p:txBody>
          <a:bodyPr>
            <a:normAutofit/>
          </a:bodyPr>
          <a:lstStyle/>
          <a:p>
            <a:pPr lvl="0"/>
            <a:r>
              <a:rPr lang="en-US" dirty="0"/>
              <a:t>Opportunities that have not been </a:t>
            </a:r>
            <a:r>
              <a:rPr lang="en-US" dirty="0" err="1"/>
              <a:t>maximised</a:t>
            </a:r>
            <a:endParaRPr lang="en-US" dirty="0"/>
          </a:p>
          <a:p>
            <a:pPr lvl="0"/>
            <a:r>
              <a:rPr lang="en-US" dirty="0"/>
              <a:t>Unique role of the psychosocial support worker to enhance recovery  through community support activities</a:t>
            </a:r>
            <a:endParaRPr lang="en-AU" dirty="0"/>
          </a:p>
          <a:p>
            <a:pPr lvl="0"/>
            <a:r>
              <a:rPr lang="en-AU" dirty="0"/>
              <a:t>Workforce solutions to support complexity of roles </a:t>
            </a:r>
          </a:p>
          <a:p>
            <a:pPr lvl="0"/>
            <a:r>
              <a:rPr lang="en-AU" dirty="0"/>
              <a:t>Tools to define roles </a:t>
            </a:r>
          </a:p>
          <a:p>
            <a:pPr lvl="0"/>
            <a:r>
              <a:rPr lang="en-AU" dirty="0"/>
              <a:t>Improving the lives of people with mental illness </a:t>
            </a:r>
          </a:p>
          <a:p>
            <a:endParaRPr lang="en-AU" dirty="0"/>
          </a:p>
        </p:txBody>
      </p:sp>
      <p:sp>
        <p:nvSpPr>
          <p:cNvPr id="3" name="Title 2">
            <a:extLst>
              <a:ext uri="{FF2B5EF4-FFF2-40B4-BE49-F238E27FC236}">
                <a16:creationId xmlns:a16="http://schemas.microsoft.com/office/drawing/2014/main" id="{FAEEEDF1-42C8-4B01-A2F9-B80CDEC4CBBD}"/>
              </a:ext>
            </a:extLst>
          </p:cNvPr>
          <p:cNvSpPr>
            <a:spLocks noGrp="1"/>
          </p:cNvSpPr>
          <p:nvPr>
            <p:ph type="title"/>
          </p:nvPr>
        </p:nvSpPr>
        <p:spPr/>
        <p:txBody>
          <a:bodyPr/>
          <a:lstStyle/>
          <a:p>
            <a:r>
              <a:rPr lang="en-AU" dirty="0"/>
              <a:t>Model of care: context and background</a:t>
            </a:r>
          </a:p>
        </p:txBody>
      </p:sp>
      <p:sp>
        <p:nvSpPr>
          <p:cNvPr id="4" name="Footer Placeholder 3">
            <a:extLst>
              <a:ext uri="{FF2B5EF4-FFF2-40B4-BE49-F238E27FC236}">
                <a16:creationId xmlns:a16="http://schemas.microsoft.com/office/drawing/2014/main" id="{30C99E91-C559-4E4D-B0D7-69E1098A0747}"/>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6DB3FE60-D14A-4D3C-BD86-D386D46B7DE6}"/>
              </a:ext>
            </a:extLst>
          </p:cNvPr>
          <p:cNvSpPr>
            <a:spLocks noGrp="1"/>
          </p:cNvSpPr>
          <p:nvPr>
            <p:ph type="sldNum" sz="quarter" idx="11"/>
          </p:nvPr>
        </p:nvSpPr>
        <p:spPr/>
        <p:txBody>
          <a:bodyPr/>
          <a:lstStyle/>
          <a:p>
            <a:fld id="{4DC4ADA5-6372-8E44-AF67-BE10CE1EBE1B}" type="slidenum">
              <a:rPr lang="en-US" smtClean="0"/>
              <a:pPr/>
              <a:t>5</a:t>
            </a:fld>
            <a:endParaRPr lang="en-US" dirty="0"/>
          </a:p>
        </p:txBody>
      </p:sp>
    </p:spTree>
    <p:extLst>
      <p:ext uri="{BB962C8B-B14F-4D97-AF65-F5344CB8AC3E}">
        <p14:creationId xmlns:p14="http://schemas.microsoft.com/office/powerpoint/2010/main" val="246461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E351E9-5E3C-48FD-8B01-DA3B612438AE}"/>
              </a:ext>
            </a:extLst>
          </p:cNvPr>
          <p:cNvSpPr>
            <a:spLocks noGrp="1"/>
          </p:cNvSpPr>
          <p:nvPr>
            <p:ph idx="1"/>
          </p:nvPr>
        </p:nvSpPr>
        <p:spPr/>
        <p:txBody>
          <a:bodyPr/>
          <a:lstStyle/>
          <a:p>
            <a:r>
              <a:rPr lang="en-AU" dirty="0"/>
              <a:t>The model enhances referrals for community support activities between allied health professionals employed in Hospital and Health services and psychosocial support workers employed through community managed organisations (and reciprocal referrals).</a:t>
            </a:r>
          </a:p>
          <a:p>
            <a:endParaRPr lang="en-AU" dirty="0"/>
          </a:p>
          <a:p>
            <a:r>
              <a:rPr lang="en-US" dirty="0"/>
              <a:t>Other members of the multidisciplinary team may also be providing referrals. </a:t>
            </a:r>
            <a:endParaRPr lang="en-AU" dirty="0"/>
          </a:p>
        </p:txBody>
      </p:sp>
      <p:sp>
        <p:nvSpPr>
          <p:cNvPr id="3" name="Title 2">
            <a:extLst>
              <a:ext uri="{FF2B5EF4-FFF2-40B4-BE49-F238E27FC236}">
                <a16:creationId xmlns:a16="http://schemas.microsoft.com/office/drawing/2014/main" id="{F3E9E65C-9038-4CD1-8073-F5EE3880B24A}"/>
              </a:ext>
            </a:extLst>
          </p:cNvPr>
          <p:cNvSpPr>
            <a:spLocks noGrp="1"/>
          </p:cNvSpPr>
          <p:nvPr>
            <p:ph type="title"/>
          </p:nvPr>
        </p:nvSpPr>
        <p:spPr/>
        <p:txBody>
          <a:bodyPr/>
          <a:lstStyle/>
          <a:p>
            <a:r>
              <a:rPr lang="en-AU" dirty="0"/>
              <a:t>Introduction: Model of care description</a:t>
            </a:r>
          </a:p>
        </p:txBody>
      </p:sp>
      <p:sp>
        <p:nvSpPr>
          <p:cNvPr id="4" name="Footer Placeholder 3">
            <a:extLst>
              <a:ext uri="{FF2B5EF4-FFF2-40B4-BE49-F238E27FC236}">
                <a16:creationId xmlns:a16="http://schemas.microsoft.com/office/drawing/2014/main" id="{230433B3-EA6E-4006-9D80-C22082DD1549}"/>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1B148B44-E50B-4515-9518-3FAD0414C7AF}"/>
              </a:ext>
            </a:extLst>
          </p:cNvPr>
          <p:cNvSpPr>
            <a:spLocks noGrp="1"/>
          </p:cNvSpPr>
          <p:nvPr>
            <p:ph type="sldNum" sz="quarter" idx="11"/>
          </p:nvPr>
        </p:nvSpPr>
        <p:spPr/>
        <p:txBody>
          <a:bodyPr/>
          <a:lstStyle/>
          <a:p>
            <a:fld id="{4DC4ADA5-6372-8E44-AF67-BE10CE1EBE1B}" type="slidenum">
              <a:rPr lang="en-US" smtClean="0"/>
              <a:pPr/>
              <a:t>6</a:t>
            </a:fld>
            <a:endParaRPr lang="en-US" dirty="0"/>
          </a:p>
        </p:txBody>
      </p:sp>
    </p:spTree>
    <p:extLst>
      <p:ext uri="{BB962C8B-B14F-4D97-AF65-F5344CB8AC3E}">
        <p14:creationId xmlns:p14="http://schemas.microsoft.com/office/powerpoint/2010/main" val="132658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FCBBF5-996C-415D-BD6F-AA007E50F8F0}"/>
              </a:ext>
            </a:extLst>
          </p:cNvPr>
          <p:cNvSpPr>
            <a:spLocks noGrp="1"/>
          </p:cNvSpPr>
          <p:nvPr>
            <p:ph type="title"/>
          </p:nvPr>
        </p:nvSpPr>
        <p:spPr/>
        <p:txBody>
          <a:bodyPr/>
          <a:lstStyle/>
          <a:p>
            <a:r>
              <a:rPr lang="en-AU" dirty="0"/>
              <a:t>Guideline: Referring for a Community Support Activity in Mental Health </a:t>
            </a:r>
          </a:p>
        </p:txBody>
      </p:sp>
      <p:sp>
        <p:nvSpPr>
          <p:cNvPr id="4" name="Footer Placeholder 3">
            <a:extLst>
              <a:ext uri="{FF2B5EF4-FFF2-40B4-BE49-F238E27FC236}">
                <a16:creationId xmlns:a16="http://schemas.microsoft.com/office/drawing/2014/main" id="{09BEA544-335F-40CF-8B30-F86ACF822878}"/>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E3DDEE9B-8563-432D-838B-7F4026EE2A41}"/>
              </a:ext>
            </a:extLst>
          </p:cNvPr>
          <p:cNvSpPr>
            <a:spLocks noGrp="1"/>
          </p:cNvSpPr>
          <p:nvPr>
            <p:ph type="sldNum" sz="quarter" idx="11"/>
          </p:nvPr>
        </p:nvSpPr>
        <p:spPr/>
        <p:txBody>
          <a:bodyPr/>
          <a:lstStyle/>
          <a:p>
            <a:fld id="{4DC4ADA5-6372-8E44-AF67-BE10CE1EBE1B}" type="slidenum">
              <a:rPr lang="en-US" smtClean="0"/>
              <a:pPr/>
              <a:t>7</a:t>
            </a:fld>
            <a:endParaRPr lang="en-US" dirty="0"/>
          </a:p>
        </p:txBody>
      </p:sp>
      <p:pic>
        <p:nvPicPr>
          <p:cNvPr id="8" name="Picture 7">
            <a:extLst>
              <a:ext uri="{FF2B5EF4-FFF2-40B4-BE49-F238E27FC236}">
                <a16:creationId xmlns:a16="http://schemas.microsoft.com/office/drawing/2014/main" id="{970DEE17-47E5-449C-8805-60F6E2A08169}"/>
              </a:ext>
            </a:extLst>
          </p:cNvPr>
          <p:cNvPicPr>
            <a:picLocks noChangeAspect="1"/>
          </p:cNvPicPr>
          <p:nvPr/>
        </p:nvPicPr>
        <p:blipFill>
          <a:blip r:embed="rId3"/>
          <a:stretch>
            <a:fillRect/>
          </a:stretch>
        </p:blipFill>
        <p:spPr>
          <a:xfrm>
            <a:off x="3808932" y="1825625"/>
            <a:ext cx="3406347" cy="4840014"/>
          </a:xfrm>
          <a:prstGeom prst="rect">
            <a:avLst/>
          </a:prstGeom>
          <a:ln>
            <a:solidFill>
              <a:srgbClr val="1E7996"/>
            </a:solidFill>
          </a:ln>
        </p:spPr>
      </p:pic>
    </p:spTree>
    <p:extLst>
      <p:ext uri="{BB962C8B-B14F-4D97-AF65-F5344CB8AC3E}">
        <p14:creationId xmlns:p14="http://schemas.microsoft.com/office/powerpoint/2010/main" val="78025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D18156-591C-4681-8B15-FAF50DF01D53}"/>
              </a:ext>
            </a:extLst>
          </p:cNvPr>
          <p:cNvSpPr>
            <a:spLocks noGrp="1"/>
          </p:cNvSpPr>
          <p:nvPr>
            <p:ph idx="1"/>
          </p:nvPr>
        </p:nvSpPr>
        <p:spPr/>
        <p:txBody>
          <a:bodyPr/>
          <a:lstStyle/>
          <a:p>
            <a:pPr marL="0" indent="0">
              <a:buNone/>
            </a:pPr>
            <a:r>
              <a:rPr lang="en-AU" sz="4000" dirty="0"/>
              <a:t>Purpose of the guideline</a:t>
            </a:r>
          </a:p>
          <a:p>
            <a:r>
              <a:rPr lang="en-AU" dirty="0"/>
              <a:t> defines responsibilities and accountabilities of HHS MHAOD staff associated with the referral and review of community support activities </a:t>
            </a:r>
          </a:p>
          <a:p>
            <a:r>
              <a:rPr lang="en-AU" dirty="0"/>
              <a:t>emphasises collaborative working principles to provide communication and operational processes to facilitate the referral between organisations.</a:t>
            </a:r>
          </a:p>
        </p:txBody>
      </p:sp>
      <p:sp>
        <p:nvSpPr>
          <p:cNvPr id="3" name="Title 2">
            <a:extLst>
              <a:ext uri="{FF2B5EF4-FFF2-40B4-BE49-F238E27FC236}">
                <a16:creationId xmlns:a16="http://schemas.microsoft.com/office/drawing/2014/main" id="{5FB6401D-06D2-49B0-AB72-745449FE933B}"/>
              </a:ext>
            </a:extLst>
          </p:cNvPr>
          <p:cNvSpPr>
            <a:spLocks noGrp="1"/>
          </p:cNvSpPr>
          <p:nvPr>
            <p:ph type="title"/>
          </p:nvPr>
        </p:nvSpPr>
        <p:spPr/>
        <p:txBody>
          <a:bodyPr>
            <a:normAutofit fontScale="90000"/>
          </a:bodyPr>
          <a:lstStyle/>
          <a:p>
            <a:r>
              <a:rPr lang="en-AU" sz="4900" dirty="0"/>
              <a:t>Guideline: Referring for a Community Support Activity in Mental Health </a:t>
            </a:r>
            <a:br>
              <a:rPr lang="en-AU" b="1" dirty="0"/>
            </a:br>
            <a:endParaRPr lang="en-AU" dirty="0"/>
          </a:p>
        </p:txBody>
      </p:sp>
      <p:sp>
        <p:nvSpPr>
          <p:cNvPr id="4" name="Footer Placeholder 3">
            <a:extLst>
              <a:ext uri="{FF2B5EF4-FFF2-40B4-BE49-F238E27FC236}">
                <a16:creationId xmlns:a16="http://schemas.microsoft.com/office/drawing/2014/main" id="{7F401713-9BFC-4049-AD5C-9CB24E79681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64098CAE-B5FF-46E8-A028-409AE62DA9E3}"/>
              </a:ext>
            </a:extLst>
          </p:cNvPr>
          <p:cNvSpPr>
            <a:spLocks noGrp="1"/>
          </p:cNvSpPr>
          <p:nvPr>
            <p:ph type="sldNum" sz="quarter" idx="11"/>
          </p:nvPr>
        </p:nvSpPr>
        <p:spPr/>
        <p:txBody>
          <a:bodyPr/>
          <a:lstStyle/>
          <a:p>
            <a:fld id="{4DC4ADA5-6372-8E44-AF67-BE10CE1EBE1B}" type="slidenum">
              <a:rPr lang="en-US" smtClean="0"/>
              <a:pPr/>
              <a:t>8</a:t>
            </a:fld>
            <a:endParaRPr lang="en-US" dirty="0"/>
          </a:p>
        </p:txBody>
      </p:sp>
    </p:spTree>
    <p:extLst>
      <p:ext uri="{BB962C8B-B14F-4D97-AF65-F5344CB8AC3E}">
        <p14:creationId xmlns:p14="http://schemas.microsoft.com/office/powerpoint/2010/main" val="173609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D18156-591C-4681-8B15-FAF50DF01D53}"/>
              </a:ext>
            </a:extLst>
          </p:cNvPr>
          <p:cNvSpPr>
            <a:spLocks noGrp="1"/>
          </p:cNvSpPr>
          <p:nvPr>
            <p:ph idx="1"/>
          </p:nvPr>
        </p:nvSpPr>
        <p:spPr/>
        <p:txBody>
          <a:bodyPr/>
          <a:lstStyle/>
          <a:p>
            <a:pPr marL="0" indent="0">
              <a:buNone/>
            </a:pPr>
            <a:r>
              <a:rPr lang="en-AU" sz="4000" dirty="0"/>
              <a:t>Scope</a:t>
            </a:r>
          </a:p>
          <a:p>
            <a:r>
              <a:rPr lang="en-AU" dirty="0"/>
              <a:t>applies to allied health </a:t>
            </a:r>
          </a:p>
          <a:p>
            <a:r>
              <a:rPr lang="en-AU" dirty="0"/>
              <a:t>has application to all MHAOD service clinicians. </a:t>
            </a:r>
          </a:p>
          <a:p>
            <a:endParaRPr lang="en-AU" dirty="0"/>
          </a:p>
        </p:txBody>
      </p:sp>
      <p:sp>
        <p:nvSpPr>
          <p:cNvPr id="3" name="Title 2">
            <a:extLst>
              <a:ext uri="{FF2B5EF4-FFF2-40B4-BE49-F238E27FC236}">
                <a16:creationId xmlns:a16="http://schemas.microsoft.com/office/drawing/2014/main" id="{5FB6401D-06D2-49B0-AB72-745449FE933B}"/>
              </a:ext>
            </a:extLst>
          </p:cNvPr>
          <p:cNvSpPr>
            <a:spLocks noGrp="1"/>
          </p:cNvSpPr>
          <p:nvPr>
            <p:ph type="title"/>
          </p:nvPr>
        </p:nvSpPr>
        <p:spPr/>
        <p:txBody>
          <a:bodyPr>
            <a:normAutofit fontScale="90000"/>
          </a:bodyPr>
          <a:lstStyle/>
          <a:p>
            <a:r>
              <a:rPr lang="en-AU" sz="4900" dirty="0"/>
              <a:t>Guideline: Referring for a Community Support Activity in Mental Health </a:t>
            </a:r>
            <a:br>
              <a:rPr lang="en-AU" b="1" dirty="0"/>
            </a:br>
            <a:endParaRPr lang="en-AU" dirty="0"/>
          </a:p>
        </p:txBody>
      </p:sp>
      <p:sp>
        <p:nvSpPr>
          <p:cNvPr id="4" name="Footer Placeholder 3">
            <a:extLst>
              <a:ext uri="{FF2B5EF4-FFF2-40B4-BE49-F238E27FC236}">
                <a16:creationId xmlns:a16="http://schemas.microsoft.com/office/drawing/2014/main" id="{7F401713-9BFC-4049-AD5C-9CB24E79681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64098CAE-B5FF-46E8-A028-409AE62DA9E3}"/>
              </a:ext>
            </a:extLst>
          </p:cNvPr>
          <p:cNvSpPr>
            <a:spLocks noGrp="1"/>
          </p:cNvSpPr>
          <p:nvPr>
            <p:ph type="sldNum" sz="quarter" idx="11"/>
          </p:nvPr>
        </p:nvSpPr>
        <p:spPr/>
        <p:txBody>
          <a:bodyPr/>
          <a:lstStyle/>
          <a:p>
            <a:fld id="{4DC4ADA5-6372-8E44-AF67-BE10CE1EBE1B}" type="slidenum">
              <a:rPr lang="en-US" smtClean="0"/>
              <a:pPr/>
              <a:t>9</a:t>
            </a:fld>
            <a:endParaRPr lang="en-US" dirty="0"/>
          </a:p>
        </p:txBody>
      </p:sp>
      <p:pic>
        <p:nvPicPr>
          <p:cNvPr id="7" name="Picture 6">
            <a:extLst>
              <a:ext uri="{FF2B5EF4-FFF2-40B4-BE49-F238E27FC236}">
                <a16:creationId xmlns:a16="http://schemas.microsoft.com/office/drawing/2014/main" id="{3B140BF1-ACA7-45BD-8674-8FE8CB6566A8}"/>
              </a:ext>
            </a:extLst>
          </p:cNvPr>
          <p:cNvPicPr>
            <a:picLocks noChangeAspect="1"/>
          </p:cNvPicPr>
          <p:nvPr/>
        </p:nvPicPr>
        <p:blipFill>
          <a:blip r:embed="rId3"/>
          <a:stretch>
            <a:fillRect/>
          </a:stretch>
        </p:blipFill>
        <p:spPr>
          <a:xfrm>
            <a:off x="4502757" y="3601700"/>
            <a:ext cx="4336218" cy="2891173"/>
          </a:xfrm>
          <a:prstGeom prst="rect">
            <a:avLst/>
          </a:prstGeom>
        </p:spPr>
      </p:pic>
    </p:spTree>
    <p:extLst>
      <p:ext uri="{BB962C8B-B14F-4D97-AF65-F5344CB8AC3E}">
        <p14:creationId xmlns:p14="http://schemas.microsoft.com/office/powerpoint/2010/main" val="82452859"/>
      </p:ext>
    </p:extLst>
  </p:cSld>
  <p:clrMapOvr>
    <a:masterClrMapping/>
  </p:clrMapOvr>
</p:sld>
</file>

<file path=ppt/theme/theme1.xml><?xml version="1.0" encoding="utf-8"?>
<a:theme xmlns:a="http://schemas.openxmlformats.org/drawingml/2006/main" name="Queensland Health">
  <a:themeElements>
    <a:clrScheme name="QH Colours">
      <a:dk1>
        <a:srgbClr val="183857"/>
      </a:dk1>
      <a:lt1>
        <a:srgbClr val="FFFFFF"/>
      </a:lt1>
      <a:dk2>
        <a:srgbClr val="373545"/>
      </a:dk2>
      <a:lt2>
        <a:srgbClr val="CEDBE6"/>
      </a:lt2>
      <a:accent1>
        <a:srgbClr val="27AAE1"/>
      </a:accent1>
      <a:accent2>
        <a:srgbClr val="0F5CA2"/>
      </a:accent2>
      <a:accent3>
        <a:srgbClr val="009247"/>
      </a:accent3>
      <a:accent4>
        <a:srgbClr val="74B643"/>
      </a:accent4>
      <a:accent5>
        <a:srgbClr val="77CDD7"/>
      </a:accent5>
      <a:accent6>
        <a:srgbClr val="2683C6"/>
      </a:accent6>
      <a:hlink>
        <a:srgbClr val="6B9F25"/>
      </a:hlink>
      <a:folHlink>
        <a:srgbClr val="77CD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H_Powerpoint_Widescreen_.potx [Read-Only]" id="{B621E68A-FAE2-471B-994F-F17D8F16DF6D}" vid="{DA0587AF-BDC5-4B2C-894D-89B1F6D1B5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 package_PowerPOint_06.02.19</Template>
  <TotalTime>2034</TotalTime>
  <Words>6938</Words>
  <Application>Microsoft Office PowerPoint</Application>
  <PresentationFormat>Widescreen</PresentationFormat>
  <Paragraphs>510</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Courier New</vt:lpstr>
      <vt:lpstr>Helvetica</vt:lpstr>
      <vt:lpstr>Wingdings</vt:lpstr>
      <vt:lpstr>Queensland Health</vt:lpstr>
      <vt:lpstr>Referring for a community  support activity  Self-Guided learning package</vt:lpstr>
      <vt:lpstr>Introduction: Model of care description</vt:lpstr>
      <vt:lpstr>Toolkits: Referring for a Community Support Activity in Mental Health </vt:lpstr>
      <vt:lpstr>Aims</vt:lpstr>
      <vt:lpstr>Model of care: context and background</vt:lpstr>
      <vt:lpstr>Introduction: Model of care description</vt:lpstr>
      <vt:lpstr>Guideline: Referring for a Community Support Activity in Mental Health </vt:lpstr>
      <vt:lpstr>Guideline: Referring for a Community Support Activity in Mental Health  </vt:lpstr>
      <vt:lpstr>Guideline: Referring for a Community Support Activity in Mental Health  </vt:lpstr>
      <vt:lpstr>Model of care: Why would you refer for a community support activity? </vt:lpstr>
      <vt:lpstr>Model of care: services implementing the model</vt:lpstr>
      <vt:lpstr>What are community support activities and community support services?</vt:lpstr>
      <vt:lpstr>Examples of community support activities  </vt:lpstr>
      <vt:lpstr>Example recovery support for personal activities of daily living  </vt:lpstr>
      <vt:lpstr>Governance</vt:lpstr>
      <vt:lpstr>Principles of effective activity referral requests</vt:lpstr>
      <vt:lpstr>Prerequisites for effective service requests </vt:lpstr>
      <vt:lpstr>Steps in the referral process</vt:lpstr>
      <vt:lpstr>PowerPoint Presentation</vt:lpstr>
      <vt:lpstr>Providing documentation</vt:lpstr>
      <vt:lpstr>Legislation </vt:lpstr>
      <vt:lpstr>Relevant documents</vt:lpstr>
      <vt:lpstr>Toolkit: Guideline and implementation resources. Consumer support activities</vt:lpstr>
      <vt:lpstr>Toolkit: Guideline and implementation resource: Local Partnership agreement </vt:lpstr>
      <vt:lpstr>Toolkit: Guideline and implementation resource: Consumer skill development model</vt:lpstr>
      <vt:lpstr>Toolkit: Guideline and implementation resource: Referral for sub-acute services: Activity plan </vt:lpstr>
      <vt:lpstr>Toolkit: Guideline and implementation resource: Referral for long term services: Collaborative Planning and Appointment Support </vt:lpstr>
      <vt:lpstr>Toolkit: Companion orientation manual: Goal setting tool </vt:lpstr>
      <vt:lpstr>Toolkit: Companion orientation manual: My better life plan templates</vt:lpstr>
      <vt:lpstr>Toolkit: Companion orientation manual: Fortnightly planner</vt:lpstr>
      <vt:lpstr>Toolkit: Companion orientation manual: Support needs rating scale</vt:lpstr>
      <vt:lpstr>Toolkit: Companion orientation manual: Activity support guides</vt:lpstr>
      <vt:lpstr>Toolkit: Companion orientation manual: Activity support guide </vt:lpstr>
      <vt:lpstr>Toolkit: Companion orientation manual: Activity support guide going shopping </vt:lpstr>
      <vt:lpstr>Toolkit: Companion orientation manual: Activity prompting sheet </vt:lpstr>
      <vt:lpstr>Toolkit: Companion orientation manual: Journey planner : Consumer review </vt:lpstr>
      <vt:lpstr>Toolkit: Companion orientation manual: Occupational therapy progress map</vt:lpstr>
      <vt:lpstr>Toolkit: Companion orientation manual: Functional goals template – psychosocial support worker review </vt:lpstr>
      <vt:lpstr>Toolkit: Companion orientation manual: Consumer activity rating scale</vt:lpstr>
      <vt:lpstr>Toolkit: Companion orientation manual: Recovery web – used by the MDT.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Referring for a Community Support Activity - Self-Guided Learning package</dc:title>
  <dc:creator>Fiona Hall</dc:creator>
  <cp:lastModifiedBy>Fiona Hall</cp:lastModifiedBy>
  <cp:revision>166</cp:revision>
  <cp:lastPrinted>2020-02-26T01:46:41Z</cp:lastPrinted>
  <dcterms:created xsi:type="dcterms:W3CDTF">2019-02-26T23:58:42Z</dcterms:created>
  <dcterms:modified xsi:type="dcterms:W3CDTF">2021-07-05T02:20:49Z</dcterms:modified>
</cp:coreProperties>
</file>