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77" r:id="rId4"/>
    <p:sldId id="282" r:id="rId5"/>
    <p:sldId id="281" r:id="rId6"/>
    <p:sldId id="262" r:id="rId7"/>
    <p:sldId id="270" r:id="rId8"/>
    <p:sldId id="278" r:id="rId9"/>
    <p:sldId id="279" r:id="rId10"/>
    <p:sldId id="283" r:id="rId11"/>
    <p:sldId id="271" r:id="rId12"/>
    <p:sldId id="264" r:id="rId13"/>
    <p:sldId id="265" r:id="rId14"/>
    <p:sldId id="266" r:id="rId15"/>
    <p:sldId id="280" r:id="rId16"/>
    <p:sldId id="268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0C3256"/>
    <a:srgbClr val="84C446"/>
    <a:srgbClr val="FFFFFF"/>
    <a:srgbClr val="11487C"/>
    <a:srgbClr val="2DB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/>
  </p:normalViewPr>
  <p:slideViewPr>
    <p:cSldViewPr snapToGrid="0" snapToObjects="1">
      <p:cViewPr varScale="1">
        <p:scale>
          <a:sx n="105" d="100"/>
          <a:sy n="105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6D489-26CA-894F-9F98-9C0601A8D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13069-5E3B-E24F-9B7A-D28B8E8732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7DB5-32FB-6F41-AE34-69580F16969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BEFB9-E834-CE4D-972B-3E44AC874A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59E22-0AEE-2A49-B420-4F2BE3B264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26169-670B-A443-89AB-A40D715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94897-8CB6-AB44-BE84-3800B859AE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1B1F0-A555-8442-86D5-0B609F0F9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2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AD56DE6-4222-4B40-A830-2E575EB5D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4C2479C-FBBA-4DF8-A3F1-1E9895A1E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BC1703A-8E7B-44E9-8E31-65E314234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8343F7-0BE8-486B-A43F-4BEB6AB50E8A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02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9400F9B-5486-4B44-AE88-F04DF352B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856142"/>
            <a:ext cx="12192000" cy="2387600"/>
          </a:xfrm>
        </p:spPr>
        <p:txBody>
          <a:bodyPr anchor="b"/>
          <a:lstStyle>
            <a:lvl1pPr algn="ctr">
              <a:defRPr sz="6000" b="1" baseline="0">
                <a:solidFill>
                  <a:srgbClr val="11487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76586"/>
            <a:ext cx="12192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84C4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651238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0C3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D11F13-AB36-784E-AD0F-CFEE15D4E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C1E92-38A3-CF42-8AC9-33B20258D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9A069-B768-994A-8061-1FEB47651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4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225B93-C59F-6C4D-97A9-A583E939C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A24EC3-A0E0-6A4F-958C-6798ECA2C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9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28F5-7918-A740-8ED3-7515B303F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3BCC-1C37-A747-B4E4-D0E54B26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33E58-AA72-804D-B8EB-CB10886008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C691D5-517C-4445-B9B9-DC4093683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8D387-8E00-AD4D-A087-DCEA7DD56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71557A-15DB-5A47-913C-4D5241797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84C4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671164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E09E9-6798-F14E-9E37-6140E4DF0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1344" y="2402041"/>
            <a:ext cx="7877061" cy="156917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6000" b="1" baseline="0">
                <a:solidFill>
                  <a:srgbClr val="11487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1344" y="3637662"/>
            <a:ext cx="787706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84C4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376100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7B035-5394-E945-94D0-0309402CC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5AC8-7108-1347-A22C-3C38BADC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510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59E793-6FF5-F546-B21B-67735E3BF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1" y="1468352"/>
            <a:ext cx="10515600" cy="2387600"/>
          </a:xfrm>
        </p:spPr>
        <p:txBody>
          <a:bodyPr anchor="b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2B06E-6BB4-A34E-AEA6-8742BA484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24F26-23CC-8F41-B540-CDB1AAD3A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6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6839F3-E23C-E841-92AE-48EE39759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11487C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D29C5-4A51-AC45-ADC7-F57805D9F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382DF-BFB0-6645-820F-624AB4DE7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0C3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6839F3-E23C-E841-92AE-48EE39759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2683C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8B249A-2216-7E4E-A573-93758C515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C537-258A-1243-87A8-5516B41D4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1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51547-6EB1-4942-BA8C-A28BBC207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811D7-F3CB-9443-BC40-42F638359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4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rgbClr val="0C3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813F-EDC6-DF46-BD54-EEACA8878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6ABE-F096-7541-B45E-8EE95C6CB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9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D7B1CB-3137-7F4C-B8C9-F7C97A9A3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34EE8-8AC1-1D44-BAA6-C13985A62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AC399-8C71-9247-868A-74EF91A73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961627A-B70F-0E4A-993E-122A3FE45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406" y="6404149"/>
            <a:ext cx="930217" cy="363517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C4ADA5-6372-8E44-AF67-BE10CE1EB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C412-A488-C14D-B7E9-A9DF5DF01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595" y="6402541"/>
            <a:ext cx="591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BAC5C7-82FA-7F42-9F2F-B72551419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0996" y="5253992"/>
            <a:ext cx="3181004" cy="16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8" r:id="rId3"/>
    <p:sldLayoutId id="2147483760" r:id="rId4"/>
    <p:sldLayoutId id="2147483761" r:id="rId5"/>
    <p:sldLayoutId id="2147483699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‣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./10.3390/ijerph191811781" TargetMode="External"/><Relationship Id="rId3" Type="http://schemas.openxmlformats.org/officeDocument/2006/relationships/hyperlink" Target="http://www.hha.org.au/UserFiles/file/Manual/HHAManual_2010-11-23.pdf" TargetMode="External"/><Relationship Id="rId7" Type="http://schemas.openxmlformats.org/officeDocument/2006/relationships/hyperlink" Target="https://doi.org/10.1016/j.jhin.2018.05.012" TargetMode="External"/><Relationship Id="rId2" Type="http://schemas.openxmlformats.org/officeDocument/2006/relationships/hyperlink" Target="http://www.dhhs.tas.gov.au/__data/assets/pdf_file/0006/72393/Hand_Hygiene_Policy_2010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cbi.nlm.nih.gov/pubmed/22305288" TargetMode="External"/><Relationship Id="rId5" Type="http://schemas.openxmlformats.org/officeDocument/2006/relationships/hyperlink" Target="http://www.ncbi.nlm.nih.gov/pmc/articles/PMC2892863/" TargetMode="External"/><Relationship Id="rId4" Type="http://schemas.openxmlformats.org/officeDocument/2006/relationships/hyperlink" Target="http://www.ncbi.nlm.nih.gov/pubmed/1276683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FB1C-59C2-AE4A-9FFA-97B69D16F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en-US" dirty="0"/>
              <a:t>Bare Below the Elbows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5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person, clothing, indoor, technician&#10;&#10;Description automatically generated">
            <a:extLst>
              <a:ext uri="{FF2B5EF4-FFF2-40B4-BE49-F238E27FC236}">
                <a16:creationId xmlns:a16="http://schemas.microsoft.com/office/drawing/2014/main" id="{3E9557B3-3053-48C8-924A-B3B78B9FD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876" y="671120"/>
            <a:ext cx="5788404" cy="531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024DF-59AD-4B3F-B6DA-3E237D49D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tx1"/>
                </a:solidFill>
                <a:latin typeface="+mj-lt"/>
              </a:rPr>
              <a:t>Photo courtesy of Queensland Ambulance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8AD16-29A7-4390-81E7-89EC9D225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6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74D8DAE-69ED-47A9-B5A9-8EC943D5B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789" y="645953"/>
            <a:ext cx="5097011" cy="5480212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None/>
            </a:pPr>
            <a:r>
              <a:rPr lang="en-AU" altLang="en-US" sz="3600" b="1" dirty="0">
                <a:solidFill>
                  <a:srgbClr val="11487C"/>
                </a:solidFill>
              </a:rPr>
              <a:t>When should staff be ‘Bare Below the Elbows’?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dirty="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AU" altLang="en-US" dirty="0">
              <a:solidFill>
                <a:srgbClr val="11487C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dirty="0">
                <a:solidFill>
                  <a:srgbClr val="11487C"/>
                </a:solidFill>
              </a:rPr>
              <a:t>Whenever having direct contact with patients or the patient’s environment</a:t>
            </a:r>
            <a:r>
              <a:rPr lang="en-AU" altLang="en-US" dirty="0"/>
              <a:t>.</a:t>
            </a:r>
          </a:p>
          <a:p>
            <a:pPr eaLnBrk="1" hangingPunct="1"/>
            <a:endParaRPr lang="en-AU" altLang="en-US" dirty="0"/>
          </a:p>
        </p:txBody>
      </p:sp>
      <p:pic>
        <p:nvPicPr>
          <p:cNvPr id="16388" name="Picture 2" descr="J:\Images\more pics\caring 5.bmp">
            <a:extLst>
              <a:ext uri="{FF2B5EF4-FFF2-40B4-BE49-F238E27FC236}">
                <a16:creationId xmlns:a16="http://schemas.microsoft.com/office/drawing/2014/main" id="{753A6A70-F891-4D98-A0F5-BA4045456B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2414" y="1600201"/>
            <a:ext cx="317817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140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11DFBED-AF84-4C58-8820-7F2A59C0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8565"/>
            <a:ext cx="10515600" cy="538839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600" b="1" dirty="0">
                <a:solidFill>
                  <a:srgbClr val="11487C"/>
                </a:solidFill>
              </a:rPr>
              <a:t>Why be Bare Below the Elbows?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3600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Hand hygiene is essential for infection prevention and control and patient and healthcare worker safety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Effective hand hygiene is one of the most important measures in the prevention of healthcare acquired infections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Bare Below the Elbows supports effective hand hygiene.</a:t>
            </a:r>
          </a:p>
          <a:p>
            <a:pPr eaLnBrk="1" hangingPunct="1"/>
            <a:endParaRPr lang="en-AU" altLang="en-US" sz="1100" dirty="0">
              <a:solidFill>
                <a:srgbClr val="11487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96786B46-CB80-4DF5-8E6C-762365E049F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662730"/>
            <a:ext cx="10515600" cy="5136728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altLang="en-US" sz="3600" b="1" dirty="0">
                <a:solidFill>
                  <a:srgbClr val="11487C"/>
                </a:solidFill>
              </a:rPr>
              <a:t>Why be Bare Below the Elbows?</a:t>
            </a:r>
          </a:p>
          <a:p>
            <a:pPr marL="609600" indent="-609600">
              <a:spcBef>
                <a:spcPct val="0"/>
              </a:spcBef>
              <a:spcAft>
                <a:spcPts val="600"/>
              </a:spcAft>
              <a:buNone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Research suggests that wearing rings and wristwatches are associated with higher median skin organism counts</a:t>
            </a:r>
            <a:r>
              <a:rPr lang="en-AU" altLang="en-US" sz="2400" dirty="0">
                <a:solidFill>
                  <a:srgbClr val="11487C"/>
                </a:solidFill>
              </a:rPr>
              <a:t>.</a:t>
            </a:r>
            <a:r>
              <a:rPr lang="en-AU" altLang="en-US" sz="1400" dirty="0">
                <a:solidFill>
                  <a:srgbClr val="11487C"/>
                </a:solidFill>
              </a:rPr>
              <a:t>3,9</a:t>
            </a:r>
            <a:endParaRPr lang="en-AU" altLang="en-US" sz="3600" b="1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The World Health Organization recommend that long sleeves be avoided</a:t>
            </a:r>
          </a:p>
          <a:p>
            <a:pPr marL="0" indent="0">
              <a:spcBef>
                <a:spcPct val="0"/>
              </a:spcBef>
              <a:buNone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Long sleeves and white coats have been found to be contaminated with pathogens, and impede appropriate hand hygiene</a:t>
            </a:r>
            <a:r>
              <a:rPr lang="en-AU" altLang="en-US" sz="3600" dirty="0">
                <a:solidFill>
                  <a:srgbClr val="11487C"/>
                </a:solidFill>
              </a:rPr>
              <a:t>.</a:t>
            </a:r>
            <a:r>
              <a:rPr lang="en-AU" altLang="en-US" sz="1100" dirty="0">
                <a:solidFill>
                  <a:srgbClr val="11487C"/>
                </a:solidFill>
              </a:rPr>
              <a:t>3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AU" altLang="en-US" sz="1100" dirty="0">
              <a:solidFill>
                <a:srgbClr val="11487C"/>
              </a:solidFill>
            </a:endParaRPr>
          </a:p>
          <a:p>
            <a:pPr marL="609600" indent="-609600">
              <a:buNone/>
            </a:pPr>
            <a:endParaRPr lang="en-AU" alt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Picture1.png">
            <a:extLst>
              <a:ext uri="{FF2B5EF4-FFF2-40B4-BE49-F238E27FC236}">
                <a16:creationId xmlns:a16="http://schemas.microsoft.com/office/drawing/2014/main" id="{C4C825F4-0AAA-4C91-B585-CED145882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2038" y="704675"/>
            <a:ext cx="6292571" cy="500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3E74D7A-0283-295B-15D6-62F1136A85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9595" y="6402541"/>
            <a:ext cx="5918675" cy="365125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  <a:latin typeface="+mj-lt"/>
              </a:rPr>
              <a:t>Photo courtesy of Infection Management Services Princess Alexandra Hospital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98549-1F70-453B-BE34-58C5BAE1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174"/>
            <a:ext cx="10515600" cy="5547789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600" b="1" dirty="0">
                <a:solidFill>
                  <a:srgbClr val="11487C"/>
                </a:solidFill>
              </a:rPr>
              <a:t>Why be Bare Below the Elbows?</a:t>
            </a:r>
          </a:p>
          <a:p>
            <a:pPr marL="609600" indent="-609600"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3600" b="1" dirty="0">
              <a:solidFill>
                <a:srgbClr val="11487C"/>
              </a:solidFill>
            </a:endParaRPr>
          </a:p>
          <a:p>
            <a:pPr marL="609600" indent="-6096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600" dirty="0">
                <a:solidFill>
                  <a:srgbClr val="11487C"/>
                </a:solidFill>
              </a:rPr>
              <a:t>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Research conducted on healthcare worker white coats demonstrated contamination with </a:t>
            </a:r>
            <a:r>
              <a:rPr lang="en-AU" altLang="en-US" i="1" dirty="0">
                <a:solidFill>
                  <a:srgbClr val="11487C"/>
                </a:solidFill>
              </a:rPr>
              <a:t>Staphylococcus aureus</a:t>
            </a:r>
            <a:r>
              <a:rPr lang="en-AU" altLang="en-US" dirty="0">
                <a:solidFill>
                  <a:srgbClr val="11487C"/>
                </a:solidFill>
              </a:rPr>
              <a:t>, including MRSA, due to the difficulty with performing effective hand hygiene with soap and water without getting the cuffs of the sleeves wet</a:t>
            </a:r>
            <a:r>
              <a:rPr lang="en-AU" altLang="en-US" sz="2800" dirty="0">
                <a:solidFill>
                  <a:srgbClr val="11487C"/>
                </a:solidFill>
              </a:rPr>
              <a:t> </a:t>
            </a:r>
            <a:r>
              <a:rPr lang="en-AU" altLang="en-US" sz="1100" dirty="0">
                <a:solidFill>
                  <a:srgbClr val="11487C"/>
                </a:solidFill>
              </a:rPr>
              <a:t>6,7,8</a:t>
            </a:r>
            <a:r>
              <a:rPr lang="en-AU" altLang="en-US" sz="2800" dirty="0">
                <a:solidFill>
                  <a:srgbClr val="11487C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Other studies also outlined that clothing may be an important vector for patient-to-patient transmission of </a:t>
            </a:r>
            <a:r>
              <a:rPr lang="en-AU" altLang="en-US" i="1" dirty="0">
                <a:solidFill>
                  <a:srgbClr val="11487C"/>
                </a:solidFill>
              </a:rPr>
              <a:t>S. aureus</a:t>
            </a:r>
            <a:r>
              <a:rPr lang="en-AU" altLang="en-US" sz="1100" dirty="0">
                <a:solidFill>
                  <a:srgbClr val="11487C"/>
                </a:solidFill>
              </a:rPr>
              <a:t> 6,9</a:t>
            </a:r>
            <a:endParaRPr lang="en-AU" altLang="en-US" sz="1100" i="1" dirty="0">
              <a:solidFill>
                <a:srgbClr val="11487C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8914D-1472-4D15-87FA-62152C6769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30519-AC9F-45AF-8943-5B9980976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0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 descr="BBE 043.jpg">
            <a:extLst>
              <a:ext uri="{FF2B5EF4-FFF2-40B4-BE49-F238E27FC236}">
                <a16:creationId xmlns:a16="http://schemas.microsoft.com/office/drawing/2014/main" id="{B666FAEA-A5AE-4D78-9C2C-59879BC61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585" y="1893817"/>
            <a:ext cx="8112154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2068E794-8210-45FF-A515-8F7B073D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/>
              <a:t>Risks of not being bare below the elbows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6697F4A7-710C-467D-A78F-F6D8E128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519" y="3665690"/>
            <a:ext cx="23615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>
                <a:solidFill>
                  <a:srgbClr val="FF0000"/>
                </a:solidFill>
              </a:rPr>
              <a:t>X</a:t>
            </a:r>
            <a:r>
              <a:rPr lang="en-AU" altLang="en-US" sz="1800" b="1" dirty="0">
                <a:solidFill>
                  <a:srgbClr val="FF0000"/>
                </a:solidFill>
              </a:rPr>
              <a:t> Risk of higher   organism counts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AU" altLang="en-US" sz="1800" dirty="0">
                <a:solidFill>
                  <a:srgbClr val="FF0000"/>
                </a:solidFill>
              </a:rPr>
              <a:t>X</a:t>
            </a:r>
            <a:r>
              <a:rPr lang="en-AU" altLang="en-US" sz="1800" b="1" dirty="0">
                <a:solidFill>
                  <a:srgbClr val="FF0000"/>
                </a:solidFill>
              </a:rPr>
              <a:t> Impedes effective hand hygiene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092830D-3073-4C28-8F31-6F3CD458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>
                <a:solidFill>
                  <a:srgbClr val="9BBF4A"/>
                </a:solidFill>
              </a:rPr>
              <a:t>Bare Below the Elbows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7F1097B-843D-4F4C-ACFA-4DF18FEC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879133"/>
            <a:ext cx="11132191" cy="397239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None/>
            </a:pPr>
            <a:r>
              <a:rPr lang="en-AU" altLang="en-US" sz="3600" b="1" dirty="0">
                <a:solidFill>
                  <a:srgbClr val="11487C"/>
                </a:solidFill>
              </a:rPr>
              <a:t>How can I be Bare Below the Elbows?</a:t>
            </a:r>
          </a:p>
          <a:p>
            <a:pPr marL="609600" indent="-609600">
              <a:spcBef>
                <a:spcPct val="0"/>
              </a:spcBef>
              <a:buNone/>
            </a:pPr>
            <a:endParaRPr lang="en-AU" altLang="en-US" sz="3600" dirty="0">
              <a:solidFill>
                <a:srgbClr val="11487C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Remove bracelets, wrist watches and rings with stones or ridges when in direct contact with patients</a:t>
            </a:r>
            <a:r>
              <a:rPr lang="en-AU" altLang="en-US" sz="1100" dirty="0">
                <a:solidFill>
                  <a:srgbClr val="11487C"/>
                </a:solidFill>
              </a:rPr>
              <a:t>10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A significant ring like single flat ring/band may be worn but must not interfere with effective hand hygiene practice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Ensure shirt sleeves are above the elbow and do not interfere with effective hand hygiene practice  </a:t>
            </a:r>
          </a:p>
          <a:p>
            <a:pPr eaLnBrk="1" hangingPunct="1"/>
            <a:endParaRPr lang="en-AU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A7FD86A-5248-465A-B0C6-450B4B4A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8" y="1065402"/>
            <a:ext cx="10427516" cy="55702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altLang="en-US" sz="3600" b="1" i="1" dirty="0">
                <a:solidFill>
                  <a:srgbClr val="11487C"/>
                </a:solidFill>
              </a:rPr>
              <a:t>continued</a:t>
            </a:r>
            <a:r>
              <a:rPr lang="en-AU" altLang="en-US" sz="3600" b="1" dirty="0">
                <a:solidFill>
                  <a:srgbClr val="11487C"/>
                </a:solidFill>
              </a:rPr>
              <a:t>….How can I be Bare Below the Elbows?</a:t>
            </a:r>
          </a:p>
          <a:p>
            <a:pPr marL="0" indent="0">
              <a:buNone/>
            </a:pPr>
            <a:endParaRPr lang="en-AU" altLang="en-US" sz="3600" b="1" dirty="0">
              <a:solidFill>
                <a:srgbClr val="11487C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sz="3000" dirty="0">
                <a:solidFill>
                  <a:srgbClr val="11487C"/>
                </a:solidFill>
              </a:rPr>
              <a:t>Keep nails short and clean and do not wear nail polish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sz="3000" dirty="0">
                <a:solidFill>
                  <a:srgbClr val="11487C"/>
                </a:solidFill>
              </a:rPr>
              <a:t>Do not wear artificial nails (gel or acrylic) when having direct  patient contact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sz="3000" dirty="0">
                <a:solidFill>
                  <a:srgbClr val="11487C"/>
                </a:solidFill>
              </a:rPr>
              <a:t>Cover any breached skin (cuts, dermatitis or abrasion) with a waterproof film dressing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3000" dirty="0">
                <a:solidFill>
                  <a:srgbClr val="11487C"/>
                </a:solidFill>
              </a:rPr>
              <a:t>Remove protruding piercings and body modification jewellery/items positioned from the elbow to the fingertips as they impede effective hand hygiene (including but not limited to piercings or other body modifications, resulting in non-intact skin from the elbow to the fingertips)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sz="3000" dirty="0">
                <a:solidFill>
                  <a:srgbClr val="11487C"/>
                </a:solidFill>
              </a:rPr>
              <a:t>Staff with dermatitis should report for evaluation as per local protocols.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AU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C3C3EF5-CD69-4DBD-A573-4057A15C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AU" altLang="en-US" sz="3300" b="1" i="1" dirty="0">
                <a:solidFill>
                  <a:srgbClr val="11487C"/>
                </a:solidFill>
              </a:rPr>
              <a:t>continued</a:t>
            </a:r>
            <a:r>
              <a:rPr lang="en-AU" altLang="en-US" sz="3300" b="1" dirty="0">
                <a:solidFill>
                  <a:srgbClr val="11487C"/>
                </a:solidFill>
              </a:rPr>
              <a:t>…..How can I be Bare Below the Elbows?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AU" altLang="en-US" sz="3300" b="1" dirty="0">
                <a:solidFill>
                  <a:srgbClr val="11487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Seek advice from local ICP for staff with casts or compression garments below the elbows prior to patient contact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Avoid long ties and lanyards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Use retractable (or similar) ID card holders which are recommended in place of lanyards and clean these regularly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If wearing ties ensure they are tucked in or secured</a:t>
            </a:r>
            <a:r>
              <a:rPr lang="en-AU" altLang="en-US" dirty="0"/>
              <a:t>.</a:t>
            </a:r>
            <a:r>
              <a:rPr lang="en-AU" altLang="en-US" sz="1400" baseline="30000" dirty="0"/>
              <a:t>2,7</a:t>
            </a:r>
          </a:p>
          <a:p>
            <a:pPr eaLnBrk="1" hangingPunct="1"/>
            <a:endParaRPr lang="en-AU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44378-D0DF-DB44-8C91-4373FD8C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5"/>
            <a:ext cx="10515600" cy="447133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AU" altLang="en-US" sz="3600" dirty="0">
                <a:solidFill>
                  <a:srgbClr val="11487C"/>
                </a:solidFill>
              </a:rPr>
              <a:t>What is Bare Below the Elbows? </a:t>
            </a:r>
          </a:p>
          <a:p>
            <a:pPr marL="0" indent="0">
              <a:spcBef>
                <a:spcPct val="0"/>
              </a:spcBef>
              <a:buNone/>
            </a:pPr>
            <a:endParaRPr lang="en-AU" altLang="en-US" sz="3600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sz="3600" dirty="0">
                <a:solidFill>
                  <a:srgbClr val="11487C"/>
                </a:solidFill>
              </a:rPr>
              <a:t>Bare Below the Elbows is an initiative that supports healthcare workers decontaminate their hands effectively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AU" altLang="en-US" sz="3600" dirty="0">
                <a:solidFill>
                  <a:srgbClr val="11487C"/>
                </a:solidFill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sz="3600" dirty="0">
                <a:solidFill>
                  <a:srgbClr val="11487C"/>
                </a:solidFill>
              </a:rPr>
              <a:t>Bare Below the Elbows is the absence of clothing and jewellery from the elbow down to the fingertips to   facilitate effective hand hygiene</a:t>
            </a:r>
            <a:r>
              <a:rPr lang="en-AU" altLang="en-US" sz="1300" dirty="0">
                <a:solidFill>
                  <a:srgbClr val="11487C"/>
                </a:solidFill>
              </a:rPr>
              <a:t>1</a:t>
            </a:r>
            <a:endParaRPr lang="en-AU" altLang="en-US" sz="3600" dirty="0">
              <a:solidFill>
                <a:srgbClr val="11487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AU" altLang="en-US" sz="3600" dirty="0">
              <a:solidFill>
                <a:srgbClr val="11487C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AU" altLang="en-US" sz="3600" dirty="0">
                <a:solidFill>
                  <a:srgbClr val="11487C"/>
                </a:solidFill>
              </a:rPr>
              <a:t>Aim is to improve the effectiveness of hand hygiene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E1F71-D483-F64C-B900-731A3A37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F984E-960B-D84A-B94E-B72433B40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ADA5-6372-8E44-AF67-BE10CE1EBE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Picture3.png">
            <a:extLst>
              <a:ext uri="{FF2B5EF4-FFF2-40B4-BE49-F238E27FC236}">
                <a16:creationId xmlns:a16="http://schemas.microsoft.com/office/drawing/2014/main" id="{28427DC3-40D5-40C6-B0DD-26B318429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25" y="1600201"/>
            <a:ext cx="587375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BAF24E2-505D-2912-1601-B7E0614B8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9595" y="6402541"/>
            <a:ext cx="5918675" cy="365125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  <a:latin typeface="+mj-lt"/>
              </a:rPr>
              <a:t>Photo courtesy of Infection Management Services Princess Alexandra Hospital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A8B9CBCC-CDD9-4AF9-80EF-DDCC5ED4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178"/>
            <a:ext cx="9078286" cy="507533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Griffin, K.J., D.J. Scott, and N. Foster, </a:t>
            </a:r>
            <a:r>
              <a:rPr lang="en-AU" altLang="en-US" sz="1200" i="1" dirty="0"/>
              <a:t>Bare below the elbows.</a:t>
            </a:r>
            <a:r>
              <a:rPr lang="pt-BR" altLang="en-US" sz="1200" dirty="0"/>
              <a:t> Ann R Coll Surg Engl, 2011. </a:t>
            </a:r>
            <a:r>
              <a:rPr lang="pt-BR" altLang="en-US" sz="1200" b="1" dirty="0"/>
              <a:t>93</a:t>
            </a:r>
            <a:r>
              <a:rPr lang="pt-BR" altLang="en-US" sz="1200" dirty="0"/>
              <a:t>(2): p. 181</a:t>
            </a:r>
            <a:endParaRPr lang="en-AU" altLang="en-US" sz="1200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Department of Health and Human Services (DHHS), </a:t>
            </a:r>
            <a:r>
              <a:rPr lang="en-AU" altLang="en-US" sz="1200" i="1" dirty="0"/>
              <a:t>Hand Hygiene Policy.</a:t>
            </a:r>
            <a:r>
              <a:rPr lang="en-AU" altLang="en-US" sz="1200" dirty="0"/>
              <a:t> Tasmania: DHHS, 2010. 20090713_DOC ID.DOC. Available from URL: </a:t>
            </a:r>
            <a:r>
              <a:rPr lang="en-AU" altLang="en-US" sz="1200" u="sng" dirty="0">
                <a:hlinkClick r:id="rId2"/>
              </a:rPr>
              <a:t>www.dhhs.tas.gov.au/__data/assets/pdf_file/0006/72393/Hand_Hygiene_Policy_2010.pdf</a:t>
            </a:r>
            <a:r>
              <a:rPr lang="en-AU" altLang="en-US" sz="1200" dirty="0"/>
              <a:t>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Hand Hygiene Australia (HHA). </a:t>
            </a:r>
            <a:r>
              <a:rPr lang="en-AU" altLang="en-US" sz="1200" i="1" dirty="0"/>
              <a:t>Hand Hygiene Australia Manual. </a:t>
            </a:r>
            <a:r>
              <a:rPr lang="en-AU" altLang="en-US" sz="1200" dirty="0"/>
              <a:t>Australia: HHA, 2013. Available from </a:t>
            </a:r>
            <a:r>
              <a:rPr lang="en-AU" altLang="en-US" sz="1200" u="sng" dirty="0">
                <a:hlinkClick r:id="rId3"/>
              </a:rPr>
              <a:t>www.hha.org.au/UserFiles/file/Manual/HHAManual_2010-11-23.pdf</a:t>
            </a:r>
            <a:r>
              <a:rPr lang="en-AU" altLang="en-US" sz="1200" dirty="0"/>
              <a:t>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Trick, W.E.; Vernon, M.O.; Hayes, R.A.; Nathan, C.; Rice, T.W.; Peterson B.J.; </a:t>
            </a:r>
            <a:r>
              <a:rPr lang="en-AU" altLang="en-US" sz="1200" dirty="0" err="1"/>
              <a:t>Segreti</a:t>
            </a:r>
            <a:r>
              <a:rPr lang="en-AU" altLang="en-US" sz="1200" dirty="0"/>
              <a:t>, J.; </a:t>
            </a:r>
            <a:r>
              <a:rPr lang="en-AU" altLang="en-US" sz="1200" dirty="0" err="1"/>
              <a:t>Welbel</a:t>
            </a:r>
            <a:r>
              <a:rPr lang="en-AU" altLang="en-US" sz="1200" dirty="0"/>
              <a:t>, S.F.; Solomon, S.L.; Weinstein, R.A. Impact of ring wearing on hand contamination and comparison of hand hygiene agents in a hospital. </a:t>
            </a:r>
            <a:r>
              <a:rPr lang="en-AU" altLang="en-US" sz="1200" i="1" dirty="0"/>
              <a:t>Clinical infectious diseases.</a:t>
            </a:r>
            <a:r>
              <a:rPr lang="en-AU" altLang="en-US" sz="1200" dirty="0"/>
              <a:t> </a:t>
            </a:r>
            <a:r>
              <a:rPr lang="en-AU" altLang="en-US" sz="1200" b="1" dirty="0"/>
              <a:t>2003, </a:t>
            </a:r>
            <a:r>
              <a:rPr lang="en-AU" altLang="en-US" sz="1200" i="1" dirty="0"/>
              <a:t>36(11), </a:t>
            </a:r>
            <a:r>
              <a:rPr lang="en-AU" altLang="en-US" sz="1200" dirty="0"/>
              <a:t>1383-1390.</a:t>
            </a:r>
            <a:r>
              <a:rPr lang="en-AU" altLang="en-US" sz="1200" i="1" dirty="0"/>
              <a:t> </a:t>
            </a:r>
            <a:r>
              <a:rPr lang="en-AU" altLang="en-US" sz="1200" dirty="0"/>
              <a:t>Available from URL: </a:t>
            </a:r>
            <a:r>
              <a:rPr lang="en-AU" altLang="en-US" sz="1200" u="sng" dirty="0">
                <a:hlinkClick r:id="rId4"/>
              </a:rPr>
              <a:t>www.ncbi.nlm.nih.gov/pubmed/12766832</a:t>
            </a:r>
            <a:r>
              <a:rPr lang="en-AU" altLang="en-US" sz="1200" dirty="0"/>
              <a:t>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 err="1"/>
              <a:t>Treakle</a:t>
            </a:r>
            <a:r>
              <a:rPr lang="en-AU" altLang="en-US" sz="1200" dirty="0"/>
              <a:t>, A.M.; Thorn, K.A.; Furuno, J.P.; Strauss, </a:t>
            </a:r>
            <a:r>
              <a:rPr lang="en-AU" altLang="en-US" sz="1200" dirty="0" err="1"/>
              <a:t>S.m</a:t>
            </a:r>
            <a:r>
              <a:rPr lang="en-AU" altLang="en-US" sz="1200" dirty="0"/>
              <a:t>.; Harris, A.D.; </a:t>
            </a:r>
            <a:r>
              <a:rPr lang="en-AU" altLang="en-US" sz="1200" dirty="0" err="1"/>
              <a:t>Perencevich</a:t>
            </a:r>
            <a:r>
              <a:rPr lang="en-AU" altLang="en-US" sz="1200" dirty="0"/>
              <a:t>, E.N.; Bacterial contamination of health care workers’ white coats. </a:t>
            </a:r>
            <a:r>
              <a:rPr lang="en-AU" altLang="en-US" sz="1200" i="1" dirty="0"/>
              <a:t>American Journal of Infection Control.</a:t>
            </a:r>
            <a:r>
              <a:rPr lang="en-AU" altLang="en-US" sz="1200" dirty="0"/>
              <a:t> </a:t>
            </a:r>
            <a:r>
              <a:rPr lang="en-AU" altLang="en-US" sz="1200" b="1" dirty="0"/>
              <a:t>2009</a:t>
            </a:r>
            <a:r>
              <a:rPr lang="en-AU" altLang="en-US" sz="1200" dirty="0"/>
              <a:t>, </a:t>
            </a:r>
            <a:r>
              <a:rPr lang="en-AU" altLang="en-US" sz="1200" i="1" dirty="0"/>
              <a:t>37(2)</a:t>
            </a:r>
            <a:r>
              <a:rPr lang="en-AU" altLang="en-US" sz="1200" dirty="0"/>
              <a:t>, 101-105. Available from URL: </a:t>
            </a:r>
            <a:r>
              <a:rPr lang="en-AU" altLang="en-US" sz="1200" u="sng" dirty="0">
                <a:hlinkClick r:id="rId5"/>
              </a:rPr>
              <a:t>www.ncbi.nlm.nih.gov/pmc/articles/PMC2892863/</a:t>
            </a:r>
            <a:r>
              <a:rPr lang="en-AU" altLang="en-US" sz="1200" dirty="0"/>
              <a:t>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Weber, R.L.; Khan, P.D.; Fader, R.C.; Weber, R.A.</a:t>
            </a:r>
            <a:r>
              <a:rPr lang="en-AU" altLang="en-US" sz="1200" i="1" dirty="0"/>
              <a:t> </a:t>
            </a:r>
            <a:r>
              <a:rPr lang="en-AU" altLang="en-US" sz="1200" dirty="0"/>
              <a:t>Prospective study on the effect of shirt sleeves and ties on the transmission of bacteria to patients. Journal </a:t>
            </a:r>
            <a:r>
              <a:rPr lang="en-AU" altLang="en-US" sz="1200" i="1" dirty="0"/>
              <a:t>of Hospital Infection.</a:t>
            </a:r>
            <a:r>
              <a:rPr lang="en-AU" altLang="en-US" sz="1200" dirty="0"/>
              <a:t> </a:t>
            </a:r>
            <a:r>
              <a:rPr lang="en-AU" altLang="en-US" sz="1200" b="1" dirty="0"/>
              <a:t>2012.</a:t>
            </a:r>
            <a:r>
              <a:rPr lang="en-AU" altLang="en-US" sz="1200" dirty="0"/>
              <a:t> </a:t>
            </a:r>
            <a:r>
              <a:rPr lang="en-AU" altLang="en-US" sz="1200" i="1" dirty="0"/>
              <a:t>80(3), </a:t>
            </a:r>
            <a:r>
              <a:rPr lang="en-AU" altLang="en-US" sz="1200" dirty="0"/>
              <a:t>252-254. Available from URL: </a:t>
            </a:r>
            <a:r>
              <a:rPr lang="en-AU" altLang="en-US" sz="1200" u="sng" dirty="0">
                <a:hlinkClick r:id="rId6"/>
              </a:rPr>
              <a:t>www.ncbi.nlm.nih.gov/pubmed/22305288</a:t>
            </a:r>
            <a:r>
              <a:rPr lang="en-AU" altLang="en-US" sz="1200" dirty="0"/>
              <a:t>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AU" sz="1200" dirty="0"/>
              <a:t>G.F. </a:t>
            </a:r>
            <a:r>
              <a:rPr lang="en-AU" sz="1200" dirty="0" err="1"/>
              <a:t>West,M.Resendiz</a:t>
            </a:r>
            <a:r>
              <a:rPr lang="en-AU" sz="1200" dirty="0"/>
              <a:t> and M.B.Lustik.92018) Assessing hand hygiene attitudes of inpatient nursing personnel in a US military hospital.  Journal of Hospital Infection, 2018-10-01, Volume 100, Issue 2, Pages 214-217; Available from: </a:t>
            </a:r>
            <a:r>
              <a:rPr lang="en-AU" sz="1200" b="0" u="sng" kern="1050" dirty="0">
                <a:solidFill>
                  <a:srgbClr val="3A3E3E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https://doi.org/10.1016/j.jhin.2018.05.012</a:t>
            </a:r>
            <a:endParaRPr lang="en-AU" sz="1200" b="0" u="sng" kern="1050" dirty="0">
              <a:solidFill>
                <a:srgbClr val="3A3E3E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AU" sz="1200" dirty="0"/>
              <a:t>Emilia </a:t>
            </a:r>
            <a:r>
              <a:rPr lang="en-AU" sz="1200" dirty="0" err="1"/>
              <a:t>Szumska</a:t>
            </a:r>
            <a:r>
              <a:rPr lang="en-AU" sz="1200" dirty="0"/>
              <a:t>, </a:t>
            </a:r>
            <a:r>
              <a:rPr lang="en-AU" sz="1200" dirty="0" err="1"/>
              <a:t>Przemyslaw</a:t>
            </a:r>
            <a:r>
              <a:rPr lang="en-AU" sz="1200" dirty="0"/>
              <a:t> </a:t>
            </a:r>
            <a:r>
              <a:rPr lang="en-AU" sz="1200" dirty="0" err="1"/>
              <a:t>Czajkowski</a:t>
            </a:r>
            <a:r>
              <a:rPr lang="en-AU" sz="1200" dirty="0"/>
              <a:t>, Michal </a:t>
            </a:r>
            <a:r>
              <a:rPr lang="en-AU" sz="1200" dirty="0" err="1"/>
              <a:t>Zablocki</a:t>
            </a:r>
            <a:r>
              <a:rPr lang="en-AU" sz="1200" dirty="0"/>
              <a:t>, and Dorota </a:t>
            </a:r>
            <a:r>
              <a:rPr lang="en-AU" sz="1200" dirty="0" err="1"/>
              <a:t>Rozkiewicz</a:t>
            </a:r>
            <a:r>
              <a:rPr lang="en-AU" sz="1200" dirty="0"/>
              <a:t>, Helena Barroso. (2022). The Association between Hand Disinfection Techniques and Their Barriers, as Well as the “Bare below the Elbows” Concept, among Healthcare Professionals—A Study Based on a Polish Population, International Journal of Environmental Research and Public Health 2022, 19(18), 11781; Available from: </a:t>
            </a:r>
            <a:r>
              <a:rPr lang="en-AU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http://doi.org./10.3390/ijerph191811781</a:t>
            </a:r>
            <a:endParaRPr lang="en-AU" altLang="en-US" sz="1200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Bearman, G., Bryant, K., </a:t>
            </a:r>
            <a:r>
              <a:rPr lang="en-AU" altLang="en-US" sz="1200" dirty="0" err="1"/>
              <a:t>Leekha</a:t>
            </a:r>
            <a:r>
              <a:rPr lang="en-AU" altLang="en-US" sz="1200" dirty="0"/>
              <a:t>, S., Mayer, J., Munoz-Price, L. S., Murthy, R., Palmore, T., Rupp, M., White, J. (2014). Expert Guidance: Healthcare Personnel Attire in Non-Operating Room Settings. </a:t>
            </a:r>
            <a:r>
              <a:rPr lang="en-AU" altLang="en-US" sz="1200" i="1" dirty="0"/>
              <a:t>Infection Control and Hospital Epidemiology</a:t>
            </a:r>
            <a:r>
              <a:rPr lang="en-AU" altLang="en-US" sz="1200" dirty="0"/>
              <a:t>, 35(2), 107-121. doi:10.1086/675066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AU" altLang="en-US" sz="1200" dirty="0"/>
              <a:t>VELVIZHI, </a:t>
            </a:r>
            <a:r>
              <a:rPr lang="en-AU" altLang="en-US" sz="1200" dirty="0" err="1"/>
              <a:t>G.d.y.c.i</a:t>
            </a:r>
            <a:r>
              <a:rPr lang="en-AU" altLang="en-US" sz="1200" dirty="0"/>
              <a:t>., et al., </a:t>
            </a:r>
            <a:r>
              <a:rPr lang="en-AU" altLang="en-US" sz="1200" i="1" dirty="0"/>
              <a:t>Wristwatches as the Potential Sources of Hospital-Acquired Infections.</a:t>
            </a:r>
            <a:r>
              <a:rPr lang="en-AU" altLang="en-US" sz="1200" dirty="0"/>
              <a:t> Journal of Clinical &amp; Diagnostic Research, 2012.</a:t>
            </a:r>
            <a:r>
              <a:rPr lang="en-AU" altLang="en-US" sz="1200" b="1" dirty="0"/>
              <a:t> 6</a:t>
            </a:r>
            <a:r>
              <a:rPr lang="en-AU" altLang="en-US" sz="1200" dirty="0"/>
              <a:t>(5): p. 807-810.</a:t>
            </a:r>
            <a:endParaRPr lang="pt-BR" altLang="en-US" sz="1200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AU" altLang="en-US" sz="1200" b="1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AU" altLang="en-US" sz="1200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AU" altLang="en-US" sz="1200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AU" altLang="en-US" sz="1200" b="1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AU" altLang="en-US" sz="1400" dirty="0"/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AU" altLang="en-US" sz="1400" dirty="0"/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0AED2D02-52C6-4365-9157-C4E1361C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altLang="en-US" dirty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E236696-FA0F-4F4B-B8D9-722396C9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956345"/>
            <a:ext cx="8793162" cy="50063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AU" altLang="en-US" sz="3600" dirty="0">
                <a:solidFill>
                  <a:srgbClr val="11487C"/>
                </a:solidFill>
              </a:rPr>
              <a:t>Guide to Bare Below the Elbows</a:t>
            </a:r>
            <a:endParaRPr lang="en-AU" altLang="en-US" dirty="0"/>
          </a:p>
          <a:p>
            <a:pPr>
              <a:lnSpc>
                <a:spcPct val="80000"/>
              </a:lnSpc>
              <a:spcAft>
                <a:spcPts val="1200"/>
              </a:spcAft>
              <a:buNone/>
            </a:pPr>
            <a:r>
              <a:rPr lang="en-AU" altLang="en-US" dirty="0">
                <a:solidFill>
                  <a:srgbClr val="11487C"/>
                </a:solidFill>
              </a:rPr>
              <a:t>The effectiveness of hand hygiene may be improved when: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skin is intact,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nails are natural, short and unvarnished,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hands and forearms are free of jewellery, and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sleeves are above the elbow.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59ABA-179C-49BB-9AAF-FFC522505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406" y="6404149"/>
            <a:ext cx="2130678" cy="363517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</a:rPr>
              <a:t>Photo taken from CDC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86B7B-9C63-4DE1-B5AD-61CB54B0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92" y="687897"/>
            <a:ext cx="6912527" cy="551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58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40235-0735-4C3D-A8BD-998391B3A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tx1"/>
                </a:solidFill>
                <a:latin typeface="+mj-lt"/>
              </a:rPr>
              <a:t>Photo courtesy of Infection Management Services Princess Alexandra Hospital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E1129-B5FA-43E4-9E4D-F70786CD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43" y="864067"/>
            <a:ext cx="8741329" cy="4832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205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E853B87-C0DB-4480-95D5-6D20D331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027"/>
            <a:ext cx="10515600" cy="26509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Long ties and lanyards are not recommended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Retractable (or similar) ID card holders are recommended in place of lanyards and should be cleaned regularly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AU" altLang="en-US" dirty="0">
              <a:solidFill>
                <a:srgbClr val="11487C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AU" altLang="en-US" dirty="0">
                <a:solidFill>
                  <a:srgbClr val="11487C"/>
                </a:solidFill>
              </a:rPr>
              <a:t>If ties are worn they should be tucked in or secure.</a:t>
            </a:r>
            <a:r>
              <a:rPr lang="en-AU" altLang="en-US" sz="1100" dirty="0">
                <a:solidFill>
                  <a:srgbClr val="11487C"/>
                </a:solidFill>
              </a:rPr>
              <a:t>2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27BB3A74-7029-4184-879C-59C8F3CD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91886"/>
          </a:xfrm>
        </p:spPr>
        <p:txBody>
          <a:bodyPr>
            <a:normAutofit fontScale="90000"/>
          </a:bodyPr>
          <a:lstStyle/>
          <a:p>
            <a:pPr marL="0" indent="0">
              <a:spcBef>
                <a:spcPct val="0"/>
              </a:spcBef>
              <a:buNone/>
            </a:pPr>
            <a:br>
              <a:rPr lang="en-AU" altLang="en-US" dirty="0">
                <a:solidFill>
                  <a:srgbClr val="9BBF4A"/>
                </a:solidFill>
              </a:rPr>
            </a:br>
            <a:br>
              <a:rPr lang="en-AU" altLang="en-US" dirty="0">
                <a:solidFill>
                  <a:srgbClr val="9BBF4A"/>
                </a:solidFill>
              </a:rPr>
            </a:br>
            <a:br>
              <a:rPr lang="en-AU" altLang="en-US" dirty="0">
                <a:solidFill>
                  <a:srgbClr val="9BBF4A"/>
                </a:solidFill>
              </a:rPr>
            </a:br>
            <a:br>
              <a:rPr lang="en-AU" altLang="en-US" dirty="0">
                <a:solidFill>
                  <a:srgbClr val="9BBF4A"/>
                </a:solidFill>
              </a:rPr>
            </a:br>
            <a:r>
              <a:rPr lang="en-AU" altLang="en-US" sz="4000" dirty="0"/>
              <a:t>other considerations</a:t>
            </a:r>
            <a:br>
              <a:rPr lang="en-AU" altLang="en-US" sz="4400" dirty="0">
                <a:solidFill>
                  <a:srgbClr val="11487C"/>
                </a:solidFill>
              </a:rPr>
            </a:br>
            <a:br>
              <a:rPr lang="en-AU" altLang="en-US" dirty="0"/>
            </a:br>
            <a:endParaRPr lang="en-AU" altLang="en-US" dirty="0">
              <a:solidFill>
                <a:srgbClr val="9BBF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4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AC03DDB-04E9-4FBF-83D3-268D58F1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None/>
            </a:pPr>
            <a:r>
              <a:rPr lang="en-AU" altLang="en-US" sz="3600" b="1" dirty="0">
                <a:solidFill>
                  <a:srgbClr val="11487C"/>
                </a:solidFill>
              </a:rPr>
              <a:t>Who should be ‘Bare Below the Elbows’?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b="1" dirty="0"/>
              <a:t>	</a:t>
            </a:r>
          </a:p>
          <a:p>
            <a:pPr marL="0" indent="0" eaLnBrk="1" hangingPunct="1">
              <a:buNone/>
            </a:pPr>
            <a:r>
              <a:rPr lang="en-AU" altLang="en-US" dirty="0">
                <a:solidFill>
                  <a:srgbClr val="11487C"/>
                </a:solidFill>
              </a:rPr>
              <a:t>All staff undertaking direct patient contact or contact with the patient’s environment.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dirty="0"/>
              <a:t> </a:t>
            </a:r>
          </a:p>
          <a:p>
            <a:pPr eaLnBrk="1" hangingPunct="1"/>
            <a:endParaRPr lang="en-AU" altLang="en-US" dirty="0"/>
          </a:p>
        </p:txBody>
      </p:sp>
      <p:pic>
        <p:nvPicPr>
          <p:cNvPr id="15364" name="Content Placeholder 4" descr="Picture2.png">
            <a:extLst>
              <a:ext uri="{FF2B5EF4-FFF2-40B4-BE49-F238E27FC236}">
                <a16:creationId xmlns:a16="http://schemas.microsoft.com/office/drawing/2014/main" id="{80D31F42-C0DD-41DA-A864-03BA561F2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35479"/>
            <a:ext cx="3378200" cy="333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095030-6051-50C1-BD15-280154269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9595" y="6402541"/>
            <a:ext cx="5918675" cy="365125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  <a:latin typeface="+mj-lt"/>
              </a:rPr>
              <a:t>Photo courtesy of Infection Management Services Princess Alexandra Hospital</a:t>
            </a:r>
          </a:p>
        </p:txBody>
      </p:sp>
    </p:spTree>
    <p:extLst>
      <p:ext uri="{BB962C8B-B14F-4D97-AF65-F5344CB8AC3E}">
        <p14:creationId xmlns:p14="http://schemas.microsoft.com/office/powerpoint/2010/main" val="392334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273C4C-A90A-431B-B939-670E506DA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8936" y="1535185"/>
            <a:ext cx="3640822" cy="4590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E56A10-B58B-4AB9-BF83-AADE6477CA9E}"/>
              </a:ext>
            </a:extLst>
          </p:cNvPr>
          <p:cNvSpPr/>
          <p:nvPr/>
        </p:nvSpPr>
        <p:spPr>
          <a:xfrm>
            <a:off x="4864705" y="4379054"/>
            <a:ext cx="932786" cy="1015069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00"/>
              <a:gd name="connsiteX1" fmla="*/ 236738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00"/>
              <a:gd name="connsiteX1" fmla="*/ 236738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599309"/>
              <a:gd name="connsiteY0" fmla="*/ 914400 h 914400"/>
              <a:gd name="connsiteX1" fmla="*/ 236738 w 599309"/>
              <a:gd name="connsiteY1" fmla="*/ 0 h 914400"/>
              <a:gd name="connsiteX2" fmla="*/ 599309 w 599309"/>
              <a:gd name="connsiteY2" fmla="*/ 645952 h 914400"/>
              <a:gd name="connsiteX3" fmla="*/ 0 w 599309"/>
              <a:gd name="connsiteY3" fmla="*/ 914400 h 914400"/>
              <a:gd name="connsiteX0" fmla="*/ 0 w 792256"/>
              <a:gd name="connsiteY0" fmla="*/ 914400 h 914400"/>
              <a:gd name="connsiteX1" fmla="*/ 236738 w 792256"/>
              <a:gd name="connsiteY1" fmla="*/ 0 h 914400"/>
              <a:gd name="connsiteX2" fmla="*/ 792256 w 792256"/>
              <a:gd name="connsiteY2" fmla="*/ 528506 h 914400"/>
              <a:gd name="connsiteX3" fmla="*/ 0 w 792256"/>
              <a:gd name="connsiteY3" fmla="*/ 914400 h 914400"/>
              <a:gd name="connsiteX0" fmla="*/ 56539 w 848795"/>
              <a:gd name="connsiteY0" fmla="*/ 914400 h 914400"/>
              <a:gd name="connsiteX1" fmla="*/ 2458 w 848795"/>
              <a:gd name="connsiteY1" fmla="*/ 620074 h 914400"/>
              <a:gd name="connsiteX2" fmla="*/ 293277 w 848795"/>
              <a:gd name="connsiteY2" fmla="*/ 0 h 914400"/>
              <a:gd name="connsiteX3" fmla="*/ 848795 w 848795"/>
              <a:gd name="connsiteY3" fmla="*/ 528506 h 914400"/>
              <a:gd name="connsiteX4" fmla="*/ 56539 w 848795"/>
              <a:gd name="connsiteY4" fmla="*/ 914400 h 914400"/>
              <a:gd name="connsiteX0" fmla="*/ 56539 w 848795"/>
              <a:gd name="connsiteY0" fmla="*/ 914400 h 914400"/>
              <a:gd name="connsiteX1" fmla="*/ 2458 w 848795"/>
              <a:gd name="connsiteY1" fmla="*/ 620074 h 914400"/>
              <a:gd name="connsiteX2" fmla="*/ 293277 w 848795"/>
              <a:gd name="connsiteY2" fmla="*/ 0 h 914400"/>
              <a:gd name="connsiteX3" fmla="*/ 848795 w 848795"/>
              <a:gd name="connsiteY3" fmla="*/ 528506 h 914400"/>
              <a:gd name="connsiteX4" fmla="*/ 421909 w 848795"/>
              <a:gd name="connsiteY4" fmla="*/ 771076 h 914400"/>
              <a:gd name="connsiteX5" fmla="*/ 56539 w 848795"/>
              <a:gd name="connsiteY5" fmla="*/ 914400 h 914400"/>
              <a:gd name="connsiteX0" fmla="*/ 56539 w 848795"/>
              <a:gd name="connsiteY0" fmla="*/ 914400 h 914400"/>
              <a:gd name="connsiteX1" fmla="*/ 2458 w 848795"/>
              <a:gd name="connsiteY1" fmla="*/ 620074 h 914400"/>
              <a:gd name="connsiteX2" fmla="*/ 293277 w 848795"/>
              <a:gd name="connsiteY2" fmla="*/ 0 h 914400"/>
              <a:gd name="connsiteX3" fmla="*/ 848795 w 848795"/>
              <a:gd name="connsiteY3" fmla="*/ 528506 h 914400"/>
              <a:gd name="connsiteX4" fmla="*/ 421909 w 848795"/>
              <a:gd name="connsiteY4" fmla="*/ 771076 h 914400"/>
              <a:gd name="connsiteX5" fmla="*/ 56539 w 848795"/>
              <a:gd name="connsiteY5" fmla="*/ 914400 h 914400"/>
              <a:gd name="connsiteX0" fmla="*/ 56539 w 848795"/>
              <a:gd name="connsiteY0" fmla="*/ 914400 h 914400"/>
              <a:gd name="connsiteX1" fmla="*/ 2458 w 848795"/>
              <a:gd name="connsiteY1" fmla="*/ 620074 h 914400"/>
              <a:gd name="connsiteX2" fmla="*/ 293277 w 848795"/>
              <a:gd name="connsiteY2" fmla="*/ 0 h 914400"/>
              <a:gd name="connsiteX3" fmla="*/ 848795 w 848795"/>
              <a:gd name="connsiteY3" fmla="*/ 528506 h 914400"/>
              <a:gd name="connsiteX4" fmla="*/ 421909 w 848795"/>
              <a:gd name="connsiteY4" fmla="*/ 771076 h 914400"/>
              <a:gd name="connsiteX5" fmla="*/ 56539 w 848795"/>
              <a:gd name="connsiteY5" fmla="*/ 914400 h 914400"/>
              <a:gd name="connsiteX0" fmla="*/ 81220 w 848309"/>
              <a:gd name="connsiteY0" fmla="*/ 939567 h 939567"/>
              <a:gd name="connsiteX1" fmla="*/ 1972 w 848309"/>
              <a:gd name="connsiteY1" fmla="*/ 620074 h 939567"/>
              <a:gd name="connsiteX2" fmla="*/ 292791 w 848309"/>
              <a:gd name="connsiteY2" fmla="*/ 0 h 939567"/>
              <a:gd name="connsiteX3" fmla="*/ 848309 w 848309"/>
              <a:gd name="connsiteY3" fmla="*/ 528506 h 939567"/>
              <a:gd name="connsiteX4" fmla="*/ 421423 w 848309"/>
              <a:gd name="connsiteY4" fmla="*/ 771076 h 939567"/>
              <a:gd name="connsiteX5" fmla="*/ 81220 w 848309"/>
              <a:gd name="connsiteY5" fmla="*/ 939567 h 939567"/>
              <a:gd name="connsiteX0" fmla="*/ 130995 w 898084"/>
              <a:gd name="connsiteY0" fmla="*/ 939567 h 939567"/>
              <a:gd name="connsiteX1" fmla="*/ 1413 w 898084"/>
              <a:gd name="connsiteY1" fmla="*/ 653630 h 939567"/>
              <a:gd name="connsiteX2" fmla="*/ 342566 w 898084"/>
              <a:gd name="connsiteY2" fmla="*/ 0 h 939567"/>
              <a:gd name="connsiteX3" fmla="*/ 898084 w 898084"/>
              <a:gd name="connsiteY3" fmla="*/ 528506 h 939567"/>
              <a:gd name="connsiteX4" fmla="*/ 471198 w 898084"/>
              <a:gd name="connsiteY4" fmla="*/ 771076 h 939567"/>
              <a:gd name="connsiteX5" fmla="*/ 130995 w 898084"/>
              <a:gd name="connsiteY5" fmla="*/ 939567 h 939567"/>
              <a:gd name="connsiteX0" fmla="*/ 89487 w 898521"/>
              <a:gd name="connsiteY0" fmla="*/ 964734 h 964734"/>
              <a:gd name="connsiteX1" fmla="*/ 1850 w 898521"/>
              <a:gd name="connsiteY1" fmla="*/ 653630 h 964734"/>
              <a:gd name="connsiteX2" fmla="*/ 343003 w 898521"/>
              <a:gd name="connsiteY2" fmla="*/ 0 h 964734"/>
              <a:gd name="connsiteX3" fmla="*/ 898521 w 898521"/>
              <a:gd name="connsiteY3" fmla="*/ 528506 h 964734"/>
              <a:gd name="connsiteX4" fmla="*/ 471635 w 898521"/>
              <a:gd name="connsiteY4" fmla="*/ 771076 h 964734"/>
              <a:gd name="connsiteX5" fmla="*/ 89487 w 898521"/>
              <a:gd name="connsiteY5" fmla="*/ 964734 h 964734"/>
              <a:gd name="connsiteX0" fmla="*/ 89487 w 914764"/>
              <a:gd name="connsiteY0" fmla="*/ 973762 h 973762"/>
              <a:gd name="connsiteX1" fmla="*/ 1850 w 914764"/>
              <a:gd name="connsiteY1" fmla="*/ 662658 h 973762"/>
              <a:gd name="connsiteX2" fmla="*/ 343003 w 914764"/>
              <a:gd name="connsiteY2" fmla="*/ 9028 h 973762"/>
              <a:gd name="connsiteX3" fmla="*/ 790417 w 914764"/>
              <a:gd name="connsiteY3" fmla="*/ 293542 h 973762"/>
              <a:gd name="connsiteX4" fmla="*/ 898521 w 914764"/>
              <a:gd name="connsiteY4" fmla="*/ 537534 h 973762"/>
              <a:gd name="connsiteX5" fmla="*/ 471635 w 914764"/>
              <a:gd name="connsiteY5" fmla="*/ 780104 h 973762"/>
              <a:gd name="connsiteX6" fmla="*/ 89487 w 914764"/>
              <a:gd name="connsiteY6" fmla="*/ 973762 h 973762"/>
              <a:gd name="connsiteX0" fmla="*/ 89487 w 914764"/>
              <a:gd name="connsiteY0" fmla="*/ 973762 h 973762"/>
              <a:gd name="connsiteX1" fmla="*/ 1850 w 914764"/>
              <a:gd name="connsiteY1" fmla="*/ 662658 h 973762"/>
              <a:gd name="connsiteX2" fmla="*/ 343003 w 914764"/>
              <a:gd name="connsiteY2" fmla="*/ 9028 h 973762"/>
              <a:gd name="connsiteX3" fmla="*/ 790417 w 914764"/>
              <a:gd name="connsiteY3" fmla="*/ 293542 h 973762"/>
              <a:gd name="connsiteX4" fmla="*/ 898521 w 914764"/>
              <a:gd name="connsiteY4" fmla="*/ 537534 h 973762"/>
              <a:gd name="connsiteX5" fmla="*/ 496801 w 914764"/>
              <a:gd name="connsiteY5" fmla="*/ 796882 h 973762"/>
              <a:gd name="connsiteX6" fmla="*/ 89487 w 914764"/>
              <a:gd name="connsiteY6" fmla="*/ 973762 h 973762"/>
              <a:gd name="connsiteX0" fmla="*/ 89487 w 914764"/>
              <a:gd name="connsiteY0" fmla="*/ 925213 h 925213"/>
              <a:gd name="connsiteX1" fmla="*/ 1850 w 914764"/>
              <a:gd name="connsiteY1" fmla="*/ 614109 h 925213"/>
              <a:gd name="connsiteX2" fmla="*/ 401726 w 914764"/>
              <a:gd name="connsiteY2" fmla="*/ 10813 h 925213"/>
              <a:gd name="connsiteX3" fmla="*/ 790417 w 914764"/>
              <a:gd name="connsiteY3" fmla="*/ 244993 h 925213"/>
              <a:gd name="connsiteX4" fmla="*/ 898521 w 914764"/>
              <a:gd name="connsiteY4" fmla="*/ 488985 h 925213"/>
              <a:gd name="connsiteX5" fmla="*/ 496801 w 914764"/>
              <a:gd name="connsiteY5" fmla="*/ 748333 h 925213"/>
              <a:gd name="connsiteX6" fmla="*/ 89487 w 914764"/>
              <a:gd name="connsiteY6" fmla="*/ 925213 h 925213"/>
              <a:gd name="connsiteX0" fmla="*/ 89487 w 914764"/>
              <a:gd name="connsiteY0" fmla="*/ 925213 h 925213"/>
              <a:gd name="connsiteX1" fmla="*/ 1850 w 914764"/>
              <a:gd name="connsiteY1" fmla="*/ 614109 h 925213"/>
              <a:gd name="connsiteX2" fmla="*/ 401726 w 914764"/>
              <a:gd name="connsiteY2" fmla="*/ 10813 h 925213"/>
              <a:gd name="connsiteX3" fmla="*/ 790417 w 914764"/>
              <a:gd name="connsiteY3" fmla="*/ 244993 h 925213"/>
              <a:gd name="connsiteX4" fmla="*/ 898521 w 914764"/>
              <a:gd name="connsiteY4" fmla="*/ 488985 h 925213"/>
              <a:gd name="connsiteX5" fmla="*/ 496801 w 914764"/>
              <a:gd name="connsiteY5" fmla="*/ 748333 h 925213"/>
              <a:gd name="connsiteX6" fmla="*/ 89487 w 914764"/>
              <a:gd name="connsiteY6" fmla="*/ 925213 h 925213"/>
              <a:gd name="connsiteX0" fmla="*/ 122676 w 947953"/>
              <a:gd name="connsiteY0" fmla="*/ 925213 h 925213"/>
              <a:gd name="connsiteX1" fmla="*/ 1483 w 947953"/>
              <a:gd name="connsiteY1" fmla="*/ 597331 h 925213"/>
              <a:gd name="connsiteX2" fmla="*/ 434915 w 947953"/>
              <a:gd name="connsiteY2" fmla="*/ 10813 h 925213"/>
              <a:gd name="connsiteX3" fmla="*/ 823606 w 947953"/>
              <a:gd name="connsiteY3" fmla="*/ 244993 h 925213"/>
              <a:gd name="connsiteX4" fmla="*/ 931710 w 947953"/>
              <a:gd name="connsiteY4" fmla="*/ 488985 h 925213"/>
              <a:gd name="connsiteX5" fmla="*/ 529990 w 947953"/>
              <a:gd name="connsiteY5" fmla="*/ 748333 h 925213"/>
              <a:gd name="connsiteX6" fmla="*/ 122676 w 947953"/>
              <a:gd name="connsiteY6" fmla="*/ 925213 h 925213"/>
              <a:gd name="connsiteX0" fmla="*/ 122676 w 947953"/>
              <a:gd name="connsiteY0" fmla="*/ 877511 h 877511"/>
              <a:gd name="connsiteX1" fmla="*/ 1483 w 947953"/>
              <a:gd name="connsiteY1" fmla="*/ 549629 h 877511"/>
              <a:gd name="connsiteX2" fmla="*/ 468471 w 947953"/>
              <a:gd name="connsiteY2" fmla="*/ 13445 h 877511"/>
              <a:gd name="connsiteX3" fmla="*/ 823606 w 947953"/>
              <a:gd name="connsiteY3" fmla="*/ 197291 h 877511"/>
              <a:gd name="connsiteX4" fmla="*/ 931710 w 947953"/>
              <a:gd name="connsiteY4" fmla="*/ 441283 h 877511"/>
              <a:gd name="connsiteX5" fmla="*/ 529990 w 947953"/>
              <a:gd name="connsiteY5" fmla="*/ 700631 h 877511"/>
              <a:gd name="connsiteX6" fmla="*/ 122676 w 947953"/>
              <a:gd name="connsiteY6" fmla="*/ 877511 h 877511"/>
              <a:gd name="connsiteX0" fmla="*/ 122676 w 947953"/>
              <a:gd name="connsiteY0" fmla="*/ 877511 h 877511"/>
              <a:gd name="connsiteX1" fmla="*/ 1483 w 947953"/>
              <a:gd name="connsiteY1" fmla="*/ 549629 h 877511"/>
              <a:gd name="connsiteX2" fmla="*/ 468471 w 947953"/>
              <a:gd name="connsiteY2" fmla="*/ 13445 h 877511"/>
              <a:gd name="connsiteX3" fmla="*/ 823606 w 947953"/>
              <a:gd name="connsiteY3" fmla="*/ 197291 h 877511"/>
              <a:gd name="connsiteX4" fmla="*/ 931710 w 947953"/>
              <a:gd name="connsiteY4" fmla="*/ 441283 h 877511"/>
              <a:gd name="connsiteX5" fmla="*/ 529990 w 947953"/>
              <a:gd name="connsiteY5" fmla="*/ 700631 h 877511"/>
              <a:gd name="connsiteX6" fmla="*/ 122676 w 947953"/>
              <a:gd name="connsiteY6" fmla="*/ 877511 h 877511"/>
              <a:gd name="connsiteX0" fmla="*/ 122676 w 947953"/>
              <a:gd name="connsiteY0" fmla="*/ 823964 h 823964"/>
              <a:gd name="connsiteX1" fmla="*/ 1483 w 947953"/>
              <a:gd name="connsiteY1" fmla="*/ 496082 h 823964"/>
              <a:gd name="connsiteX2" fmla="*/ 502027 w 947953"/>
              <a:gd name="connsiteY2" fmla="*/ 18621 h 823964"/>
              <a:gd name="connsiteX3" fmla="*/ 823606 w 947953"/>
              <a:gd name="connsiteY3" fmla="*/ 143744 h 823964"/>
              <a:gd name="connsiteX4" fmla="*/ 931710 w 947953"/>
              <a:gd name="connsiteY4" fmla="*/ 387736 h 823964"/>
              <a:gd name="connsiteX5" fmla="*/ 529990 w 947953"/>
              <a:gd name="connsiteY5" fmla="*/ 647084 h 823964"/>
              <a:gd name="connsiteX6" fmla="*/ 122676 w 947953"/>
              <a:gd name="connsiteY6" fmla="*/ 823964 h 823964"/>
              <a:gd name="connsiteX0" fmla="*/ 122676 w 947953"/>
              <a:gd name="connsiteY0" fmla="*/ 802321 h 802321"/>
              <a:gd name="connsiteX1" fmla="*/ 1483 w 947953"/>
              <a:gd name="connsiteY1" fmla="*/ 474439 h 802321"/>
              <a:gd name="connsiteX2" fmla="*/ 527194 w 947953"/>
              <a:gd name="connsiteY2" fmla="*/ 22145 h 802321"/>
              <a:gd name="connsiteX3" fmla="*/ 823606 w 947953"/>
              <a:gd name="connsiteY3" fmla="*/ 122101 h 802321"/>
              <a:gd name="connsiteX4" fmla="*/ 931710 w 947953"/>
              <a:gd name="connsiteY4" fmla="*/ 366093 h 802321"/>
              <a:gd name="connsiteX5" fmla="*/ 529990 w 947953"/>
              <a:gd name="connsiteY5" fmla="*/ 625441 h 802321"/>
              <a:gd name="connsiteX6" fmla="*/ 122676 w 947953"/>
              <a:gd name="connsiteY6" fmla="*/ 802321 h 802321"/>
              <a:gd name="connsiteX0" fmla="*/ 122676 w 947953"/>
              <a:gd name="connsiteY0" fmla="*/ 769608 h 769608"/>
              <a:gd name="connsiteX1" fmla="*/ 1483 w 947953"/>
              <a:gd name="connsiteY1" fmla="*/ 441726 h 769608"/>
              <a:gd name="connsiteX2" fmla="*/ 560749 w 947953"/>
              <a:gd name="connsiteY2" fmla="*/ 31377 h 769608"/>
              <a:gd name="connsiteX3" fmla="*/ 823606 w 947953"/>
              <a:gd name="connsiteY3" fmla="*/ 89388 h 769608"/>
              <a:gd name="connsiteX4" fmla="*/ 931710 w 947953"/>
              <a:gd name="connsiteY4" fmla="*/ 333380 h 769608"/>
              <a:gd name="connsiteX5" fmla="*/ 529990 w 947953"/>
              <a:gd name="connsiteY5" fmla="*/ 592728 h 769608"/>
              <a:gd name="connsiteX6" fmla="*/ 122676 w 947953"/>
              <a:gd name="connsiteY6" fmla="*/ 769608 h 769608"/>
              <a:gd name="connsiteX0" fmla="*/ 122676 w 947953"/>
              <a:gd name="connsiteY0" fmla="*/ 888823 h 888823"/>
              <a:gd name="connsiteX1" fmla="*/ 1483 w 947953"/>
              <a:gd name="connsiteY1" fmla="*/ 560941 h 888823"/>
              <a:gd name="connsiteX2" fmla="*/ 560749 w 947953"/>
              <a:gd name="connsiteY2" fmla="*/ 150592 h 888823"/>
              <a:gd name="connsiteX3" fmla="*/ 823606 w 947953"/>
              <a:gd name="connsiteY3" fmla="*/ 208603 h 888823"/>
              <a:gd name="connsiteX4" fmla="*/ 931710 w 947953"/>
              <a:gd name="connsiteY4" fmla="*/ 452595 h 888823"/>
              <a:gd name="connsiteX5" fmla="*/ 529990 w 947953"/>
              <a:gd name="connsiteY5" fmla="*/ 711943 h 888823"/>
              <a:gd name="connsiteX6" fmla="*/ 122676 w 947953"/>
              <a:gd name="connsiteY6" fmla="*/ 888823 h 888823"/>
              <a:gd name="connsiteX0" fmla="*/ 122676 w 947953"/>
              <a:gd name="connsiteY0" fmla="*/ 888823 h 888823"/>
              <a:gd name="connsiteX1" fmla="*/ 1483 w 947953"/>
              <a:gd name="connsiteY1" fmla="*/ 560941 h 888823"/>
              <a:gd name="connsiteX2" fmla="*/ 320267 w 947953"/>
              <a:gd name="connsiteY2" fmla="*/ 208602 h 888823"/>
              <a:gd name="connsiteX3" fmla="*/ 560749 w 947953"/>
              <a:gd name="connsiteY3" fmla="*/ 150592 h 888823"/>
              <a:gd name="connsiteX4" fmla="*/ 823606 w 947953"/>
              <a:gd name="connsiteY4" fmla="*/ 208603 h 888823"/>
              <a:gd name="connsiteX5" fmla="*/ 931710 w 947953"/>
              <a:gd name="connsiteY5" fmla="*/ 452595 h 888823"/>
              <a:gd name="connsiteX6" fmla="*/ 529990 w 947953"/>
              <a:gd name="connsiteY6" fmla="*/ 711943 h 888823"/>
              <a:gd name="connsiteX7" fmla="*/ 122676 w 947953"/>
              <a:gd name="connsiteY7" fmla="*/ 888823 h 888823"/>
              <a:gd name="connsiteX0" fmla="*/ 122676 w 947953"/>
              <a:gd name="connsiteY0" fmla="*/ 888823 h 888823"/>
              <a:gd name="connsiteX1" fmla="*/ 1483 w 947953"/>
              <a:gd name="connsiteY1" fmla="*/ 560941 h 888823"/>
              <a:gd name="connsiteX2" fmla="*/ 320267 w 947953"/>
              <a:gd name="connsiteY2" fmla="*/ 208602 h 888823"/>
              <a:gd name="connsiteX3" fmla="*/ 560749 w 947953"/>
              <a:gd name="connsiteY3" fmla="*/ 150592 h 888823"/>
              <a:gd name="connsiteX4" fmla="*/ 823606 w 947953"/>
              <a:gd name="connsiteY4" fmla="*/ 208603 h 888823"/>
              <a:gd name="connsiteX5" fmla="*/ 931710 w 947953"/>
              <a:gd name="connsiteY5" fmla="*/ 452595 h 888823"/>
              <a:gd name="connsiteX6" fmla="*/ 529990 w 947953"/>
              <a:gd name="connsiteY6" fmla="*/ 711943 h 888823"/>
              <a:gd name="connsiteX7" fmla="*/ 122676 w 947953"/>
              <a:gd name="connsiteY7" fmla="*/ 888823 h 888823"/>
              <a:gd name="connsiteX0" fmla="*/ 122676 w 947953"/>
              <a:gd name="connsiteY0" fmla="*/ 980137 h 980137"/>
              <a:gd name="connsiteX1" fmla="*/ 1483 w 947953"/>
              <a:gd name="connsiteY1" fmla="*/ 652255 h 980137"/>
              <a:gd name="connsiteX2" fmla="*/ 320267 w 947953"/>
              <a:gd name="connsiteY2" fmla="*/ 299916 h 980137"/>
              <a:gd name="connsiteX3" fmla="*/ 535582 w 947953"/>
              <a:gd name="connsiteY3" fmla="*/ 124460 h 980137"/>
              <a:gd name="connsiteX4" fmla="*/ 823606 w 947953"/>
              <a:gd name="connsiteY4" fmla="*/ 299917 h 980137"/>
              <a:gd name="connsiteX5" fmla="*/ 931710 w 947953"/>
              <a:gd name="connsiteY5" fmla="*/ 543909 h 980137"/>
              <a:gd name="connsiteX6" fmla="*/ 529990 w 947953"/>
              <a:gd name="connsiteY6" fmla="*/ 803257 h 980137"/>
              <a:gd name="connsiteX7" fmla="*/ 122676 w 947953"/>
              <a:gd name="connsiteY7" fmla="*/ 980137 h 980137"/>
              <a:gd name="connsiteX0" fmla="*/ 147651 w 972928"/>
              <a:gd name="connsiteY0" fmla="*/ 980137 h 980137"/>
              <a:gd name="connsiteX1" fmla="*/ 1291 w 972928"/>
              <a:gd name="connsiteY1" fmla="*/ 677422 h 980137"/>
              <a:gd name="connsiteX2" fmla="*/ 345242 w 972928"/>
              <a:gd name="connsiteY2" fmla="*/ 299916 h 980137"/>
              <a:gd name="connsiteX3" fmla="*/ 560557 w 972928"/>
              <a:gd name="connsiteY3" fmla="*/ 124460 h 980137"/>
              <a:gd name="connsiteX4" fmla="*/ 848581 w 972928"/>
              <a:gd name="connsiteY4" fmla="*/ 299917 h 980137"/>
              <a:gd name="connsiteX5" fmla="*/ 956685 w 972928"/>
              <a:gd name="connsiteY5" fmla="*/ 543909 h 980137"/>
              <a:gd name="connsiteX6" fmla="*/ 554965 w 972928"/>
              <a:gd name="connsiteY6" fmla="*/ 803257 h 980137"/>
              <a:gd name="connsiteX7" fmla="*/ 147651 w 972928"/>
              <a:gd name="connsiteY7" fmla="*/ 980137 h 980137"/>
              <a:gd name="connsiteX0" fmla="*/ 114364 w 973197"/>
              <a:gd name="connsiteY0" fmla="*/ 1030471 h 1030471"/>
              <a:gd name="connsiteX1" fmla="*/ 1560 w 973197"/>
              <a:gd name="connsiteY1" fmla="*/ 677422 h 1030471"/>
              <a:gd name="connsiteX2" fmla="*/ 345511 w 973197"/>
              <a:gd name="connsiteY2" fmla="*/ 299916 h 1030471"/>
              <a:gd name="connsiteX3" fmla="*/ 560826 w 973197"/>
              <a:gd name="connsiteY3" fmla="*/ 124460 h 1030471"/>
              <a:gd name="connsiteX4" fmla="*/ 848850 w 973197"/>
              <a:gd name="connsiteY4" fmla="*/ 299917 h 1030471"/>
              <a:gd name="connsiteX5" fmla="*/ 956954 w 973197"/>
              <a:gd name="connsiteY5" fmla="*/ 543909 h 1030471"/>
              <a:gd name="connsiteX6" fmla="*/ 555234 w 973197"/>
              <a:gd name="connsiteY6" fmla="*/ 803257 h 1030471"/>
              <a:gd name="connsiteX7" fmla="*/ 114364 w 973197"/>
              <a:gd name="connsiteY7" fmla="*/ 1030471 h 1030471"/>
              <a:gd name="connsiteX0" fmla="*/ 114364 w 1082235"/>
              <a:gd name="connsiteY0" fmla="*/ 1030471 h 1030471"/>
              <a:gd name="connsiteX1" fmla="*/ 1560 w 1082235"/>
              <a:gd name="connsiteY1" fmla="*/ 677422 h 1030471"/>
              <a:gd name="connsiteX2" fmla="*/ 345511 w 1082235"/>
              <a:gd name="connsiteY2" fmla="*/ 299916 h 1030471"/>
              <a:gd name="connsiteX3" fmla="*/ 560826 w 1082235"/>
              <a:gd name="connsiteY3" fmla="*/ 124460 h 1030471"/>
              <a:gd name="connsiteX4" fmla="*/ 848850 w 1082235"/>
              <a:gd name="connsiteY4" fmla="*/ 299917 h 1030471"/>
              <a:gd name="connsiteX5" fmla="*/ 1074400 w 1082235"/>
              <a:gd name="connsiteY5" fmla="*/ 652966 h 1030471"/>
              <a:gd name="connsiteX6" fmla="*/ 555234 w 1082235"/>
              <a:gd name="connsiteY6" fmla="*/ 803257 h 1030471"/>
              <a:gd name="connsiteX7" fmla="*/ 114364 w 1082235"/>
              <a:gd name="connsiteY7" fmla="*/ 1030471 h 1030471"/>
              <a:gd name="connsiteX0" fmla="*/ 114364 w 1082235"/>
              <a:gd name="connsiteY0" fmla="*/ 1030471 h 1030471"/>
              <a:gd name="connsiteX1" fmla="*/ 1560 w 1082235"/>
              <a:gd name="connsiteY1" fmla="*/ 677422 h 1030471"/>
              <a:gd name="connsiteX2" fmla="*/ 345511 w 1082235"/>
              <a:gd name="connsiteY2" fmla="*/ 299916 h 1030471"/>
              <a:gd name="connsiteX3" fmla="*/ 560826 w 1082235"/>
              <a:gd name="connsiteY3" fmla="*/ 124460 h 1030471"/>
              <a:gd name="connsiteX4" fmla="*/ 848850 w 1082235"/>
              <a:gd name="connsiteY4" fmla="*/ 299917 h 1030471"/>
              <a:gd name="connsiteX5" fmla="*/ 1074400 w 1082235"/>
              <a:gd name="connsiteY5" fmla="*/ 652966 h 1030471"/>
              <a:gd name="connsiteX6" fmla="*/ 681069 w 1082235"/>
              <a:gd name="connsiteY6" fmla="*/ 853591 h 1030471"/>
              <a:gd name="connsiteX7" fmla="*/ 114364 w 1082235"/>
              <a:gd name="connsiteY7" fmla="*/ 1030471 h 1030471"/>
              <a:gd name="connsiteX0" fmla="*/ 114364 w 1101426"/>
              <a:gd name="connsiteY0" fmla="*/ 1035314 h 1035314"/>
              <a:gd name="connsiteX1" fmla="*/ 1560 w 1101426"/>
              <a:gd name="connsiteY1" fmla="*/ 682265 h 1035314"/>
              <a:gd name="connsiteX2" fmla="*/ 345511 w 1101426"/>
              <a:gd name="connsiteY2" fmla="*/ 304759 h 1035314"/>
              <a:gd name="connsiteX3" fmla="*/ 560826 w 1101426"/>
              <a:gd name="connsiteY3" fmla="*/ 129303 h 1035314"/>
              <a:gd name="connsiteX4" fmla="*/ 1016630 w 1101426"/>
              <a:gd name="connsiteY4" fmla="*/ 279593 h 1035314"/>
              <a:gd name="connsiteX5" fmla="*/ 1074400 w 1101426"/>
              <a:gd name="connsiteY5" fmla="*/ 657809 h 1035314"/>
              <a:gd name="connsiteX6" fmla="*/ 681069 w 1101426"/>
              <a:gd name="connsiteY6" fmla="*/ 858434 h 1035314"/>
              <a:gd name="connsiteX7" fmla="*/ 114364 w 1101426"/>
              <a:gd name="connsiteY7" fmla="*/ 1035314 h 1035314"/>
              <a:gd name="connsiteX0" fmla="*/ 114364 w 1163199"/>
              <a:gd name="connsiteY0" fmla="*/ 1035314 h 1035314"/>
              <a:gd name="connsiteX1" fmla="*/ 1560 w 1163199"/>
              <a:gd name="connsiteY1" fmla="*/ 682265 h 1035314"/>
              <a:gd name="connsiteX2" fmla="*/ 345511 w 1163199"/>
              <a:gd name="connsiteY2" fmla="*/ 304759 h 1035314"/>
              <a:gd name="connsiteX3" fmla="*/ 560826 w 1163199"/>
              <a:gd name="connsiteY3" fmla="*/ 129303 h 1035314"/>
              <a:gd name="connsiteX4" fmla="*/ 1016630 w 1163199"/>
              <a:gd name="connsiteY4" fmla="*/ 279593 h 1035314"/>
              <a:gd name="connsiteX5" fmla="*/ 1149901 w 1163199"/>
              <a:gd name="connsiteY5" fmla="*/ 599086 h 1035314"/>
              <a:gd name="connsiteX6" fmla="*/ 681069 w 1163199"/>
              <a:gd name="connsiteY6" fmla="*/ 858434 h 1035314"/>
              <a:gd name="connsiteX7" fmla="*/ 114364 w 1163199"/>
              <a:gd name="connsiteY7" fmla="*/ 1035314 h 1035314"/>
              <a:gd name="connsiteX0" fmla="*/ 114364 w 1163199"/>
              <a:gd name="connsiteY0" fmla="*/ 1069376 h 1069376"/>
              <a:gd name="connsiteX1" fmla="*/ 1560 w 1163199"/>
              <a:gd name="connsiteY1" fmla="*/ 716327 h 1069376"/>
              <a:gd name="connsiteX2" fmla="*/ 345511 w 1163199"/>
              <a:gd name="connsiteY2" fmla="*/ 338821 h 1069376"/>
              <a:gd name="connsiteX3" fmla="*/ 585993 w 1163199"/>
              <a:gd name="connsiteY3" fmla="*/ 121420 h 1069376"/>
              <a:gd name="connsiteX4" fmla="*/ 1016630 w 1163199"/>
              <a:gd name="connsiteY4" fmla="*/ 313655 h 1069376"/>
              <a:gd name="connsiteX5" fmla="*/ 1149901 w 1163199"/>
              <a:gd name="connsiteY5" fmla="*/ 633148 h 1069376"/>
              <a:gd name="connsiteX6" fmla="*/ 681069 w 1163199"/>
              <a:gd name="connsiteY6" fmla="*/ 892496 h 1069376"/>
              <a:gd name="connsiteX7" fmla="*/ 114364 w 1163199"/>
              <a:gd name="connsiteY7" fmla="*/ 1069376 h 1069376"/>
              <a:gd name="connsiteX0" fmla="*/ 122676 w 1171511"/>
              <a:gd name="connsiteY0" fmla="*/ 1069376 h 1069376"/>
              <a:gd name="connsiteX1" fmla="*/ 1483 w 1171511"/>
              <a:gd name="connsiteY1" fmla="*/ 699549 h 1069376"/>
              <a:gd name="connsiteX2" fmla="*/ 353823 w 1171511"/>
              <a:gd name="connsiteY2" fmla="*/ 338821 h 1069376"/>
              <a:gd name="connsiteX3" fmla="*/ 594305 w 1171511"/>
              <a:gd name="connsiteY3" fmla="*/ 121420 h 1069376"/>
              <a:gd name="connsiteX4" fmla="*/ 1024942 w 1171511"/>
              <a:gd name="connsiteY4" fmla="*/ 313655 h 1069376"/>
              <a:gd name="connsiteX5" fmla="*/ 1158213 w 1171511"/>
              <a:gd name="connsiteY5" fmla="*/ 633148 h 1069376"/>
              <a:gd name="connsiteX6" fmla="*/ 689381 w 1171511"/>
              <a:gd name="connsiteY6" fmla="*/ 892496 h 1069376"/>
              <a:gd name="connsiteX7" fmla="*/ 122676 w 1171511"/>
              <a:gd name="connsiteY7" fmla="*/ 1069376 h 1069376"/>
              <a:gd name="connsiteX0" fmla="*/ 135866 w 1184701"/>
              <a:gd name="connsiteY0" fmla="*/ 1069376 h 1069443"/>
              <a:gd name="connsiteX1" fmla="*/ 73398 w 1184701"/>
              <a:gd name="connsiteY1" fmla="*/ 926050 h 1069443"/>
              <a:gd name="connsiteX2" fmla="*/ 14673 w 1184701"/>
              <a:gd name="connsiteY2" fmla="*/ 699549 h 1069443"/>
              <a:gd name="connsiteX3" fmla="*/ 367013 w 1184701"/>
              <a:gd name="connsiteY3" fmla="*/ 338821 h 1069443"/>
              <a:gd name="connsiteX4" fmla="*/ 607495 w 1184701"/>
              <a:gd name="connsiteY4" fmla="*/ 121420 h 1069443"/>
              <a:gd name="connsiteX5" fmla="*/ 1038132 w 1184701"/>
              <a:gd name="connsiteY5" fmla="*/ 313655 h 1069443"/>
              <a:gd name="connsiteX6" fmla="*/ 1171403 w 1184701"/>
              <a:gd name="connsiteY6" fmla="*/ 633148 h 1069443"/>
              <a:gd name="connsiteX7" fmla="*/ 702571 w 1184701"/>
              <a:gd name="connsiteY7" fmla="*/ 892496 h 1069443"/>
              <a:gd name="connsiteX8" fmla="*/ 135866 w 1184701"/>
              <a:gd name="connsiteY8" fmla="*/ 1069376 h 1069443"/>
              <a:gd name="connsiteX0" fmla="*/ 135866 w 1184701"/>
              <a:gd name="connsiteY0" fmla="*/ 1069376 h 1069443"/>
              <a:gd name="connsiteX1" fmla="*/ 73398 w 1184701"/>
              <a:gd name="connsiteY1" fmla="*/ 926050 h 1069443"/>
              <a:gd name="connsiteX2" fmla="*/ 14673 w 1184701"/>
              <a:gd name="connsiteY2" fmla="*/ 699549 h 1069443"/>
              <a:gd name="connsiteX3" fmla="*/ 367013 w 1184701"/>
              <a:gd name="connsiteY3" fmla="*/ 338821 h 1069443"/>
              <a:gd name="connsiteX4" fmla="*/ 607495 w 1184701"/>
              <a:gd name="connsiteY4" fmla="*/ 121420 h 1069443"/>
              <a:gd name="connsiteX5" fmla="*/ 1038132 w 1184701"/>
              <a:gd name="connsiteY5" fmla="*/ 313655 h 1069443"/>
              <a:gd name="connsiteX6" fmla="*/ 1171403 w 1184701"/>
              <a:gd name="connsiteY6" fmla="*/ 633148 h 1069443"/>
              <a:gd name="connsiteX7" fmla="*/ 719349 w 1184701"/>
              <a:gd name="connsiteY7" fmla="*/ 858940 h 1069443"/>
              <a:gd name="connsiteX8" fmla="*/ 135866 w 1184701"/>
              <a:gd name="connsiteY8" fmla="*/ 1069376 h 1069443"/>
              <a:gd name="connsiteX0" fmla="*/ 135866 w 1184701"/>
              <a:gd name="connsiteY0" fmla="*/ 1069376 h 1069443"/>
              <a:gd name="connsiteX1" fmla="*/ 73398 w 1184701"/>
              <a:gd name="connsiteY1" fmla="*/ 926050 h 1069443"/>
              <a:gd name="connsiteX2" fmla="*/ 14673 w 1184701"/>
              <a:gd name="connsiteY2" fmla="*/ 699549 h 1069443"/>
              <a:gd name="connsiteX3" fmla="*/ 367013 w 1184701"/>
              <a:gd name="connsiteY3" fmla="*/ 338821 h 1069443"/>
              <a:gd name="connsiteX4" fmla="*/ 607495 w 1184701"/>
              <a:gd name="connsiteY4" fmla="*/ 121420 h 1069443"/>
              <a:gd name="connsiteX5" fmla="*/ 1038132 w 1184701"/>
              <a:gd name="connsiteY5" fmla="*/ 313655 h 1069443"/>
              <a:gd name="connsiteX6" fmla="*/ 1171403 w 1184701"/>
              <a:gd name="connsiteY6" fmla="*/ 633148 h 1069443"/>
              <a:gd name="connsiteX7" fmla="*/ 677404 w 1184701"/>
              <a:gd name="connsiteY7" fmla="*/ 867329 h 1069443"/>
              <a:gd name="connsiteX8" fmla="*/ 135866 w 1184701"/>
              <a:gd name="connsiteY8" fmla="*/ 1069376 h 1069443"/>
              <a:gd name="connsiteX0" fmla="*/ 177811 w 1184701"/>
              <a:gd name="connsiteY0" fmla="*/ 993875 h 994319"/>
              <a:gd name="connsiteX1" fmla="*/ 73398 w 1184701"/>
              <a:gd name="connsiteY1" fmla="*/ 926050 h 994319"/>
              <a:gd name="connsiteX2" fmla="*/ 14673 w 1184701"/>
              <a:gd name="connsiteY2" fmla="*/ 699549 h 994319"/>
              <a:gd name="connsiteX3" fmla="*/ 367013 w 1184701"/>
              <a:gd name="connsiteY3" fmla="*/ 338821 h 994319"/>
              <a:gd name="connsiteX4" fmla="*/ 607495 w 1184701"/>
              <a:gd name="connsiteY4" fmla="*/ 121420 h 994319"/>
              <a:gd name="connsiteX5" fmla="*/ 1038132 w 1184701"/>
              <a:gd name="connsiteY5" fmla="*/ 313655 h 994319"/>
              <a:gd name="connsiteX6" fmla="*/ 1171403 w 1184701"/>
              <a:gd name="connsiteY6" fmla="*/ 633148 h 994319"/>
              <a:gd name="connsiteX7" fmla="*/ 677404 w 1184701"/>
              <a:gd name="connsiteY7" fmla="*/ 867329 h 994319"/>
              <a:gd name="connsiteX8" fmla="*/ 177811 w 1184701"/>
              <a:gd name="connsiteY8" fmla="*/ 993875 h 99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701" h="994319">
                <a:moveTo>
                  <a:pt x="177811" y="993875"/>
                </a:moveTo>
                <a:cubicBezTo>
                  <a:pt x="72949" y="996671"/>
                  <a:pt x="93597" y="987688"/>
                  <a:pt x="73398" y="926050"/>
                </a:cubicBezTo>
                <a:cubicBezTo>
                  <a:pt x="53199" y="864412"/>
                  <a:pt x="-34263" y="794624"/>
                  <a:pt x="14673" y="699549"/>
                </a:cubicBezTo>
                <a:cubicBezTo>
                  <a:pt x="55994" y="601559"/>
                  <a:pt x="273802" y="407213"/>
                  <a:pt x="367013" y="338821"/>
                </a:cubicBezTo>
                <a:cubicBezTo>
                  <a:pt x="586058" y="111039"/>
                  <a:pt x="531994" y="136800"/>
                  <a:pt x="607495" y="121420"/>
                </a:cubicBezTo>
                <a:cubicBezTo>
                  <a:pt x="557162" y="-207149"/>
                  <a:pt x="945546" y="225571"/>
                  <a:pt x="1038132" y="313655"/>
                </a:cubicBezTo>
                <a:cubicBezTo>
                  <a:pt x="1130718" y="401739"/>
                  <a:pt x="1218941" y="553453"/>
                  <a:pt x="1171403" y="633148"/>
                </a:cubicBezTo>
                <a:cubicBezTo>
                  <a:pt x="1034700" y="700023"/>
                  <a:pt x="889608" y="859177"/>
                  <a:pt x="677404" y="867329"/>
                </a:cubicBezTo>
                <a:lnTo>
                  <a:pt x="177811" y="99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3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 descr="BBE 027.jpg">
            <a:extLst>
              <a:ext uri="{FF2B5EF4-FFF2-40B4-BE49-F238E27FC236}">
                <a16:creationId xmlns:a16="http://schemas.microsoft.com/office/drawing/2014/main" id="{0B4FDDC1-E2ED-4220-92BB-42666E353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1925" y="771787"/>
            <a:ext cx="6788150" cy="5354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6528436"/>
      </p:ext>
    </p:extLst>
  </p:cSld>
  <p:clrMapOvr>
    <a:masterClrMapping/>
  </p:clrMapOvr>
</p:sld>
</file>

<file path=ppt/theme/theme1.xml><?xml version="1.0" encoding="utf-8"?>
<a:theme xmlns:a="http://schemas.openxmlformats.org/drawingml/2006/main" name="Queensland Health">
  <a:themeElements>
    <a:clrScheme name="QH Colours">
      <a:dk1>
        <a:srgbClr val="183857"/>
      </a:dk1>
      <a:lt1>
        <a:srgbClr val="FFFFFF"/>
      </a:lt1>
      <a:dk2>
        <a:srgbClr val="373545"/>
      </a:dk2>
      <a:lt2>
        <a:srgbClr val="CEDBE6"/>
      </a:lt2>
      <a:accent1>
        <a:srgbClr val="27AAE1"/>
      </a:accent1>
      <a:accent2>
        <a:srgbClr val="0F5CA2"/>
      </a:accent2>
      <a:accent3>
        <a:srgbClr val="009247"/>
      </a:accent3>
      <a:accent4>
        <a:srgbClr val="74B643"/>
      </a:accent4>
      <a:accent5>
        <a:srgbClr val="77CDD7"/>
      </a:accent5>
      <a:accent6>
        <a:srgbClr val="2683C6"/>
      </a:accent6>
      <a:hlink>
        <a:srgbClr val="6B9F25"/>
      </a:hlink>
      <a:folHlink>
        <a:srgbClr val="77CD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widescreen" id="{7D3447AF-C1A7-724D-8C23-256EC1B486C3}" vid="{ECB18D61-3F9B-1340-911B-23E7B94477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QH_Powerpoint_Widescreen</Template>
  <TotalTime>6889</TotalTime>
  <Words>1304</Words>
  <Application>Microsoft Office PowerPoint</Application>
  <PresentationFormat>Widescreen</PresentationFormat>
  <Paragraphs>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Fira Sans</vt:lpstr>
      <vt:lpstr>Helvetica</vt:lpstr>
      <vt:lpstr>Wingdings</vt:lpstr>
      <vt:lpstr>Queensland Health</vt:lpstr>
      <vt:lpstr>Bare Below the Elbows</vt:lpstr>
      <vt:lpstr>PowerPoint Presentation</vt:lpstr>
      <vt:lpstr>PowerPoint Presentation</vt:lpstr>
      <vt:lpstr>PowerPoint Presentation</vt:lpstr>
      <vt:lpstr>PowerPoint Presentation</vt:lpstr>
      <vt:lpstr>    other considerations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 of not being bare below the elbows</vt:lpstr>
      <vt:lpstr>Bare Below the Elbows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Ivy Gabatan</dc:creator>
  <cp:lastModifiedBy>Michael Blackwell</cp:lastModifiedBy>
  <cp:revision>46</cp:revision>
  <dcterms:created xsi:type="dcterms:W3CDTF">2023-03-01T00:58:24Z</dcterms:created>
  <dcterms:modified xsi:type="dcterms:W3CDTF">2024-06-03T06:14:42Z</dcterms:modified>
</cp:coreProperties>
</file>