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59" r:id="rId4"/>
    <p:sldId id="288" r:id="rId5"/>
    <p:sldId id="261" r:id="rId6"/>
    <p:sldId id="266" r:id="rId7"/>
    <p:sldId id="267" r:id="rId8"/>
    <p:sldId id="260" r:id="rId9"/>
    <p:sldId id="262" r:id="rId10"/>
    <p:sldId id="287" r:id="rId11"/>
    <p:sldId id="263" r:id="rId12"/>
    <p:sldId id="264" r:id="rId13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2436"/>
    <a:srgbClr val="FF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021" autoAdjust="0"/>
  </p:normalViewPr>
  <p:slideViewPr>
    <p:cSldViewPr snapToGrid="0" snapToObjects="1">
      <p:cViewPr varScale="1">
        <p:scale>
          <a:sx n="92" d="100"/>
          <a:sy n="92" d="100"/>
        </p:scale>
        <p:origin x="-21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8C094E4-5E0A-42B3-BC7C-F300A9829C44}" type="datetimeFigureOut">
              <a:rPr lang="en-US" altLang="en-US"/>
              <a:pPr>
                <a:defRPr/>
              </a:pPr>
              <a:t>3/28/2017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C8A2B6F-DC34-4D72-9D24-8EEC2736E7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2475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D07AFA5-B775-4008-BE15-D53AC0C12826}" type="datetimeFigureOut">
              <a:rPr lang="en-US" altLang="en-US"/>
              <a:pPr>
                <a:defRPr/>
              </a:pPr>
              <a:t>3/28/2017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EB98BE3-ED57-4516-BCA3-BAA561E676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4032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dirty="0" smtClean="0"/>
              <a:t>This slide set is designed to be personalised for your local use.  It is aimed at use for promotional in-service presentations, with limited time to present (</a:t>
            </a:r>
            <a:r>
              <a:rPr lang="en-AU" altLang="en-US" dirty="0" err="1" smtClean="0"/>
              <a:t>approx</a:t>
            </a:r>
            <a:r>
              <a:rPr lang="en-AU" altLang="en-US" dirty="0" smtClean="0"/>
              <a:t> 10 minutes). Please add or delete information as necessary. </a:t>
            </a:r>
          </a:p>
          <a:p>
            <a:pPr eaLnBrk="1" hangingPunct="1"/>
            <a:endParaRPr lang="en-AU" altLang="en-US" dirty="0" smtClean="0"/>
          </a:p>
          <a:p>
            <a:pPr eaLnBrk="1" hangingPunct="1"/>
            <a:r>
              <a:rPr lang="en-AU" altLang="en-US" dirty="0" smtClean="0"/>
              <a:t>Insert the name of your HHS or facility in the title. Insert the name of the presenter in the subtitle. Red text</a:t>
            </a:r>
            <a:r>
              <a:rPr lang="en-AU" altLang="en-US" baseline="0" dirty="0" smtClean="0"/>
              <a:t> throughout requires customisation.</a:t>
            </a:r>
            <a:endParaRPr lang="en-AU" alt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FEDBFE-5257-4682-8FB2-1008E5CBE0C6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smtClean="0"/>
              <a:t>Image CC0 public domain – no attribution required. https://pixabay.com/en/shops-partnership-cooperation-1026418/ </a:t>
            </a:r>
          </a:p>
          <a:p>
            <a:endParaRPr lang="en-AU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9C74302-B451-4EAA-A8F4-5DB50D7B2227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smtClean="0"/>
              <a:t>Image CC0 public domain from https://pixabay.com/en/medical-record-health-patient-form-781422/ 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2D381B-F338-4872-892F-ABB077743C50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smtClean="0"/>
              <a:t>Customise for local needs</a:t>
            </a:r>
          </a:p>
          <a:p>
            <a:r>
              <a:rPr lang="en-AU" altLang="en-US" smtClean="0"/>
              <a:t>Image from https://pixabay.com/en/vaccination-doctor-syringe-medical-1215279/   No attribution required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780A45-C3D3-4077-AA1E-C5E607A9E277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smtClean="0"/>
              <a:t>Clipart photo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E73785-24E6-4BD2-BFBD-4444E34D2662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smtClean="0"/>
              <a:t>Clipart photo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16E095-62C9-48ED-8009-7ABD22ABBA2B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dirty="0" smtClean="0"/>
              <a:t>Public domain image sourced from https://pixabay.com/en/woman-blow-blowing-nose-hand-chief-698943/  no attribution required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4FB66D-40E3-4206-A200-BEFCB8600258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B98BE3-ED57-4516-BCA3-BAA561E6761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046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B98BE3-ED57-4516-BCA3-BAA561E6761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553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B98BE3-ED57-4516-BCA3-BAA561E6761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781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smtClean="0"/>
              <a:t>Clipart photo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257507-71DE-4B91-9133-B3295273F580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smtClean="0"/>
              <a:t>Alter according to local needs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DA7F06-E30C-4BFF-9CC7-09255AC51DAB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QH PowerPoint (4.3) standard size-cover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148"/>
            <a:ext cx="7772400" cy="1072445"/>
          </a:xfrm>
        </p:spPr>
        <p:txBody>
          <a:bodyPr>
            <a:normAutofit/>
          </a:bodyPr>
          <a:lstStyle>
            <a:lvl1pPr>
              <a:defRPr sz="3200" b="0"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38964"/>
            <a:ext cx="6400800" cy="1046861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369BD-02DD-4204-9173-216B794611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F65E2-8246-4A6D-A968-91B49DCF67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70288-9C57-4CB2-8208-1DF4F02137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D7464-0484-4961-8450-C91E30B119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D6ECC-237A-4B5B-9AE4-D4BC9BDEF4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5F751-1D3F-4C25-BD68-1CE2D1C690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CD031-BDF3-4A06-96EF-C6A9755196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7765D-642B-424E-8C12-C55737D7EA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QH PowerPoint (4.3) standard size-internal.jp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6492875"/>
            <a:ext cx="914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  <a:endParaRPr lang="en-US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773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EBF2DB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DC557AE-2A77-41B8-8976-E27B2B17EB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3236913"/>
            <a:ext cx="7772400" cy="1071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i="1" dirty="0" smtClean="0">
                <a:solidFill>
                  <a:srgbClr val="FF0000"/>
                </a:solidFill>
              </a:rPr>
              <a:t>Promotional lecture template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Workforce vaccination program at</a:t>
            </a:r>
            <a:br>
              <a:rPr lang="en-US" altLang="en-US" dirty="0" smtClean="0"/>
            </a:br>
            <a:r>
              <a:rPr lang="en-US" altLang="en-US" i="1" dirty="0" smtClean="0">
                <a:solidFill>
                  <a:srgbClr val="FF0000"/>
                </a:solidFill>
              </a:rPr>
              <a:t>Insert HHS/facility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38650"/>
            <a:ext cx="6400800" cy="10477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</a:rPr>
              <a:t>Presenter: </a:t>
            </a:r>
            <a:r>
              <a:rPr lang="en-US" i="1" dirty="0" smtClean="0">
                <a:solidFill>
                  <a:srgbClr val="FF0000"/>
                </a:solidFill>
                <a:ea typeface="+mn-ea"/>
              </a:rPr>
              <a:t>Insert presenter name</a:t>
            </a:r>
            <a:endParaRPr lang="en-US" i="1" dirty="0">
              <a:solidFill>
                <a:srgbClr val="FF0000"/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AU" cap="none" dirty="0" smtClean="0">
                <a:latin typeface="+mn-lt"/>
              </a:rPr>
              <a:t>What you can do</a:t>
            </a:r>
            <a:endParaRPr lang="en-AU" cap="none" dirty="0">
              <a:latin typeface="+mn-lt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B24FBE-316B-4C86-A5C1-11FDCC026EBC}" type="slidenum">
              <a:rPr lang="en-US" altLang="en-US" smtClean="0">
                <a:latin typeface="Arial" charset="0"/>
              </a:rPr>
              <a:pPr/>
              <a:t>10</a:t>
            </a:fld>
            <a:endParaRPr lang="en-US" altLang="en-US" smtClean="0">
              <a:latin typeface="Arial" charset="0"/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9275" y="657225"/>
            <a:ext cx="3887788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90621" y="274638"/>
            <a:ext cx="6921374" cy="1143000"/>
          </a:xfrm>
        </p:spPr>
        <p:txBody>
          <a:bodyPr/>
          <a:lstStyle/>
          <a:p>
            <a:r>
              <a:rPr lang="en-AU" altLang="en-US" dirty="0" smtClean="0"/>
              <a:t>What you can do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en-US" dirty="0" smtClean="0"/>
              <a:t>Know your vaccination status</a:t>
            </a:r>
          </a:p>
          <a:p>
            <a:pPr>
              <a:spcBef>
                <a:spcPts val="2400"/>
              </a:spcBef>
            </a:pPr>
            <a:r>
              <a:rPr lang="en-AU" altLang="en-US" dirty="0" smtClean="0"/>
              <a:t>Provide your vaccination records to your </a:t>
            </a:r>
            <a:r>
              <a:rPr lang="en-AU" altLang="en-US" dirty="0" smtClean="0">
                <a:solidFill>
                  <a:srgbClr val="FF0000"/>
                </a:solidFill>
              </a:rPr>
              <a:t>infection control team / workforce vaccination program </a:t>
            </a:r>
          </a:p>
          <a:p>
            <a:pPr>
              <a:spcBef>
                <a:spcPts val="2400"/>
              </a:spcBef>
            </a:pPr>
            <a:r>
              <a:rPr lang="en-AU" altLang="en-US" dirty="0" smtClean="0"/>
              <a:t>You may be required to be excluded from contact with patients that have a VPD if you have no history of immunity or vaccination to that VPD.</a:t>
            </a:r>
          </a:p>
          <a:p>
            <a:endParaRPr lang="en-AU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F06461-5896-4EE0-B744-A425A118327A}" type="slidenum">
              <a:rPr lang="en-US" altLang="en-US" smtClean="0">
                <a:latin typeface="Arial" charset="0"/>
              </a:rPr>
              <a:pPr/>
              <a:t>11</a:t>
            </a:fld>
            <a:endParaRPr lang="en-US" altLang="en-US" smtClean="0">
              <a:latin typeface="Arial" charset="0"/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8963" y="0"/>
            <a:ext cx="2205037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mtClean="0"/>
              <a:t>Get your vaccinations up to 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AU" dirty="0" smtClean="0"/>
              <a:t>Visit </a:t>
            </a:r>
            <a:r>
              <a:rPr lang="en-AU" dirty="0" smtClean="0">
                <a:solidFill>
                  <a:srgbClr val="FF0000"/>
                </a:solidFill>
              </a:rPr>
              <a:t>insert facility / HHS </a:t>
            </a:r>
            <a:r>
              <a:rPr lang="en-AU" dirty="0" smtClean="0"/>
              <a:t>staff vaccination service</a:t>
            </a:r>
          </a:p>
          <a:p>
            <a:pPr marL="0" indent="0">
              <a:buFont typeface="Arial" charset="0"/>
              <a:buNone/>
              <a:defRPr/>
            </a:pPr>
            <a:r>
              <a:rPr lang="en-AU" dirty="0" smtClean="0"/>
              <a:t>Where:	</a:t>
            </a:r>
            <a:r>
              <a:rPr lang="en-AU" dirty="0" smtClean="0">
                <a:solidFill>
                  <a:srgbClr val="FF0000"/>
                </a:solidFill>
              </a:rPr>
              <a:t>Place of clinic</a:t>
            </a:r>
          </a:p>
          <a:p>
            <a:pPr marL="0" indent="0">
              <a:buFont typeface="Arial" charset="0"/>
              <a:buNone/>
              <a:defRPr/>
            </a:pPr>
            <a:r>
              <a:rPr lang="en-AU" dirty="0" smtClean="0"/>
              <a:t>When: </a:t>
            </a:r>
            <a:r>
              <a:rPr lang="en-AU" dirty="0" smtClean="0">
                <a:solidFill>
                  <a:srgbClr val="FF0000"/>
                </a:solidFill>
              </a:rPr>
              <a:t>Time of clinic</a:t>
            </a:r>
          </a:p>
          <a:p>
            <a:pPr marL="0" indent="0">
              <a:buFont typeface="Arial" charset="0"/>
              <a:buNone/>
              <a:defRPr/>
            </a:pPr>
            <a:r>
              <a:rPr lang="en-AU" dirty="0" smtClean="0">
                <a:solidFill>
                  <a:srgbClr val="FF0000"/>
                </a:solidFill>
              </a:rPr>
              <a:t>Appointments / Drop in clinic: Book appointment by calling </a:t>
            </a:r>
            <a:r>
              <a:rPr lang="en-AU" dirty="0" err="1" smtClean="0">
                <a:solidFill>
                  <a:srgbClr val="FF0000"/>
                </a:solidFill>
              </a:rPr>
              <a:t>xxxxxxxxxx</a:t>
            </a:r>
            <a:r>
              <a:rPr lang="en-AU" dirty="0" smtClean="0">
                <a:solidFill>
                  <a:srgbClr val="FF0000"/>
                </a:solidFill>
              </a:rPr>
              <a:t> or emailing xxxxxxx@health.qld.gov.au	</a:t>
            </a:r>
          </a:p>
          <a:p>
            <a:pPr>
              <a:defRPr/>
            </a:pPr>
            <a:endParaRPr lang="en-AU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76CC6C-447C-4B79-BEF7-2619A5A36E1E}" type="slidenum">
              <a:rPr lang="en-US" altLang="en-US" smtClean="0">
                <a:latin typeface="Arial" charset="0"/>
              </a:rPr>
              <a:pPr/>
              <a:t>12</a:t>
            </a:fld>
            <a:endParaRPr lang="en-US" altLang="en-US" smtClean="0">
              <a:latin typeface="Arial" charset="0"/>
            </a:endParaRP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1238" y="5443538"/>
            <a:ext cx="2120900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0535" y="274638"/>
            <a:ext cx="8981037" cy="1143000"/>
          </a:xfrm>
        </p:spPr>
        <p:txBody>
          <a:bodyPr/>
          <a:lstStyle/>
          <a:p>
            <a:pPr eaLnBrk="1" hangingPunct="1"/>
            <a:r>
              <a:rPr lang="en-AU" altLang="en-US" sz="4000" dirty="0" smtClean="0"/>
              <a:t>Why is vaccination important for staff?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2888"/>
            <a:ext cx="4038600" cy="33940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AU" altLang="en-US" dirty="0" smtClean="0"/>
              <a:t>Working in healthcare settings:</a:t>
            </a:r>
          </a:p>
          <a:p>
            <a:pPr eaLnBrk="1" hangingPunct="1">
              <a:defRPr/>
            </a:pPr>
            <a:r>
              <a:rPr lang="en-AU" altLang="en-US" dirty="0" smtClean="0"/>
              <a:t> risk of exposure to vaccine preventable diseases (VPDs)</a:t>
            </a:r>
          </a:p>
          <a:p>
            <a:pPr eaLnBrk="1" hangingPunct="1">
              <a:defRPr/>
            </a:pPr>
            <a:r>
              <a:rPr lang="en-AU" altLang="en-US" dirty="0" smtClean="0"/>
              <a:t> risk of transmitting a VPD to people at risk</a:t>
            </a:r>
          </a:p>
          <a:p>
            <a:pPr eaLnBrk="1" hangingPunct="1">
              <a:defRPr/>
            </a:pPr>
            <a:endParaRPr lang="en-AU" altLang="en-US" dirty="0" smtClean="0"/>
          </a:p>
          <a:p>
            <a:pPr eaLnBrk="1" hangingPunct="1">
              <a:defRPr/>
            </a:pPr>
            <a:endParaRPr lang="en-AU" altLang="en-US" dirty="0" smtClean="0"/>
          </a:p>
          <a:p>
            <a:pPr eaLnBrk="1" hangingPunct="1">
              <a:defRPr/>
            </a:pPr>
            <a:endParaRPr lang="en-AU" alt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6BC88A-4027-469F-9DE3-807584A69BE1}" type="slidenum">
              <a:rPr lang="en-US" altLang="en-US" smtClean="0">
                <a:latin typeface="Arial" charset="0"/>
              </a:rPr>
              <a:pPr/>
              <a:t>2</a:t>
            </a:fld>
            <a:endParaRPr lang="en-US" altLang="en-US" smtClean="0">
              <a:latin typeface="Arial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842963" y="3422662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844550" y="4765593"/>
            <a:ext cx="0" cy="382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199" name="Picture 5" descr="D:\Users\adamsrc\AppData\Local\Microsoft\Windows\Temporary Internet Files\Content.IE5\9NC0IZ4Y\foodborne_illness_dehydration-article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3275" y="2398713"/>
            <a:ext cx="4189413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17695" y="247479"/>
            <a:ext cx="8899556" cy="1143000"/>
          </a:xfrm>
        </p:spPr>
        <p:txBody>
          <a:bodyPr/>
          <a:lstStyle/>
          <a:p>
            <a:r>
              <a:rPr lang="en-AU" altLang="en-US" sz="4000" dirty="0" smtClean="0"/>
              <a:t>Why is vaccination important for staff?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AU" altLang="en-US" dirty="0" smtClean="0"/>
              <a:t>Vaccination protects </a:t>
            </a:r>
            <a:r>
              <a:rPr lang="en-AU" altLang="en-US" b="1" dirty="0" smtClean="0"/>
              <a:t>you</a:t>
            </a:r>
            <a:r>
              <a:rPr lang="en-AU" altLang="en-US" dirty="0" smtClean="0"/>
              <a:t>, </a:t>
            </a:r>
            <a:r>
              <a:rPr lang="en-AU" altLang="en-US" b="1" dirty="0" smtClean="0"/>
              <a:t>your family</a:t>
            </a:r>
            <a:r>
              <a:rPr lang="en-AU" altLang="en-US" dirty="0" smtClean="0"/>
              <a:t>, and </a:t>
            </a:r>
            <a:r>
              <a:rPr lang="en-AU" altLang="en-US" b="1" dirty="0" smtClean="0"/>
              <a:t>patients</a:t>
            </a:r>
            <a:r>
              <a:rPr lang="en-AU" altLang="en-US" dirty="0" smtClean="0"/>
              <a:t> you have contact with.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en-AU" altLang="en-US" dirty="0" smtClean="0"/>
          </a:p>
          <a:p>
            <a:pPr marL="0" indent="0"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AU" altLang="en-US" dirty="0" smtClean="0"/>
              <a:t>Health professionals have a duty of care to protect their patients.</a:t>
            </a:r>
          </a:p>
          <a:p>
            <a:pPr>
              <a:defRPr/>
            </a:pPr>
            <a:endParaRPr lang="en-AU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A36E51-EB6C-4738-BEFA-D5005848371E}" type="slidenum">
              <a:rPr lang="en-US" altLang="en-US" smtClean="0">
                <a:latin typeface="Arial" charset="0"/>
              </a:rPr>
              <a:pPr/>
              <a:t>3</a:t>
            </a:fld>
            <a:endParaRPr lang="en-US" altLang="en-US" smtClean="0">
              <a:latin typeface="Arial" charset="0"/>
            </a:endParaRPr>
          </a:p>
        </p:txBody>
      </p:sp>
      <p:pic>
        <p:nvPicPr>
          <p:cNvPr id="9221" name="Picture 3" descr="D:\Users\adamsrc\AppData\Local\Microsoft\Windows\Temporary Internet Files\Content.IE5\4WQU38C1\palliative_care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6738" y="4391025"/>
            <a:ext cx="288131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are vaccine-preventable diseases?</a:t>
            </a:r>
          </a:p>
        </p:txBody>
      </p:sp>
      <p:sp>
        <p:nvSpPr>
          <p:cNvPr id="4099" name="Content Placeholder 13"/>
          <p:cNvSpPr>
            <a:spLocks noGrp="1"/>
          </p:cNvSpPr>
          <p:nvPr>
            <p:ph sz="half" idx="1"/>
          </p:nvPr>
        </p:nvSpPr>
        <p:spPr>
          <a:xfrm>
            <a:off x="106325" y="2105226"/>
            <a:ext cx="5624624" cy="4211637"/>
          </a:xfrm>
        </p:spPr>
        <p:txBody>
          <a:bodyPr/>
          <a:lstStyle/>
          <a:p>
            <a:pPr eaLnBrk="1" hangingPunct="1"/>
            <a:r>
              <a:rPr lang="en-AU" altLang="en-US" sz="3200" dirty="0" smtClean="0"/>
              <a:t>A vaccine preventable disease (VPD) is an infectious disease for which an effective vaccine is available. E.g. measles, hepatitis B</a:t>
            </a:r>
          </a:p>
          <a:p>
            <a:pPr eaLnBrk="1" hangingPunct="1"/>
            <a:endParaRPr lang="en-AU" alt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761E5F-B234-4A17-A249-B3454B2B3F19}" type="slidenum">
              <a:rPr lang="en-US" altLang="en-US" smtClean="0">
                <a:solidFill>
                  <a:schemeClr val="tx1"/>
                </a:solidFill>
                <a:latin typeface="Arial" charset="0"/>
              </a:rPr>
              <a:pPr/>
              <a:t>4</a:t>
            </a:fld>
            <a:endParaRPr lang="en-US" altLang="en-US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30949" y="1730375"/>
            <a:ext cx="3083052" cy="4163909"/>
          </a:xfrm>
          <a:noFill/>
        </p:spPr>
      </p:pic>
    </p:spTree>
    <p:extLst>
      <p:ext uri="{BB962C8B-B14F-4D97-AF65-F5344CB8AC3E}">
        <p14:creationId xmlns:p14="http://schemas.microsoft.com/office/powerpoint/2010/main" val="408659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/>
          </p:nvPr>
        </p:nvSpPr>
        <p:spPr>
          <a:xfrm>
            <a:off x="348558" y="274638"/>
            <a:ext cx="8229600" cy="1143000"/>
          </a:xfrm>
        </p:spPr>
        <p:txBody>
          <a:bodyPr/>
          <a:lstStyle/>
          <a:p>
            <a:r>
              <a:rPr lang="en-US" altLang="en-US" sz="4000" dirty="0" smtClean="0"/>
              <a:t>What are vaccine-preventable diseases (VPDs)?</a:t>
            </a:r>
            <a:endParaRPr lang="en-AU" altLang="en-US" sz="4000" dirty="0" smtClean="0"/>
          </a:p>
        </p:txBody>
      </p:sp>
      <p:sp>
        <p:nvSpPr>
          <p:cNvPr id="5123" name="Content Placeholder 6"/>
          <p:cNvSpPr>
            <a:spLocks noGrp="1"/>
          </p:cNvSpPr>
          <p:nvPr>
            <p:ph idx="1"/>
          </p:nvPr>
        </p:nvSpPr>
        <p:spPr>
          <a:xfrm>
            <a:off x="265813" y="1908557"/>
            <a:ext cx="8559209" cy="4525963"/>
          </a:xfrm>
        </p:spPr>
        <p:txBody>
          <a:bodyPr/>
          <a:lstStyle/>
          <a:p>
            <a:r>
              <a:rPr lang="en-AU" altLang="en-US" dirty="0" smtClean="0"/>
              <a:t>VPDs may cause:</a:t>
            </a:r>
          </a:p>
          <a:p>
            <a:pPr lvl="1"/>
            <a:r>
              <a:rPr lang="en-AU" altLang="en-US" dirty="0" smtClean="0"/>
              <a:t>Serious, life threatening illness and even death</a:t>
            </a:r>
          </a:p>
          <a:p>
            <a:pPr lvl="1"/>
            <a:r>
              <a:rPr lang="en-AU" altLang="en-US" dirty="0" smtClean="0"/>
              <a:t>Chronic (long lasting) impacts with ongoing health problems</a:t>
            </a:r>
          </a:p>
          <a:p>
            <a:pPr lvl="1"/>
            <a:r>
              <a:rPr lang="en-AU" altLang="en-US" dirty="0" smtClean="0"/>
              <a:t>Adverse pregnancy outcomes such as miscarriage, stillbirth and birth defects</a:t>
            </a: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4624DF-64A8-4C97-ABF9-1597335C398D}" type="slidenum">
              <a:rPr lang="en-US" altLang="en-US" smtClean="0">
                <a:latin typeface="Arial" charset="0"/>
              </a:rPr>
              <a:pPr/>
              <a:t>5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D:\Users\adamsrc\AppData\Local\Microsoft\Windows\Temporary Internet Files\Content.IE5\4WQU38C1\328366-6120-19_thumb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3575" y="0"/>
            <a:ext cx="1970088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AU" altLang="en-US" dirty="0" smtClean="0"/>
              <a:t>Vaccination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en-US" sz="2400" dirty="0" smtClean="0"/>
              <a:t>Vaccines are often made from parts of killed viruses or bacteria, or from live weakened strains of viruses or bacteria. </a:t>
            </a:r>
          </a:p>
          <a:p>
            <a:endParaRPr lang="en-AU" altLang="en-US" sz="2400" dirty="0" smtClean="0"/>
          </a:p>
          <a:p>
            <a:r>
              <a:rPr lang="en-AU" altLang="en-US" sz="2400" dirty="0" smtClean="0"/>
              <a:t>Vaccines usually induce an immune response without the harmful consequences of the infection itself.</a:t>
            </a:r>
          </a:p>
          <a:p>
            <a:endParaRPr lang="en-AU" altLang="en-US" sz="2400" dirty="0" smtClean="0"/>
          </a:p>
          <a:p>
            <a:r>
              <a:rPr lang="en-AU" altLang="en-US" sz="2400" dirty="0" smtClean="0"/>
              <a:t>Immunity following vaccination generally lasts for months to many years depending on the nature of the vaccine and individual factors.  </a:t>
            </a:r>
          </a:p>
          <a:p>
            <a:endParaRPr lang="en-AU" altLang="en-US" dirty="0" smtClean="0"/>
          </a:p>
        </p:txBody>
      </p:sp>
      <p:sp>
        <p:nvSpPr>
          <p:cNvPr id="614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62ED7E-7E14-4A91-9FDB-5574720ACB67}" type="slidenum">
              <a:rPr lang="en-US" altLang="en-US" smtClean="0">
                <a:latin typeface="Arial" charset="0"/>
              </a:rPr>
              <a:pPr/>
              <a:t>6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815975" y="1"/>
            <a:ext cx="7970838" cy="6010274"/>
            <a:chOff x="514" y="0"/>
            <a:chExt cx="5021" cy="3786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514" y="415"/>
              <a:ext cx="4716" cy="3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7" y="0"/>
              <a:ext cx="1458" cy="1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altLang="en-US" dirty="0" smtClean="0"/>
              <a:t>Transmission of VPDs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993" y="1741470"/>
            <a:ext cx="8456613" cy="48387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AU" sz="2400" dirty="0"/>
              <a:t>VPDs can be spread in a variety of ways depending on the disease, such as:</a:t>
            </a:r>
          </a:p>
          <a:p>
            <a:pPr>
              <a:spcBef>
                <a:spcPts val="1200"/>
              </a:spcBef>
              <a:defRPr/>
            </a:pPr>
            <a:r>
              <a:rPr lang="en-AU" sz="2400" b="1" dirty="0" smtClean="0"/>
              <a:t>droplets</a:t>
            </a:r>
            <a:r>
              <a:rPr lang="en-AU" sz="2400" dirty="0" smtClean="0"/>
              <a:t> (coughing, sneezing)</a:t>
            </a:r>
          </a:p>
          <a:p>
            <a:pPr>
              <a:spcBef>
                <a:spcPts val="1200"/>
              </a:spcBef>
              <a:defRPr/>
            </a:pPr>
            <a:r>
              <a:rPr lang="en-AU" sz="2400" b="1" dirty="0" smtClean="0"/>
              <a:t>respiratory </a:t>
            </a:r>
            <a:r>
              <a:rPr lang="en-AU" sz="2400" b="1" dirty="0"/>
              <a:t>particles </a:t>
            </a:r>
            <a:r>
              <a:rPr lang="en-AU" sz="2400" dirty="0" smtClean="0"/>
              <a:t>(breathing and talking - carried </a:t>
            </a:r>
            <a:r>
              <a:rPr lang="en-AU" sz="2400" dirty="0"/>
              <a:t>on air </a:t>
            </a:r>
            <a:r>
              <a:rPr lang="en-AU" sz="2400" dirty="0" smtClean="0"/>
              <a:t>currents)</a:t>
            </a:r>
            <a:endParaRPr lang="en-AU" sz="2400" dirty="0"/>
          </a:p>
          <a:p>
            <a:pPr>
              <a:spcBef>
                <a:spcPts val="1200"/>
              </a:spcBef>
              <a:defRPr/>
            </a:pPr>
            <a:r>
              <a:rPr lang="en-AU" sz="2400" b="1" dirty="0"/>
              <a:t>contact</a:t>
            </a:r>
            <a:r>
              <a:rPr lang="en-AU" sz="2400" dirty="0"/>
              <a:t> </a:t>
            </a:r>
            <a:r>
              <a:rPr lang="en-AU" sz="2400" dirty="0" smtClean="0"/>
              <a:t>- blood </a:t>
            </a:r>
            <a:r>
              <a:rPr lang="en-AU" sz="2400" dirty="0"/>
              <a:t>and body </a:t>
            </a:r>
            <a:r>
              <a:rPr lang="en-AU" sz="2400" dirty="0" smtClean="0"/>
              <a:t>fluids, fluid </a:t>
            </a:r>
            <a:r>
              <a:rPr lang="en-AU" sz="2400" dirty="0"/>
              <a:t>from vesicles (blisters</a:t>
            </a:r>
            <a:r>
              <a:rPr lang="en-AU" sz="2400" dirty="0" smtClean="0"/>
              <a:t>), infected surfaces</a:t>
            </a:r>
            <a:endParaRPr lang="en-AU" sz="2400" dirty="0"/>
          </a:p>
          <a:p>
            <a:pPr>
              <a:spcBef>
                <a:spcPts val="1200"/>
              </a:spcBef>
              <a:defRPr/>
            </a:pPr>
            <a:r>
              <a:rPr lang="en-AU" sz="2400" b="1" dirty="0"/>
              <a:t>faecal-oral </a:t>
            </a:r>
            <a:r>
              <a:rPr lang="en-AU" sz="2400" b="1" dirty="0" smtClean="0"/>
              <a:t>route – </a:t>
            </a:r>
            <a:r>
              <a:rPr lang="en-AU" sz="2400" dirty="0" smtClean="0"/>
              <a:t>ingesting something </a:t>
            </a:r>
            <a:r>
              <a:rPr lang="en-AU" sz="2400" dirty="0"/>
              <a:t>contaminated with </a:t>
            </a:r>
            <a:r>
              <a:rPr lang="en-AU" sz="2400" dirty="0" smtClean="0"/>
              <a:t>faeces</a:t>
            </a:r>
            <a:endParaRPr lang="en-AU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1AC247-E7FB-4877-9897-0A53FBF95818}" type="slidenum">
              <a:rPr lang="en-US" altLang="en-US" smtClean="0">
                <a:latin typeface="Arial" charset="0"/>
              </a:rPr>
              <a:pPr/>
              <a:t>7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168275"/>
            <a:ext cx="8229600" cy="1143000"/>
          </a:xfrm>
        </p:spPr>
        <p:txBody>
          <a:bodyPr/>
          <a:lstStyle/>
          <a:p>
            <a:r>
              <a:rPr lang="en-AU" altLang="en-US" smtClean="0"/>
              <a:t>VPDs in healthcare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99588" y="1200150"/>
            <a:ext cx="4472412" cy="4987925"/>
          </a:xfrm>
        </p:spPr>
        <p:txBody>
          <a:bodyPr/>
          <a:lstStyle/>
          <a:p>
            <a:r>
              <a:rPr lang="en-AU" altLang="en-US" sz="2400" dirty="0" smtClean="0"/>
              <a:t>All healthcare workers in direct or indirect contact with patients are recommended to be vaccinated for the following:</a:t>
            </a:r>
          </a:p>
          <a:p>
            <a:pPr lvl="1"/>
            <a:r>
              <a:rPr lang="en-AU" altLang="en-US" sz="2000" dirty="0" smtClean="0"/>
              <a:t>Measles</a:t>
            </a:r>
          </a:p>
          <a:p>
            <a:pPr lvl="1"/>
            <a:r>
              <a:rPr lang="en-AU" altLang="en-US" sz="2000" dirty="0" smtClean="0"/>
              <a:t>Mumps</a:t>
            </a:r>
          </a:p>
          <a:p>
            <a:pPr lvl="1"/>
            <a:r>
              <a:rPr lang="en-AU" altLang="en-US" sz="2000" dirty="0" smtClean="0"/>
              <a:t>Rubella</a:t>
            </a:r>
          </a:p>
          <a:p>
            <a:pPr lvl="1"/>
            <a:r>
              <a:rPr lang="en-AU" altLang="en-US" sz="2000" dirty="0" smtClean="0"/>
              <a:t>Pertussis (whooping cough)</a:t>
            </a:r>
          </a:p>
          <a:p>
            <a:pPr lvl="1"/>
            <a:r>
              <a:rPr lang="en-AU" altLang="en-US" sz="2000" dirty="0" smtClean="0"/>
              <a:t>Influenza</a:t>
            </a:r>
          </a:p>
          <a:p>
            <a:pPr lvl="1"/>
            <a:r>
              <a:rPr lang="en-AU" altLang="en-US" sz="2000" dirty="0" smtClean="0"/>
              <a:t>Varicella (chickenpox)</a:t>
            </a:r>
          </a:p>
          <a:p>
            <a:pPr lvl="1"/>
            <a:endParaRPr lang="en-AU" altLang="en-US" sz="2000" dirty="0" smtClean="0"/>
          </a:p>
        </p:txBody>
      </p:sp>
      <p:sp>
        <p:nvSpPr>
          <p:cNvPr id="10244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1200150"/>
            <a:ext cx="4436198" cy="3255963"/>
          </a:xfrm>
        </p:spPr>
        <p:txBody>
          <a:bodyPr/>
          <a:lstStyle/>
          <a:p>
            <a:r>
              <a:rPr lang="en-AU" altLang="en-US" sz="2400" dirty="0" smtClean="0"/>
              <a:t>In addition, healthcare workers who have contact with blood or body fluids are recommended to be vaccinated for:</a:t>
            </a:r>
          </a:p>
          <a:p>
            <a:pPr lvl="1"/>
            <a:r>
              <a:rPr lang="en-AU" altLang="en-US" sz="2000" dirty="0" smtClean="0"/>
              <a:t>Hepatitis B</a:t>
            </a:r>
          </a:p>
        </p:txBody>
      </p:sp>
      <p:sp>
        <p:nvSpPr>
          <p:cNvPr id="10245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7D2F08-A584-4FED-BF51-E0DF032247A3}" type="slidenum">
              <a:rPr lang="en-US" altLang="en-US" smtClean="0">
                <a:latin typeface="Arial" charset="0"/>
              </a:rPr>
              <a:pPr/>
              <a:t>8</a:t>
            </a:fld>
            <a:endParaRPr lang="en-US" altLang="en-US" smtClean="0">
              <a:latin typeface="Arial" charset="0"/>
            </a:endParaRPr>
          </a:p>
        </p:txBody>
      </p:sp>
      <p:pic>
        <p:nvPicPr>
          <p:cNvPr id="10246" name="Picture 2" descr="D:\Users\adamsrc\AppData\Local\Microsoft\Windows\Temporary Internet Files\Content.IE5\JR80WOGQ\15813-a-senior-woman-receiving-a-vaccination-shot-from-her-doctor-pv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2700" y="4030663"/>
            <a:ext cx="30480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mtClean="0"/>
              <a:t>VPDs in healthcare</a:t>
            </a:r>
          </a:p>
        </p:txBody>
      </p:sp>
      <p:sp>
        <p:nvSpPr>
          <p:cNvPr id="1126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en-US" dirty="0">
                <a:solidFill>
                  <a:srgbClr val="FF0000"/>
                </a:solidFill>
              </a:rPr>
              <a:t>Apart from the standard group of vaccinations, there are additional vaccination recommendations for some healthcare worker categories:</a:t>
            </a:r>
          </a:p>
          <a:p>
            <a:pPr lvl="1"/>
            <a:r>
              <a:rPr lang="en-AU" altLang="en-US" dirty="0" smtClean="0">
                <a:solidFill>
                  <a:srgbClr val="FF0000"/>
                </a:solidFill>
              </a:rPr>
              <a:t>Hepatitis A</a:t>
            </a:r>
          </a:p>
          <a:p>
            <a:pPr lvl="1"/>
            <a:r>
              <a:rPr lang="en-AU" altLang="en-US" dirty="0" smtClean="0">
                <a:solidFill>
                  <a:srgbClr val="FF0000"/>
                </a:solidFill>
              </a:rPr>
              <a:t>Japanese encephalitis</a:t>
            </a:r>
          </a:p>
          <a:p>
            <a:r>
              <a:rPr lang="en-AU" altLang="en-US" dirty="0" smtClean="0">
                <a:solidFill>
                  <a:srgbClr val="FF0000"/>
                </a:solidFill>
              </a:rPr>
              <a:t>Screening for tuberculosis should also be undertaken for all healthcare workers working in clinical areas </a:t>
            </a: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715B84-358D-462C-A9AD-B0B9DCD474E8}" type="slidenum">
              <a:rPr lang="en-US" altLang="en-US" smtClean="0">
                <a:latin typeface="Arial" charset="0"/>
              </a:rPr>
              <a:pPr/>
              <a:t>9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QH corporate template">
      <a:dk1>
        <a:srgbClr val="0F4E95"/>
      </a:dk1>
      <a:lt1>
        <a:srgbClr val="99BF4D"/>
      </a:lt1>
      <a:dk2>
        <a:srgbClr val="85C446"/>
      </a:dk2>
      <a:lt2>
        <a:srgbClr val="2D8EC2"/>
      </a:lt2>
      <a:accent1>
        <a:srgbClr val="205595"/>
      </a:accent1>
      <a:accent2>
        <a:srgbClr val="007994"/>
      </a:accent2>
      <a:accent3>
        <a:srgbClr val="9BBB59"/>
      </a:accent3>
      <a:accent4>
        <a:srgbClr val="165A50"/>
      </a:accent4>
      <a:accent5>
        <a:srgbClr val="4BACC6"/>
      </a:accent5>
      <a:accent6>
        <a:srgbClr val="5EAD36"/>
      </a:accent6>
      <a:hlink>
        <a:srgbClr val="205595"/>
      </a:hlink>
      <a:folHlink>
        <a:srgbClr val="5EAD3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2342</TotalTime>
  <Words>581</Words>
  <Application>Microsoft Office PowerPoint</Application>
  <PresentationFormat>On-screen Show (4:3)</PresentationFormat>
  <Paragraphs>90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Promotional lecture template Workforce vaccination program at Insert HHS/facility name</vt:lpstr>
      <vt:lpstr>Why is vaccination important for staff?</vt:lpstr>
      <vt:lpstr>Why is vaccination important for staff?</vt:lpstr>
      <vt:lpstr>What are vaccine-preventable diseases?</vt:lpstr>
      <vt:lpstr>What are vaccine-preventable diseases (VPDs)?</vt:lpstr>
      <vt:lpstr>Vaccination</vt:lpstr>
      <vt:lpstr>Transmission of VPDs</vt:lpstr>
      <vt:lpstr>VPDs in healthcare</vt:lpstr>
      <vt:lpstr>VPDs in healthcare</vt:lpstr>
      <vt:lpstr>What you can do</vt:lpstr>
      <vt:lpstr>What you can do</vt:lpstr>
      <vt:lpstr>Get your vaccinations up to date</vt:lpstr>
    </vt:vector>
  </TitlesOfParts>
  <Company>Department of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Promotional lecture template VPDs</dc:title>
  <dc:subject>Promotional lecture to increase the use of VPD clinics by providing education</dc:subject>
  <dc:creator>Commincable Diseases Branch</dc:creator>
  <cp:keywords>Promotional lecture, vaccine promotion, template, powerpoint, clinic, vpd, vaccine preventable diseases</cp:keywords>
  <cp:lastModifiedBy>Matthew McQuilty</cp:lastModifiedBy>
  <cp:revision>68</cp:revision>
  <cp:lastPrinted>2016-10-26T03:44:01Z</cp:lastPrinted>
  <dcterms:created xsi:type="dcterms:W3CDTF">2016-02-02T00:29:53Z</dcterms:created>
  <dcterms:modified xsi:type="dcterms:W3CDTF">2017-03-28T00:43:42Z</dcterms:modified>
</cp:coreProperties>
</file>