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03" r:id="rId1"/>
  </p:sldMasterIdLst>
  <p:notesMasterIdLst>
    <p:notesMasterId r:id="rId44"/>
  </p:notesMasterIdLst>
  <p:sldIdLst>
    <p:sldId id="317" r:id="rId2"/>
    <p:sldId id="260" r:id="rId3"/>
    <p:sldId id="283" r:id="rId4"/>
    <p:sldId id="269" r:id="rId5"/>
    <p:sldId id="275" r:id="rId6"/>
    <p:sldId id="285" r:id="rId7"/>
    <p:sldId id="265" r:id="rId8"/>
    <p:sldId id="284" r:id="rId9"/>
    <p:sldId id="270" r:id="rId10"/>
    <p:sldId id="329" r:id="rId11"/>
    <p:sldId id="335" r:id="rId12"/>
    <p:sldId id="334" r:id="rId13"/>
    <p:sldId id="274" r:id="rId14"/>
    <p:sldId id="286" r:id="rId15"/>
    <p:sldId id="319" r:id="rId16"/>
    <p:sldId id="289" r:id="rId17"/>
    <p:sldId id="272" r:id="rId18"/>
    <p:sldId id="291" r:id="rId19"/>
    <p:sldId id="325" r:id="rId20"/>
    <p:sldId id="331" r:id="rId21"/>
    <p:sldId id="332" r:id="rId22"/>
    <p:sldId id="292" r:id="rId23"/>
    <p:sldId id="293" r:id="rId24"/>
    <p:sldId id="322" r:id="rId25"/>
    <p:sldId id="320" r:id="rId26"/>
    <p:sldId id="297" r:id="rId27"/>
    <p:sldId id="313" r:id="rId28"/>
    <p:sldId id="298" r:id="rId29"/>
    <p:sldId id="301" r:id="rId30"/>
    <p:sldId id="302" r:id="rId31"/>
    <p:sldId id="303" r:id="rId32"/>
    <p:sldId id="304" r:id="rId33"/>
    <p:sldId id="305" r:id="rId34"/>
    <p:sldId id="306" r:id="rId35"/>
    <p:sldId id="307" r:id="rId36"/>
    <p:sldId id="308" r:id="rId37"/>
    <p:sldId id="280" r:id="rId38"/>
    <p:sldId id="309" r:id="rId39"/>
    <p:sldId id="310" r:id="rId40"/>
    <p:sldId id="311" r:id="rId41"/>
    <p:sldId id="312" r:id="rId42"/>
    <p:sldId id="323" r:id="rId4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44" autoAdjust="0"/>
    <p:restoredTop sz="75220" autoAdjust="0"/>
  </p:normalViewPr>
  <p:slideViewPr>
    <p:cSldViewPr snapToGrid="0" snapToObjects="1">
      <p:cViewPr varScale="1">
        <p:scale>
          <a:sx n="59" d="100"/>
          <a:sy n="59" d="100"/>
        </p:scale>
        <p:origin x="732"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75" d="100"/>
        <a:sy n="75" d="100"/>
      </p:scale>
      <p:origin x="0" y="0"/>
    </p:cViewPr>
  </p:sorterViewPr>
  <p:notesViewPr>
    <p:cSldViewPr snapToGrid="0" snapToObjects="1">
      <p:cViewPr varScale="1">
        <p:scale>
          <a:sx n="55" d="100"/>
          <a:sy n="55" d="100"/>
        </p:scale>
        <p:origin x="310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2F080D87-16BA-491B-A707-E7443CD77E49}" type="datetimeFigureOut">
              <a:rPr lang="en-AU"/>
              <a:pPr>
                <a:defRPr/>
              </a:pPr>
              <a:t>31/01/2022</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D864180E-2423-4CA2-B675-A840301D06C5}" type="slidenum">
              <a:rPr lang="en-AU"/>
              <a:pPr>
                <a:defRPr/>
              </a:pPr>
              <a:t>‹#›</a:t>
            </a:fld>
            <a:endParaRPr lang="en-AU"/>
          </a:p>
        </p:txBody>
      </p:sp>
    </p:spTree>
    <p:extLst>
      <p:ext uri="{BB962C8B-B14F-4D97-AF65-F5344CB8AC3E}">
        <p14:creationId xmlns:p14="http://schemas.microsoft.com/office/powerpoint/2010/main" val="29577307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qheps.health.qld.gov.au/csu/reporting-child-sexual-offenc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buFont typeface="Arial" panose="020B0604020202020204" pitchFamily="34" charset="0"/>
              <a:buNone/>
              <a:defRPr/>
            </a:pPr>
            <a:r>
              <a:rPr lang="en-AU" altLang="en-US" sz="2400" b="1" dirty="0">
                <a:latin typeface="+mn-lt"/>
              </a:rPr>
              <a:t>Cultural acknowledgment: </a:t>
            </a:r>
            <a:r>
              <a:rPr lang="en-AU" altLang="en-US" sz="2400" dirty="0">
                <a:latin typeface="+mn-lt"/>
              </a:rPr>
              <a:t>“We acknowledge Aboriginal and Torres Strait Islander people as the traditional custodians of this country, and their connection to land, wind, water and community. We pay our respects to their cultures and to Elders past, present and future.”</a:t>
            </a:r>
          </a:p>
          <a:p>
            <a:pPr eaLnBrk="1" hangingPunct="1">
              <a:buFont typeface="Arial" panose="020B0604020202020204" pitchFamily="34" charset="0"/>
              <a:buNone/>
              <a:defRPr/>
            </a:pPr>
            <a:endParaRPr lang="en-US" altLang="en-US" sz="2400" dirty="0">
              <a:latin typeface="+mn-lt"/>
            </a:endParaRPr>
          </a:p>
          <a:p>
            <a:pPr eaLnBrk="1" hangingPunct="1">
              <a:buFont typeface="Arial" panose="020B0604020202020204" pitchFamily="34" charset="0"/>
              <a:buNone/>
              <a:defRPr/>
            </a:pPr>
            <a:r>
              <a:rPr lang="en-AU" altLang="en-US" sz="2400" dirty="0">
                <a:latin typeface="+mn-lt"/>
              </a:rPr>
              <a:t>The development of </a:t>
            </a:r>
            <a:r>
              <a:rPr lang="en-AU" altLang="en-US" sz="2400" dirty="0">
                <a:solidFill>
                  <a:srgbClr val="C00000"/>
                </a:solidFill>
                <a:highlight>
                  <a:srgbClr val="FFFF00"/>
                </a:highlight>
                <a:latin typeface="+mn-lt"/>
              </a:rPr>
              <a:t>this training </a:t>
            </a:r>
            <a:r>
              <a:rPr lang="en-AU" altLang="en-US" sz="2400" dirty="0">
                <a:latin typeface="+mn-lt"/>
              </a:rPr>
              <a:t>program was guided by consultation with expert stakeholders including partners from across the public, primary and private health systems, the community sector and a consumer with lived experience. The Department of Health is appreciative of the time and expertise provided by these expert stakeholders.</a:t>
            </a:r>
          </a:p>
          <a:p>
            <a:pPr>
              <a:defRPr/>
            </a:pPr>
            <a:endParaRPr lang="en-AU" sz="2400" dirty="0">
              <a:latin typeface="+mn-lt"/>
            </a:endParaRPr>
          </a:p>
          <a:p>
            <a:pPr>
              <a:defRPr/>
            </a:pPr>
            <a:r>
              <a:rPr lang="en-AU" sz="2400" b="1" dirty="0">
                <a:latin typeface="+mn-lt"/>
              </a:rPr>
              <a:t>Policy context – why are we delivering this training?</a:t>
            </a:r>
            <a:endParaRPr lang="en-AU" sz="2400" dirty="0">
              <a:latin typeface="+mn-lt"/>
            </a:endParaRPr>
          </a:p>
          <a:p>
            <a:pPr>
              <a:defRPr/>
            </a:pPr>
            <a:r>
              <a:rPr lang="en-AU" sz="2400" i="1" dirty="0">
                <a:latin typeface="+mn-lt"/>
              </a:rPr>
              <a:t>The National Plan to Reduce Violence against Women and their Children 2010-2022</a:t>
            </a:r>
            <a:r>
              <a:rPr lang="en-AU" sz="2400" dirty="0">
                <a:latin typeface="+mn-lt"/>
              </a:rPr>
              <a:t> (the National Plan), is supported by all jurisdictions and aims to achieve a significant and sustained reduction in violence against women and their children. The National Plan focuses on stopping violence before it happens, supporting women who have experienced violence, preventing men from committing violence, and building an evidence base so we learn more about what works in reducing domestic and family violence (DFV) and sexual assault. </a:t>
            </a:r>
          </a:p>
          <a:p>
            <a:pPr>
              <a:defRPr/>
            </a:pPr>
            <a:endParaRPr lang="en-AU" sz="2400" dirty="0">
              <a:latin typeface="+mn-lt"/>
            </a:endParaRPr>
          </a:p>
          <a:p>
            <a:pPr>
              <a:defRPr/>
            </a:pPr>
            <a:r>
              <a:rPr lang="en-AU" sz="2400" dirty="0">
                <a:latin typeface="+mn-lt"/>
              </a:rPr>
              <a:t>The National Plan aims to achieve six national outcomes: </a:t>
            </a:r>
          </a:p>
          <a:p>
            <a:pPr>
              <a:defRPr/>
            </a:pPr>
            <a:r>
              <a:rPr lang="en-AU" sz="2400" dirty="0">
                <a:latin typeface="+mn-lt"/>
              </a:rPr>
              <a:t>1. Communities are safe and free from violence </a:t>
            </a:r>
          </a:p>
          <a:p>
            <a:pPr>
              <a:defRPr/>
            </a:pPr>
            <a:r>
              <a:rPr lang="en-AU" sz="2400" dirty="0">
                <a:latin typeface="+mn-lt"/>
              </a:rPr>
              <a:t>2. Relationships are respectful </a:t>
            </a:r>
          </a:p>
          <a:p>
            <a:pPr>
              <a:defRPr/>
            </a:pPr>
            <a:r>
              <a:rPr lang="en-AU" sz="2400" dirty="0">
                <a:latin typeface="+mn-lt"/>
              </a:rPr>
              <a:t>3. Indigenous communities are strengthened </a:t>
            </a:r>
          </a:p>
          <a:p>
            <a:pPr>
              <a:defRPr/>
            </a:pPr>
            <a:r>
              <a:rPr lang="en-AU" sz="2400" dirty="0">
                <a:latin typeface="+mn-lt"/>
              </a:rPr>
              <a:t>4. Services meet the needs of women and their children experiencing violence </a:t>
            </a:r>
          </a:p>
          <a:p>
            <a:pPr>
              <a:defRPr/>
            </a:pPr>
            <a:r>
              <a:rPr lang="en-AU" sz="2400" dirty="0">
                <a:latin typeface="+mn-lt"/>
              </a:rPr>
              <a:t>5. Justice responses are effective </a:t>
            </a:r>
          </a:p>
          <a:p>
            <a:pPr>
              <a:defRPr/>
            </a:pPr>
            <a:r>
              <a:rPr lang="en-AU" sz="2400" dirty="0">
                <a:latin typeface="+mn-lt"/>
              </a:rPr>
              <a:t>6. Perpetrators stop their violence and are held to account</a:t>
            </a:r>
          </a:p>
          <a:p>
            <a:pPr>
              <a:defRPr/>
            </a:pPr>
            <a:endParaRPr lang="en-AU" sz="2400" b="1" dirty="0">
              <a:latin typeface="+mn-lt"/>
            </a:endParaRPr>
          </a:p>
          <a:p>
            <a:pPr>
              <a:defRPr/>
            </a:pPr>
            <a:r>
              <a:rPr lang="en-AU" sz="2400" b="1" dirty="0">
                <a:latin typeface="+mn-lt"/>
              </a:rPr>
              <a:t>Queensland</a:t>
            </a:r>
            <a:endParaRPr lang="en-AU" sz="2400" dirty="0">
              <a:latin typeface="+mn-lt"/>
            </a:endParaRPr>
          </a:p>
          <a:p>
            <a:pPr>
              <a:defRPr/>
            </a:pPr>
            <a:r>
              <a:rPr lang="en-AU" sz="2400" dirty="0">
                <a:latin typeface="+mn-lt"/>
              </a:rPr>
              <a:t>The Special Taskforce on Domestic and Family Violence in Queensland was established to examine Queensland’s DFV support systems and make recommendations to the Premier on how the system could be improved and future incidents of domestic violence could be prevented.  In February 2015, the </a:t>
            </a:r>
            <a:r>
              <a:rPr lang="en-AU" sz="2400" i="1" dirty="0">
                <a:latin typeface="+mn-lt"/>
              </a:rPr>
              <a:t>Not Now, Not Ever: Putting an End to Domestic and Family Violence in Queensland</a:t>
            </a:r>
            <a:r>
              <a:rPr lang="en-AU" sz="2400" dirty="0">
                <a:latin typeface="+mn-lt"/>
              </a:rPr>
              <a:t> (Not Now, Not Ever) report was delivered. In August 2015, the Queensland Government responded by supporting or accepting all of the </a:t>
            </a:r>
            <a:r>
              <a:rPr lang="en-AU" sz="2400" i="0" dirty="0">
                <a:latin typeface="+mn-lt"/>
              </a:rPr>
              <a:t>Not Now, Not Ever </a:t>
            </a:r>
            <a:r>
              <a:rPr lang="en-AU" sz="2400" dirty="0">
                <a:latin typeface="+mn-lt"/>
              </a:rPr>
              <a:t>recommendations.</a:t>
            </a:r>
          </a:p>
          <a:p>
            <a:pPr>
              <a:defRPr/>
            </a:pPr>
            <a:endParaRPr lang="en-AU" sz="2400" i="1" dirty="0">
              <a:latin typeface="+mn-lt"/>
            </a:endParaRPr>
          </a:p>
          <a:p>
            <a:pPr>
              <a:defRPr/>
            </a:pPr>
            <a:r>
              <a:rPr lang="en-AU" sz="2400" i="1" dirty="0">
                <a:latin typeface="+mn-lt"/>
              </a:rPr>
              <a:t>The Domestic and Family Violence Prevention Strategy 2016 – 2026</a:t>
            </a:r>
            <a:r>
              <a:rPr lang="en-AU" sz="2400" dirty="0">
                <a:latin typeface="+mn-lt"/>
              </a:rPr>
              <a:t>  (the Strategy) and action plans outline a shared vision and a set of principles to guide action across government and the community, including a staged 10-year plan. Reforms outlined in the Strategy recognise the victim’s perspective, prioritise their safety and reduce the onus on them to take action or leave their home. There is a focus on educating frontline professionals to help them recognise and respond to DFV, creating safe communities and workplaces that support victims, providing effective services that efficiently wrap around the victim, and ensuring our legal system supports victims and holds perpetrators to account.</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B971269-04D5-4F22-8FB4-ED7329C97DD0}" type="slidenum">
              <a:rPr lang="en-AU" altLang="en-US" smtClean="0"/>
              <a:pPr/>
              <a:t>1</a:t>
            </a:fld>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A9DCC74-4EAD-4CE3-9518-27FA61A0ED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DB28B424-431D-42CB-8700-FA6C2AFEC3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
        <p:nvSpPr>
          <p:cNvPr id="35844" name="Slide Number Placeholder 3">
            <a:extLst>
              <a:ext uri="{FF2B5EF4-FFF2-40B4-BE49-F238E27FC236}">
                <a16:creationId xmlns:a16="http://schemas.microsoft.com/office/drawing/2014/main" id="{3282151D-206B-48F8-B98A-73BD2AAEC2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6CD4727-A4BC-47A1-9E60-90E02B5D39FE}" type="slidenum">
              <a:rPr lang="en-AU" altLang="en-US" smtClean="0"/>
              <a:pPr/>
              <a:t>10</a:t>
            </a:fld>
            <a:endParaRPr lang="en-AU"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FB73B66-986F-4E8D-8DC2-24BB88DD1F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DB9C544E-D4D8-4719-AA84-77DAAF7A7C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z="1400" dirty="0">
              <a:latin typeface="Arial" panose="020B0604020202020204" pitchFamily="34" charset="0"/>
              <a:cs typeface="Arial" panose="020B0604020202020204" pitchFamily="34" charset="0"/>
            </a:endParaRPr>
          </a:p>
        </p:txBody>
      </p:sp>
      <p:sp>
        <p:nvSpPr>
          <p:cNvPr id="37892" name="Slide Number Placeholder 3">
            <a:extLst>
              <a:ext uri="{FF2B5EF4-FFF2-40B4-BE49-F238E27FC236}">
                <a16:creationId xmlns:a16="http://schemas.microsoft.com/office/drawing/2014/main" id="{861216C1-D344-46C5-BAD3-8EAB1870D2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7C98EB4-0B48-42EB-B1BB-1971A0C89BDA}" type="slidenum">
              <a:rPr lang="en-AU" altLang="en-US" smtClean="0"/>
              <a:pPr/>
              <a:t>11</a:t>
            </a:fld>
            <a:endParaRPr lang="en-AU" altLang="en-US"/>
          </a:p>
        </p:txBody>
      </p:sp>
    </p:spTree>
    <p:extLst>
      <p:ext uri="{BB962C8B-B14F-4D97-AF65-F5344CB8AC3E}">
        <p14:creationId xmlns:p14="http://schemas.microsoft.com/office/powerpoint/2010/main" val="849180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z="800" dirty="0">
                <a:solidFill>
                  <a:srgbClr val="000000"/>
                </a:solidFill>
              </a:rPr>
              <a:t>Section 5A of the </a:t>
            </a:r>
            <a:r>
              <a:rPr lang="en-AU" altLang="en-US" sz="800" i="1" dirty="0">
                <a:solidFill>
                  <a:srgbClr val="000000"/>
                </a:solidFill>
              </a:rPr>
              <a:t>Domestic and Family Violence Protection Act 2012 </a:t>
            </a:r>
            <a:r>
              <a:rPr lang="en-AU" altLang="en-US" sz="800" dirty="0">
                <a:solidFill>
                  <a:srgbClr val="000000"/>
                </a:solidFill>
              </a:rPr>
              <a:t>defines the circumstances under which agencies working with victims and perpetrators of DFV may share information without consent. Whilst seeking consent to release client information is always preferable, Section 5A allows agencies to share information where doing so will support the assessment and management of a serious DFV threat. </a:t>
            </a:r>
          </a:p>
          <a:p>
            <a:endParaRPr lang="en-AU" altLang="en-US" sz="800" dirty="0">
              <a:solidFill>
                <a:srgbClr val="000000"/>
              </a:solidFill>
            </a:endParaRPr>
          </a:p>
          <a:p>
            <a:r>
              <a:rPr lang="en-AU" altLang="en-US" sz="800" dirty="0">
                <a:solidFill>
                  <a:srgbClr val="000000"/>
                </a:solidFill>
              </a:rPr>
              <a:t>You are not obliged to report cases of non-lethal strangulation in DFV to the police but how you document the clinical presentation and treatment may impact on outcomes of criminal justice proceedings.</a:t>
            </a:r>
          </a:p>
          <a:p>
            <a:endParaRPr lang="en-AU" altLang="en-US" sz="800" dirty="0">
              <a:solidFill>
                <a:srgbClr val="000000"/>
              </a:solidFill>
            </a:endParaRPr>
          </a:p>
          <a:p>
            <a:r>
              <a:rPr lang="en-AU" altLang="en-US" sz="800" dirty="0">
                <a:solidFill>
                  <a:srgbClr val="000000"/>
                </a:solidFill>
              </a:rPr>
              <a:t>The Department of Health has collaborated with colleagues in the HHSs and have developed some quick-reference resources to guide busy clinicians to share information appropriately and safely, and to screen and respond to non-lethal strangulation in DFV. </a:t>
            </a:r>
          </a:p>
          <a:p>
            <a:r>
              <a:rPr lang="en-AU" altLang="en-US" sz="800" u="sng" dirty="0">
                <a:solidFill>
                  <a:srgbClr val="000000"/>
                </a:solidFill>
              </a:rPr>
              <a:t>https://www.health.qld.gov.au/__data/assets/pdf_file/0033/689433/Factsheet-Non-lethal-Strangulation.pdf</a:t>
            </a:r>
          </a:p>
          <a:p>
            <a:r>
              <a:rPr lang="en-AU" altLang="en-US" sz="800" u="sng" dirty="0">
                <a:solidFill>
                  <a:srgbClr val="000000"/>
                </a:solidFill>
              </a:rPr>
              <a:t>https://www.health.qld.gov.au/__data/assets/pdf_file/0036/689427/non-lethal-strangulation-flowchart.pdf</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04794C-2E44-4612-8CB1-08BFE4F0F91B}" type="slidenum">
              <a:rPr kumimoji="0" lang="en-AU"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AU"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7301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dirty="0"/>
              <a:t>Power and control in a relationship can be gained by exercising behaviours such as intimidation, isolation, denying and blaming and male privilege.</a:t>
            </a:r>
          </a:p>
          <a:p>
            <a:pPr eaLnBrk="1" hangingPunct="1"/>
            <a:endParaRPr lang="en-AU"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26E4E926-6AEC-413E-83CC-943C3ADEED42}" type="slidenum">
              <a:rPr lang="en-AU" altLang="en-US" smtClean="0"/>
              <a:pPr/>
              <a:t>13</a:t>
            </a:fld>
            <a:endParaRPr lang="en-AU"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dirty="0">
                <a:solidFill>
                  <a:schemeClr val="bg1"/>
                </a:solidFill>
              </a:rPr>
              <a:t>The Duluth Power and Control Wheel is a helpful tool in understanding the overall pattern of abusive and violent behaviour used by perpetrators to establish and maintain control of their partner</a:t>
            </a:r>
            <a:r>
              <a:rPr lang="en-AU" altLang="en-US" baseline="70000" dirty="0">
                <a:solidFill>
                  <a:schemeClr val="bg1"/>
                </a:solidFill>
              </a:rPr>
              <a:t>1</a:t>
            </a:r>
            <a:r>
              <a:rPr lang="en-AU" altLang="en-US" dirty="0">
                <a:solidFill>
                  <a:schemeClr val="bg1"/>
                </a:solidFill>
              </a:rPr>
              <a:t>.</a:t>
            </a:r>
          </a:p>
          <a:p>
            <a:pPr eaLnBrk="1" hangingPunct="1"/>
            <a:r>
              <a:rPr lang="en-AU" altLang="en-US" dirty="0">
                <a:solidFill>
                  <a:schemeClr val="bg1"/>
                </a:solidFill>
              </a:rPr>
              <a:t>__________</a:t>
            </a:r>
          </a:p>
          <a:p>
            <a:pPr algn="just">
              <a:lnSpc>
                <a:spcPct val="115000"/>
              </a:lnSpc>
            </a:pPr>
            <a:r>
              <a:rPr lang="en-AU" altLang="en-US" sz="800" dirty="0">
                <a:solidFill>
                  <a:schemeClr val="bg1"/>
                </a:solidFill>
              </a:rPr>
              <a:t>1 </a:t>
            </a:r>
            <a:r>
              <a:rPr lang="en-GB" altLang="en-US" sz="800" b="0" dirty="0">
                <a:latin typeface="Arial" charset="0"/>
                <a:ea typeface="Calibri" pitchFamily="34" charset="0"/>
                <a:cs typeface="Calibri" pitchFamily="34" charset="0"/>
              </a:rPr>
              <a:t>Baird, K. </a:t>
            </a:r>
            <a:r>
              <a:rPr lang="en-GB" altLang="en-US" sz="800" dirty="0">
                <a:latin typeface="Arial" charset="0"/>
                <a:ea typeface="Calibri" pitchFamily="34" charset="0"/>
                <a:cs typeface="Calibri" pitchFamily="34" charset="0"/>
              </a:rPr>
              <a:t>Price, S. Salmon, D. (2005), Bristol</a:t>
            </a:r>
            <a:r>
              <a:rPr lang="en-GB" altLang="en-US" sz="800" i="1" dirty="0">
                <a:latin typeface="Arial" charset="0"/>
                <a:ea typeface="Calibri" pitchFamily="34" charset="0"/>
                <a:cs typeface="Calibri" pitchFamily="34" charset="0"/>
              </a:rPr>
              <a:t> Pregnancy and Domestic Violence Programme Training Pack,</a:t>
            </a:r>
            <a:r>
              <a:rPr lang="en-GB" altLang="en-US" sz="800" dirty="0">
                <a:latin typeface="Arial" charset="0"/>
                <a:ea typeface="Calibri" pitchFamily="34" charset="0"/>
                <a:cs typeface="Calibri" pitchFamily="34" charset="0"/>
              </a:rPr>
              <a:t> University of the West of England. </a:t>
            </a:r>
            <a:endParaRPr lang="en-AU" altLang="en-US" sz="800" dirty="0">
              <a:latin typeface="Times New Roman" pitchFamily="18" charset="0"/>
              <a:ea typeface="Calibri" pitchFamily="34" charset="0"/>
              <a:cs typeface="Calibri" pitchFamily="34" charset="0"/>
            </a:endParaRPr>
          </a:p>
          <a:p>
            <a:pPr eaLnBrk="1" hangingPunct="1"/>
            <a:endParaRPr lang="en-AU"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DFFBEE8-895E-4C72-91BF-CD0389A6CF17}" type="slidenum">
              <a:rPr lang="en-AU" altLang="en-US" smtClean="0"/>
              <a:pPr/>
              <a:t>14</a:t>
            </a:fld>
            <a:endParaRPr lang="en-AU"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Arial" panose="020B0604020202020204" pitchFamily="34" charset="0"/>
              <a:buNone/>
            </a:pPr>
            <a:r>
              <a:rPr lang="en-AU" altLang="en-US" i="0" strike="noStrike" dirty="0"/>
              <a:t>It is important that DFV is understood within the context of structural and social inequalities rather than just the dynamics of individual relationships. Inequality is a key factor impacting on the incidence of DFV and on access to services by victims/survivors. </a:t>
            </a:r>
          </a:p>
          <a:p>
            <a:pPr marL="0" indent="0" eaLnBrk="1" hangingPunct="1">
              <a:buFont typeface="Arial" panose="020B0604020202020204" pitchFamily="34" charset="0"/>
              <a:buNone/>
            </a:pPr>
            <a:endParaRPr lang="en-AU" altLang="en-US" i="0" strike="noStrike" dirty="0"/>
          </a:p>
          <a:p>
            <a:pPr marL="0" indent="0" eaLnBrk="1" hangingPunct="1">
              <a:buFont typeface="Arial" panose="020B0604020202020204" pitchFamily="34" charset="0"/>
              <a:buNone/>
            </a:pPr>
            <a:r>
              <a:rPr lang="en-AU" altLang="en-US" i="0" strike="noStrike" dirty="0"/>
              <a:t>Everyone in the community, regardless of their sex, religion, cultural background, language, ability, relationship or living arrangements and has the right to feel safe and be safe in public and at home.</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C3E214A5-FDD6-487E-9496-0ACF8C21DD4C}" type="slidenum">
              <a:rPr lang="en-AU" altLang="en-US" smtClean="0"/>
              <a:pPr/>
              <a:t>15</a:t>
            </a:fld>
            <a:endParaRPr lang="en-AU"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dirty="0"/>
              <a:t>Ask participants to break into small groups and identify how </a:t>
            </a:r>
            <a:r>
              <a:rPr lang="en-AU" altLang="en-US" u="none" dirty="0"/>
              <a:t>inequality impacts people’s vulnerability to and experience of violence</a:t>
            </a:r>
            <a:r>
              <a:rPr lang="en-AU" altLang="en-US" dirty="0"/>
              <a:t>.  </a:t>
            </a:r>
          </a:p>
          <a:p>
            <a:pPr eaLnBrk="1" hangingPunct="1"/>
            <a:endParaRPr lang="en-AU" altLang="en-US" dirty="0"/>
          </a:p>
          <a:p>
            <a:pPr eaLnBrk="1" hangingPunct="1"/>
            <a:r>
              <a:rPr lang="en-AU" altLang="en-US" b="1" dirty="0"/>
              <a:t>People with disability</a:t>
            </a:r>
          </a:p>
          <a:p>
            <a:pPr eaLnBrk="1" hangingPunct="1"/>
            <a:r>
              <a:rPr lang="en-AU" altLang="en-US" dirty="0"/>
              <a:t>People with disability experience more violence in intimate, family, informal and formal caring relationships than any other population group. Where there are relationships of dependency, people with disability can experience unique kinds of DFV e.g. withholding food, stimulation or medication or damage to mobility devices. People with disability also experience unique forms of discrimination. Regardless of their cognitive function, people with disability report being less likely to be asked about their experiences, less likely to be believed when they disclose abuse, that their choices are less likely to be respected and their needs less likely to be understood.</a:t>
            </a:r>
          </a:p>
          <a:p>
            <a:pPr eaLnBrk="1" hangingPunct="1"/>
            <a:endParaRPr lang="en-AU" altLang="en-US" dirty="0"/>
          </a:p>
          <a:p>
            <a:pPr eaLnBrk="1" hangingPunct="1"/>
            <a:r>
              <a:rPr lang="en-AU" altLang="en-US" b="1" dirty="0"/>
              <a:t>First Nations people</a:t>
            </a:r>
          </a:p>
          <a:p>
            <a:pPr eaLnBrk="1" hangingPunct="1"/>
            <a:r>
              <a:rPr lang="en-AU" altLang="en-US" dirty="0"/>
              <a:t>First Nations people and communities have higher rates of DFV. These elevated levels of violence are known to be one part of the interdependent impacts of colonisation which can include intergenerational trauma, grief and loss, poverty, and subsequent mental health issues and drug and alcohol use. Because of a history of unjust policies, First Nations people may be distrustful of mainstream services and systems but may also have confidentiality concerns when accessing First Nations-specific services. For those living in regional and remote areas there may be limited services and family members may not wish to move away from country and/or community to escape violence</a:t>
            </a:r>
          </a:p>
          <a:p>
            <a:pPr eaLnBrk="1" hangingPunct="1"/>
            <a:endParaRPr lang="en-AU" altLang="en-US" dirty="0"/>
          </a:p>
          <a:p>
            <a:pPr eaLnBrk="1" hangingPunct="1"/>
            <a:r>
              <a:rPr lang="en-AU" altLang="en-US" b="1" dirty="0"/>
              <a:t>Culturally and linguistically diverse (CALD) backgrounds </a:t>
            </a:r>
          </a:p>
          <a:p>
            <a:pPr eaLnBrk="1" hangingPunct="1"/>
            <a:r>
              <a:rPr lang="en-AU" altLang="en-US" dirty="0"/>
              <a:t>Women from CALD backgrounds are particularly vulnerable to DFV. This can be a result of social isolation, language barriers, a lack of knowledge regarding the service system and community stigma related to family breakdown. People from CALD backgrounds may avoid sharing their experiences as they may be unaware that it is a crime in Australia or they may not have any safe opportunity in which to share their experiences. Regardless of a person’s cultural beliefs and practices, DFV is never okay.</a:t>
            </a:r>
          </a:p>
          <a:p>
            <a:pPr eaLnBrk="1" hangingPunct="1"/>
            <a:endParaRPr lang="en-AU" altLang="en-US" dirty="0"/>
          </a:p>
          <a:p>
            <a:pPr eaLnBrk="1" hangingPunct="1"/>
            <a:r>
              <a:rPr lang="en-AU" altLang="en-US" b="1" dirty="0"/>
              <a:t>Lesbian, gay, bisexual, trans, intersex and queer people (LGBTIQ+)</a:t>
            </a:r>
          </a:p>
          <a:p>
            <a:pPr eaLnBrk="1" hangingPunct="1"/>
            <a:r>
              <a:rPr lang="en-AU" altLang="en-US" dirty="0"/>
              <a:t>Research shows that same-sex attracted people suffer violence in their intimate relationships at around the same rates as those in heterosexual relationships. LGBTIQ+ people may have experienced homophobia, transphobia and </a:t>
            </a:r>
            <a:r>
              <a:rPr lang="en-AU" altLang="en-US" dirty="0" err="1"/>
              <a:t>heterosexism</a:t>
            </a:r>
            <a:r>
              <a:rPr lang="en-AU" altLang="en-US" dirty="0"/>
              <a:t> when accessing mainstream services, and may have genuine concerns that their experiences of DFV will be seen as less valid and that their experiences and support needs will not be understood.</a:t>
            </a:r>
          </a:p>
          <a:p>
            <a:pPr eaLnBrk="1" hangingPunct="1"/>
            <a:endParaRPr lang="en-AU" altLang="en-US" dirty="0"/>
          </a:p>
          <a:p>
            <a:pPr eaLnBrk="1" hangingPunct="1"/>
            <a:r>
              <a:rPr lang="en-AU" altLang="en-US" b="1" dirty="0"/>
              <a:t>Gender</a:t>
            </a:r>
          </a:p>
          <a:p>
            <a:pPr eaLnBrk="1" hangingPunct="1"/>
            <a:r>
              <a:rPr lang="en-AU" altLang="en-US" dirty="0"/>
              <a:t>DFV is a gendered issue. While men can be victims of DFV, and women can be perpetrators, women and gender diverse people are significantly overrepresented as victims of violence and coercive behaviour, and men are both more likely to perpetrate violence and to perpetrate violence with more serious impacts.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3818659D-3514-4BE9-8327-8E9634E3BFF9}" type="slidenum">
              <a:rPr lang="en-AU" altLang="en-US" smtClean="0"/>
              <a:pPr/>
              <a:t>16</a:t>
            </a:fld>
            <a:endParaRPr lang="en-AU"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a:solidFill>
                  <a:srgbClr val="000000"/>
                </a:solidFill>
              </a:rPr>
              <a:t>The effects of living with violence include physical and psychological health impacts. </a:t>
            </a:r>
          </a:p>
          <a:p>
            <a:pPr eaLnBrk="1" hangingPunct="1"/>
            <a:endParaRPr lang="en-AU"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E82C36C9-630C-41F7-A17B-37C5CE877E43}" type="slidenum">
              <a:rPr lang="en-AU" altLang="en-US" smtClean="0"/>
              <a:pPr/>
              <a:t>17</a:t>
            </a:fld>
            <a:endParaRPr lang="en-AU"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buFont typeface="Arial" panose="020B0604020202020204" pitchFamily="34" charset="0"/>
              <a:buNone/>
              <a:defRPr/>
            </a:pPr>
            <a:r>
              <a:rPr lang="en-AU" dirty="0"/>
              <a:t>In small groups identify what some of the health impacts might be.</a:t>
            </a:r>
          </a:p>
          <a:p>
            <a:pPr eaLnBrk="1" hangingPunct="1">
              <a:buFont typeface="Arial" panose="020B0604020202020204" pitchFamily="34" charset="0"/>
              <a:buNone/>
              <a:defRPr/>
            </a:pPr>
            <a:endParaRPr lang="en-AU" dirty="0"/>
          </a:p>
          <a:p>
            <a:pPr eaLnBrk="1" hangingPunct="1">
              <a:buFont typeface="Arial" panose="020B0604020202020204" pitchFamily="34" charset="0"/>
              <a:buNone/>
              <a:defRPr/>
            </a:pPr>
            <a:r>
              <a:rPr lang="en-AU" dirty="0"/>
              <a:t>Indicators of DFV are outlined in the </a:t>
            </a:r>
            <a:r>
              <a:rPr lang="en-AU" i="1" dirty="0"/>
              <a:t>Understanding domestic and family violence</a:t>
            </a:r>
            <a:r>
              <a:rPr lang="en-AU" dirty="0"/>
              <a:t> module and include:</a:t>
            </a:r>
          </a:p>
          <a:p>
            <a:pPr marL="171450" indent="-171450" eaLnBrk="1" hangingPunct="1">
              <a:buFont typeface="Arial" panose="020B0604020202020204" pitchFamily="34" charset="0"/>
              <a:buChar char="•"/>
              <a:defRPr/>
            </a:pPr>
            <a:r>
              <a:rPr lang="en-AU" dirty="0"/>
              <a:t>bruises </a:t>
            </a:r>
          </a:p>
          <a:p>
            <a:pPr marL="171450" indent="-171450" eaLnBrk="1" hangingPunct="1">
              <a:buFont typeface="Arial" panose="020B0604020202020204" pitchFamily="34" charset="0"/>
              <a:buChar char="•"/>
              <a:defRPr/>
            </a:pPr>
            <a:r>
              <a:rPr lang="en-AU" dirty="0"/>
              <a:t>injury to parts of the body hidden from view</a:t>
            </a:r>
          </a:p>
          <a:p>
            <a:pPr marL="171450" indent="-171450" eaLnBrk="1" hangingPunct="1">
              <a:buFont typeface="Arial" panose="020B0604020202020204" pitchFamily="34" charset="0"/>
              <a:buChar char="•"/>
              <a:defRPr/>
            </a:pPr>
            <a:r>
              <a:rPr lang="en-AU" dirty="0"/>
              <a:t>rape and sexual assault</a:t>
            </a:r>
          </a:p>
          <a:p>
            <a:pPr marL="171450" indent="-171450" eaLnBrk="1" hangingPunct="1">
              <a:buFont typeface="Arial" panose="020B0604020202020204" pitchFamily="34" charset="0"/>
              <a:buChar char="•"/>
              <a:defRPr/>
            </a:pPr>
            <a:r>
              <a:rPr lang="en-AU" dirty="0"/>
              <a:t>miscarriages and other pregnancy complications</a:t>
            </a:r>
          </a:p>
          <a:p>
            <a:pPr marL="171450" indent="-171450" eaLnBrk="1" hangingPunct="1">
              <a:buFont typeface="Arial" panose="020B0604020202020204" pitchFamily="34" charset="0"/>
              <a:buChar char="•"/>
              <a:defRPr/>
            </a:pPr>
            <a:r>
              <a:rPr lang="en-AU" dirty="0"/>
              <a:t>mental illness:</a:t>
            </a:r>
          </a:p>
          <a:p>
            <a:pPr marL="628650" lvl="1" indent="-171450" eaLnBrk="1" hangingPunct="1">
              <a:buFont typeface="Arial" panose="020B0604020202020204" pitchFamily="34" charset="0"/>
              <a:buChar char="•"/>
              <a:defRPr/>
            </a:pPr>
            <a:r>
              <a:rPr lang="en-AU" dirty="0"/>
              <a:t>depression</a:t>
            </a:r>
          </a:p>
          <a:p>
            <a:pPr marL="628650" lvl="1" indent="-171450" eaLnBrk="1" hangingPunct="1">
              <a:buFont typeface="Arial" panose="020B0604020202020204" pitchFamily="34" charset="0"/>
              <a:buChar char="•"/>
              <a:defRPr/>
            </a:pPr>
            <a:r>
              <a:rPr lang="en-AU" dirty="0"/>
              <a:t>panic attacks</a:t>
            </a:r>
          </a:p>
          <a:p>
            <a:pPr marL="628650" lvl="1" indent="-171450" eaLnBrk="1" hangingPunct="1">
              <a:buFont typeface="Arial" panose="020B0604020202020204" pitchFamily="34" charset="0"/>
              <a:buChar char="•"/>
              <a:defRPr/>
            </a:pPr>
            <a:r>
              <a:rPr lang="en-AU" dirty="0"/>
              <a:t>anxiety</a:t>
            </a:r>
          </a:p>
          <a:p>
            <a:pPr marL="628650" lvl="1" indent="-171450" eaLnBrk="1" hangingPunct="1">
              <a:buFont typeface="Arial" panose="020B0604020202020204" pitchFamily="34" charset="0"/>
              <a:buChar char="•"/>
              <a:defRPr/>
            </a:pPr>
            <a:r>
              <a:rPr lang="en-AU" dirty="0"/>
              <a:t>suicide.</a:t>
            </a:r>
          </a:p>
          <a:p>
            <a:pPr lvl="1" eaLnBrk="1" hangingPunct="1">
              <a:buFont typeface="Arial" panose="020B0604020202020204" pitchFamily="34" charset="0"/>
              <a:buNone/>
              <a:defRPr/>
            </a:pPr>
            <a:endParaRPr lang="en-AU" dirty="0"/>
          </a:p>
          <a:p>
            <a:pPr eaLnBrk="1" hangingPunct="1">
              <a:defRPr/>
            </a:pPr>
            <a:r>
              <a:rPr lang="en-AU" dirty="0"/>
              <a:t>DFV often commences or intensifies during pregnancy and is associated with increased rates of miscarriage, low birth weight, premature birth, foetal injury and foetal death. DFV during pregnancy is regarded as a significant indicator of future harm to the woman and her child.</a:t>
            </a:r>
          </a:p>
          <a:p>
            <a:pPr eaLnBrk="1" hangingPunct="1">
              <a:defRPr/>
            </a:pPr>
            <a:endParaRPr lang="en-AU" dirty="0"/>
          </a:p>
          <a:p>
            <a:pPr eaLnBrk="1" hangingPunct="1">
              <a:defRPr/>
            </a:pPr>
            <a:r>
              <a:rPr lang="en-AU" dirty="0"/>
              <a:t>The use of non-lethal strangulation in DFV often does not have obvious signs and symptoms, but is an indicator of increasingly severe violence and is a risk factor for domestic homicide.  </a:t>
            </a:r>
          </a:p>
          <a:p>
            <a:pPr eaLnBrk="1" hangingPunct="1">
              <a:defRPr/>
            </a:pPr>
            <a:endParaRPr lang="en-AU" dirty="0"/>
          </a:p>
          <a:p>
            <a:pPr eaLnBrk="1" hangingPunct="1">
              <a:defRPr/>
            </a:pPr>
            <a:r>
              <a:rPr lang="en-AU" b="1" dirty="0"/>
              <a:t>Hand out</a:t>
            </a:r>
            <a:r>
              <a:rPr lang="en-AU" dirty="0"/>
              <a:t> a copy of the </a:t>
            </a:r>
            <a:r>
              <a:rPr lang="en-AU" i="1" dirty="0"/>
              <a:t>Non-lethal Strangulation in Domestic and Family Violence Factsheet </a:t>
            </a:r>
            <a:r>
              <a:rPr lang="en-AU" dirty="0"/>
              <a:t>and </a:t>
            </a:r>
            <a:r>
              <a:rPr lang="en-AU" i="1" dirty="0"/>
              <a:t>Flowchart</a:t>
            </a:r>
            <a:r>
              <a:rPr lang="en-AU" dirty="0"/>
              <a:t>.  These resources can be used as quick-reference guides for use in busy clinical environments.</a:t>
            </a:r>
          </a:p>
          <a:p>
            <a:r>
              <a:rPr lang="en-AU" altLang="en-US" sz="1200" u="sng" dirty="0">
                <a:solidFill>
                  <a:srgbClr val="000000"/>
                </a:solidFill>
              </a:rPr>
              <a:t>https://www.health.qld.gov.au/__data/assets/pdf_file/0033/689433/Factsheet-Non-lethal-Strangulation.pdf</a:t>
            </a:r>
          </a:p>
          <a:p>
            <a:r>
              <a:rPr lang="en-AU" altLang="en-US" sz="1200" u="sng" dirty="0">
                <a:solidFill>
                  <a:srgbClr val="000000"/>
                </a:solidFill>
              </a:rPr>
              <a:t>https://www.health.qld.gov.au/__data/assets/pdf_file/0036/689427/non-lethal-strangulation-flowchart.pdf</a:t>
            </a:r>
            <a:endParaRPr lang="en-AU"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DE2872FA-5944-4F97-91D0-5471B21523B5}" type="slidenum">
              <a:rPr lang="en-AU" altLang="en-US" smtClean="0"/>
              <a:pPr/>
              <a:t>18</a:t>
            </a:fld>
            <a:endParaRPr lang="en-AU"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770DB38-3C0E-4BE8-8C6E-849BF90A52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442F4EAA-0A5B-4961-BB0F-8ED02900E9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dirty="0"/>
              <a:t>[new slide]</a:t>
            </a:r>
          </a:p>
        </p:txBody>
      </p:sp>
      <p:sp>
        <p:nvSpPr>
          <p:cNvPr id="28676" name="Slide Number Placeholder 3">
            <a:extLst>
              <a:ext uri="{FF2B5EF4-FFF2-40B4-BE49-F238E27FC236}">
                <a16:creationId xmlns:a16="http://schemas.microsoft.com/office/drawing/2014/main" id="{165656BE-72B0-40A1-AA95-3849704D79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232382A-95B5-457A-AC77-7D08087C6891}" type="slidenum">
              <a:rPr lang="en-AU" altLang="en-US" smtClean="0">
                <a:solidFill>
                  <a:srgbClr val="000000"/>
                </a:solidFill>
              </a:rPr>
              <a:pPr/>
              <a:t>19</a:t>
            </a:fld>
            <a:endParaRPr lang="en-AU"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AU" sz="6600" dirty="0"/>
              <a:t>Welcome to the </a:t>
            </a:r>
            <a:r>
              <a:rPr lang="en-AU" sz="6600" i="1" dirty="0"/>
              <a:t>Clinical response to Domestic and Family Violence train-the-trainer </a:t>
            </a:r>
            <a:r>
              <a:rPr lang="en-AU" sz="6600" dirty="0"/>
              <a:t>session.</a:t>
            </a:r>
          </a:p>
          <a:p>
            <a:pPr eaLnBrk="1" hangingPunct="1">
              <a:defRPr/>
            </a:pPr>
            <a:endParaRPr lang="en-AU" sz="6600" dirty="0"/>
          </a:p>
          <a:p>
            <a:pPr eaLnBrk="1" hangingPunct="1">
              <a:defRPr/>
            </a:pPr>
            <a:r>
              <a:rPr lang="en-AU" sz="6600" dirty="0"/>
              <a:t>The aim of today’s session is to: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AU" sz="6600" dirty="0"/>
              <a:t>develop your knowledge, skills and practice in DFV including </a:t>
            </a:r>
            <a:r>
              <a:rPr kumimoji="0" lang="en-AU" sz="6600" b="0" i="0" u="none" strike="noStrike" kern="1200" cap="none" spc="0" normalizeH="0" baseline="0" noProof="0" dirty="0">
                <a:ln>
                  <a:noFill/>
                </a:ln>
                <a:solidFill>
                  <a:prstClr val="black"/>
                </a:solidFill>
                <a:effectLst/>
                <a:uLnTx/>
                <a:uFillTx/>
                <a:latin typeface="+mn-lt"/>
                <a:ea typeface="+mn-ea"/>
                <a:cs typeface="+mn-cs"/>
              </a:rPr>
              <a:t>responding to suspicions or disclosures of DFV.</a:t>
            </a:r>
            <a:endParaRPr lang="en-AU" sz="6600" dirty="0"/>
          </a:p>
          <a:p>
            <a:pPr marL="171450" indent="-171450" eaLnBrk="1" hangingPunct="1">
              <a:buFont typeface="Arial" panose="020B0604020202020204" pitchFamily="34" charset="0"/>
              <a:buChar char="•"/>
              <a:defRPr/>
            </a:pPr>
            <a:r>
              <a:rPr lang="en-AU" sz="6600" dirty="0"/>
              <a:t>increase your confidence in responding safely, providing referrals, and delivering training to clinical staff in sensitively asking questions about DFV.</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8A56C4D8-C5BB-455E-9B41-7EA820FF5A6D}" type="slidenum">
              <a:rPr lang="en-AU" altLang="en-US" smtClean="0"/>
              <a:pPr/>
              <a:t>2</a:t>
            </a:fld>
            <a:endParaRPr lang="en-AU"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1170ED8-95F5-4464-9DDA-8D5FA91F09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A50D839E-E5B3-4667-A387-35A4AE69FD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[New slide]</a:t>
            </a:r>
          </a:p>
        </p:txBody>
      </p:sp>
      <p:sp>
        <p:nvSpPr>
          <p:cNvPr id="30724" name="Slide Number Placeholder 3">
            <a:extLst>
              <a:ext uri="{FF2B5EF4-FFF2-40B4-BE49-F238E27FC236}">
                <a16:creationId xmlns:a16="http://schemas.microsoft.com/office/drawing/2014/main" id="{7813F124-1BCF-4373-BF52-CB5E5CF9DA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15EC13C-8C23-4078-89CC-A195DF1C82D0}" type="slidenum">
              <a:rPr lang="en-AU" altLang="en-US" smtClean="0"/>
              <a:pPr/>
              <a:t>20</a:t>
            </a:fld>
            <a:endParaRPr lang="en-AU"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7BDCE22-A47B-4D08-B3E1-2B003BA69C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82F44F1-CDAB-4F45-96BB-72A22BA62A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[New slide]</a:t>
            </a:r>
          </a:p>
        </p:txBody>
      </p:sp>
      <p:sp>
        <p:nvSpPr>
          <p:cNvPr id="32772" name="Slide Number Placeholder 3">
            <a:extLst>
              <a:ext uri="{FF2B5EF4-FFF2-40B4-BE49-F238E27FC236}">
                <a16:creationId xmlns:a16="http://schemas.microsoft.com/office/drawing/2014/main" id="{B793CA72-7587-486C-8DBB-6F8062846F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05B57B2-F476-486A-A45F-C4BC6F36835D}" type="slidenum">
              <a:rPr lang="en-AU" altLang="en-US" smtClean="0"/>
              <a:pPr/>
              <a:t>21</a:t>
            </a:fld>
            <a:endParaRPr lang="en-AU"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dirty="0"/>
              <a:t>It is important the clinicians understand the experiences and needs of women:  </a:t>
            </a:r>
          </a:p>
          <a:p>
            <a:pPr marL="171450" indent="-171450" eaLnBrk="1" hangingPunct="1">
              <a:buFont typeface="Arial" panose="020B0604020202020204" pitchFamily="34" charset="0"/>
              <a:buChar char="•"/>
            </a:pPr>
            <a:r>
              <a:rPr lang="en-AU" altLang="en-US" dirty="0"/>
              <a:t>Never ask a victim “why don’t you just leave?”. This question is victim blaming and reflects a lack of understanding of the dynamics of DFV. </a:t>
            </a:r>
          </a:p>
          <a:p>
            <a:pPr marL="171450" indent="-171450" eaLnBrk="1" hangingPunct="1">
              <a:buFont typeface="Arial" panose="020B0604020202020204" pitchFamily="34" charset="0"/>
              <a:buChar char="•"/>
            </a:pPr>
            <a:r>
              <a:rPr lang="en-AU" altLang="en-US" dirty="0"/>
              <a:t>The clinician must communicate respectfully and ensure women have access to information about support services.</a:t>
            </a:r>
          </a:p>
          <a:p>
            <a:pPr marL="171450" indent="-171450" eaLnBrk="1" hangingPunct="1">
              <a:buFont typeface="Arial" panose="020B0604020202020204" pitchFamily="34" charset="0"/>
              <a:buChar char="•"/>
            </a:pPr>
            <a:r>
              <a:rPr lang="en-AU" altLang="en-US" dirty="0"/>
              <a:t>Clinicians should not push a woman to leave an abusive relationship as this may lead to an increased risk of violence. </a:t>
            </a:r>
          </a:p>
          <a:p>
            <a:pPr marL="171450" indent="-171450" eaLnBrk="1" hangingPunct="1">
              <a:buFont typeface="Arial" panose="020B0604020202020204" pitchFamily="34" charset="0"/>
              <a:buChar char="•"/>
            </a:pPr>
            <a:r>
              <a:rPr lang="en-AU" altLang="en-US" dirty="0">
                <a:solidFill>
                  <a:srgbClr val="000000"/>
                </a:solidFill>
              </a:rPr>
              <a:t>It is essential women are supported to make their own decisions.</a:t>
            </a:r>
          </a:p>
          <a:p>
            <a:pPr eaLnBrk="1" hangingPunct="1"/>
            <a:endParaRPr lang="en-AU" altLang="en-US" dirty="0"/>
          </a:p>
          <a:p>
            <a:pPr eaLnBrk="1" hangingPunct="1"/>
            <a:r>
              <a:rPr lang="en-AU" altLang="en-US" b="1" dirty="0"/>
              <a:t>There are many reasons why women don’t leave violent relationships including:</a:t>
            </a:r>
          </a:p>
          <a:p>
            <a:pPr marL="171450" indent="-171450" eaLnBrk="1" hangingPunct="1">
              <a:buFont typeface="Arial" panose="020B0604020202020204" pitchFamily="34" charset="0"/>
              <a:buChar char="•"/>
            </a:pPr>
            <a:r>
              <a:rPr lang="en-AU" altLang="en-US" dirty="0"/>
              <a:t>the ‘high risk for violence’ periods include immediately prior to, during, or immediately after separation </a:t>
            </a:r>
          </a:p>
          <a:p>
            <a:pPr marL="171450" indent="-171450" eaLnBrk="1" hangingPunct="1">
              <a:buFont typeface="Arial" panose="020B0604020202020204" pitchFamily="34" charset="0"/>
              <a:buChar char="•"/>
            </a:pPr>
            <a:r>
              <a:rPr lang="en-AU" altLang="en-US" dirty="0"/>
              <a:t>concerns for the children if they leave the relationship, including fears of child safety intervention and that a violent ex-partner will get unsupervised access to the children</a:t>
            </a:r>
          </a:p>
          <a:p>
            <a:pPr marL="171450" indent="-171450" eaLnBrk="1" hangingPunct="1">
              <a:buFont typeface="Arial" panose="020B0604020202020204" pitchFamily="34" charset="0"/>
              <a:buChar char="•"/>
            </a:pPr>
            <a:r>
              <a:rPr lang="en-AU" altLang="en-US" dirty="0"/>
              <a:t>embarrassment and shame </a:t>
            </a:r>
          </a:p>
          <a:p>
            <a:pPr marL="171450" indent="-171450" eaLnBrk="1" hangingPunct="1">
              <a:buFont typeface="Arial" panose="020B0604020202020204" pitchFamily="34" charset="0"/>
              <a:buChar char="•"/>
            </a:pPr>
            <a:r>
              <a:rPr lang="en-AU" altLang="en-US" dirty="0"/>
              <a:t>financial reasons</a:t>
            </a:r>
          </a:p>
          <a:p>
            <a:pPr marL="171450" indent="-171450" eaLnBrk="1" hangingPunct="1">
              <a:buFont typeface="Arial" panose="020B0604020202020204" pitchFamily="34" charset="0"/>
              <a:buChar char="•"/>
            </a:pPr>
            <a:r>
              <a:rPr lang="en-AU" altLang="en-US" dirty="0"/>
              <a:t>love and care for the violent partner – violent people are unlikely to be ‘all bad’ </a:t>
            </a:r>
          </a:p>
          <a:p>
            <a:pPr marL="171450" indent="-171450" eaLnBrk="1" hangingPunct="1">
              <a:buFont typeface="Arial" panose="020B0604020202020204" pitchFamily="34" charset="0"/>
              <a:buChar char="•"/>
            </a:pPr>
            <a:r>
              <a:rPr lang="en-AU" altLang="en-US" dirty="0"/>
              <a:t>low self-esteem as a result of prolonged emotional abuse.</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A72AAAC7-318F-4AE1-BF87-A302D327732E}" type="slidenum">
              <a:rPr lang="en-AU" altLang="en-US" smtClean="0"/>
              <a:pPr/>
              <a:t>22</a:t>
            </a:fld>
            <a:endParaRPr lang="en-AU"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dirty="0"/>
              <a:t>In small groups discuss and list some of the complexities facing women from diverse backgrounds regarding leaving violent relationships. </a:t>
            </a:r>
          </a:p>
          <a:p>
            <a:pPr eaLnBrk="1" hangingPunct="1"/>
            <a:endParaRPr lang="en-AU" altLang="en-US" dirty="0"/>
          </a:p>
          <a:p>
            <a:pPr eaLnBrk="1" hangingPunct="1"/>
            <a:r>
              <a:rPr lang="en-AU" altLang="en-US" dirty="0"/>
              <a:t>Why it’s so hard for women to ‘just leave’:</a:t>
            </a:r>
          </a:p>
          <a:p>
            <a:pPr eaLnBrk="1" hangingPunct="1"/>
            <a:endParaRPr lang="en-AU" altLang="en-US" dirty="0"/>
          </a:p>
          <a:p>
            <a:pPr eaLnBrk="1" hangingPunct="1"/>
            <a:r>
              <a:rPr lang="en-AU" altLang="en-US" b="1" dirty="0"/>
              <a:t>First Nations people</a:t>
            </a:r>
          </a:p>
          <a:p>
            <a:pPr marL="171450" indent="-171450" eaLnBrk="1" hangingPunct="1">
              <a:buFont typeface="Arial" panose="020B0604020202020204" pitchFamily="34" charset="0"/>
              <a:buChar char="•"/>
            </a:pPr>
            <a:r>
              <a:rPr lang="en-AU" altLang="en-US" dirty="0"/>
              <a:t>Not wanting to draw negative attention to their community.</a:t>
            </a:r>
          </a:p>
          <a:p>
            <a:pPr marL="171450" indent="-171450" eaLnBrk="1" hangingPunct="1">
              <a:buFont typeface="Arial" panose="020B0604020202020204" pitchFamily="34" charset="0"/>
              <a:buChar char="•"/>
            </a:pPr>
            <a:r>
              <a:rPr lang="en-AU" altLang="en-US" dirty="0"/>
              <a:t>Not wanting be complicit in criminal justice responses against family/community members.</a:t>
            </a:r>
          </a:p>
          <a:p>
            <a:pPr marL="171450" indent="-171450" eaLnBrk="1" hangingPunct="1">
              <a:buFont typeface="Arial" panose="020B0604020202020204" pitchFamily="34" charset="0"/>
              <a:buChar char="•"/>
            </a:pPr>
            <a:r>
              <a:rPr lang="en-AU" altLang="en-US" dirty="0"/>
              <a:t>Fears that their children will be taken away.</a:t>
            </a:r>
          </a:p>
          <a:p>
            <a:pPr marL="171450" indent="-171450" eaLnBrk="1" hangingPunct="1">
              <a:buFont typeface="Arial" panose="020B0604020202020204" pitchFamily="34" charset="0"/>
              <a:buChar char="•"/>
            </a:pPr>
            <a:r>
              <a:rPr lang="en-AU" altLang="en-US" dirty="0"/>
              <a:t>Lack of access to local services and do not wish to move away from community and/or country.</a:t>
            </a:r>
          </a:p>
          <a:p>
            <a:pPr marL="171450" indent="-171450" eaLnBrk="1" hangingPunct="1">
              <a:buFont typeface="Arial" panose="020B0604020202020204" pitchFamily="34" charset="0"/>
              <a:buChar char="•"/>
            </a:pPr>
            <a:r>
              <a:rPr lang="en-AU" altLang="en-US" dirty="0"/>
              <a:t>Concerns about community backlash.</a:t>
            </a:r>
          </a:p>
          <a:p>
            <a:pPr eaLnBrk="1" hangingPunct="1"/>
            <a:endParaRPr lang="en-AU" altLang="en-US" dirty="0"/>
          </a:p>
          <a:p>
            <a:pPr eaLnBrk="1" hangingPunct="1"/>
            <a:r>
              <a:rPr lang="en-AU" altLang="en-US" b="1" dirty="0"/>
              <a:t>People with disability</a:t>
            </a:r>
          </a:p>
          <a:p>
            <a:pPr marL="171450" indent="-171450" eaLnBrk="1" hangingPunct="1">
              <a:buFont typeface="Arial" panose="020B0604020202020204" pitchFamily="34" charset="0"/>
              <a:buChar char="•"/>
            </a:pPr>
            <a:r>
              <a:rPr lang="en-AU" altLang="en-US" dirty="0"/>
              <a:t>Are unable to access information about supports available.</a:t>
            </a:r>
          </a:p>
          <a:p>
            <a:pPr marL="171450" indent="-171450" eaLnBrk="1" hangingPunct="1">
              <a:buFont typeface="Arial" panose="020B0604020202020204" pitchFamily="34" charset="0"/>
              <a:buChar char="•"/>
            </a:pPr>
            <a:r>
              <a:rPr lang="en-AU" altLang="en-US" dirty="0"/>
              <a:t>No opportunity to disclose abuse safely.</a:t>
            </a:r>
          </a:p>
          <a:p>
            <a:pPr marL="171450" indent="-171450" eaLnBrk="1" hangingPunct="1">
              <a:buFont typeface="Arial" panose="020B0604020202020204" pitchFamily="34" charset="0"/>
              <a:buChar char="•"/>
            </a:pPr>
            <a:r>
              <a:rPr lang="en-AU" altLang="en-US" dirty="0"/>
              <a:t>Fears that the DFV service system will not be accessible.</a:t>
            </a:r>
          </a:p>
          <a:p>
            <a:pPr marL="171450" indent="-171450" eaLnBrk="1" hangingPunct="1">
              <a:buFont typeface="Arial" panose="020B0604020202020204" pitchFamily="34" charset="0"/>
              <a:buChar char="•"/>
            </a:pPr>
            <a:r>
              <a:rPr lang="en-AU" altLang="en-US" dirty="0"/>
              <a:t>Dependency on perpetrator, fears that they will have no-one to care for them.</a:t>
            </a:r>
          </a:p>
          <a:p>
            <a:pPr eaLnBrk="1" hangingPunct="1"/>
            <a:endParaRPr lang="en-AU" altLang="en-US" dirty="0"/>
          </a:p>
          <a:p>
            <a:pPr eaLnBrk="1" hangingPunct="1"/>
            <a:r>
              <a:rPr lang="en-AU" altLang="en-US" b="1" dirty="0"/>
              <a:t>LGBTIQ+ people</a:t>
            </a:r>
          </a:p>
          <a:p>
            <a:pPr marL="171450" indent="-171450" eaLnBrk="1" hangingPunct="1">
              <a:buFont typeface="Arial" panose="020B0604020202020204" pitchFamily="34" charset="0"/>
              <a:buChar char="•"/>
            </a:pPr>
            <a:r>
              <a:rPr lang="en-AU" altLang="en-US" dirty="0"/>
              <a:t>Fear of discrimination, homophobic/transphobic abuse and </a:t>
            </a:r>
            <a:r>
              <a:rPr lang="en-AU" altLang="en-US" dirty="0" err="1"/>
              <a:t>heterosexism</a:t>
            </a:r>
            <a:r>
              <a:rPr lang="en-AU" altLang="en-US" dirty="0"/>
              <a:t>.</a:t>
            </a:r>
          </a:p>
          <a:p>
            <a:pPr marL="171450" indent="-171450" eaLnBrk="1" hangingPunct="1">
              <a:buFont typeface="Arial" panose="020B0604020202020204" pitchFamily="34" charset="0"/>
              <a:buChar char="•"/>
            </a:pPr>
            <a:r>
              <a:rPr lang="en-AU" altLang="en-US" dirty="0"/>
              <a:t>Fear of being ‘outed’.</a:t>
            </a:r>
          </a:p>
          <a:p>
            <a:pPr marL="171450" indent="-171450" eaLnBrk="1" hangingPunct="1">
              <a:buFont typeface="Arial" panose="020B0604020202020204" pitchFamily="34" charset="0"/>
              <a:buChar char="•"/>
            </a:pPr>
            <a:r>
              <a:rPr lang="en-AU" altLang="en-US" dirty="0"/>
              <a:t>Non-disclosure for fear of experiences not being believed/validated.</a:t>
            </a:r>
          </a:p>
          <a:p>
            <a:pPr marL="171450" indent="-171450" eaLnBrk="1" hangingPunct="1">
              <a:buFont typeface="Arial" panose="020B0604020202020204" pitchFamily="34" charset="0"/>
              <a:buChar char="•"/>
            </a:pPr>
            <a:r>
              <a:rPr lang="en-AU" altLang="en-US" dirty="0"/>
              <a:t>Fears that the DFV service system will not be accessible and/or will not understand their needs.</a:t>
            </a:r>
          </a:p>
          <a:p>
            <a:pPr marL="171450" indent="-171450" eaLnBrk="1" hangingPunct="1">
              <a:buFont typeface="Arial" panose="020B0604020202020204" pitchFamily="34" charset="0"/>
              <a:buChar char="•"/>
            </a:pPr>
            <a:r>
              <a:rPr lang="en-AU" altLang="en-US" dirty="0"/>
              <a:t>Concerns regarding discrimination when accessing services.</a:t>
            </a:r>
          </a:p>
          <a:p>
            <a:pPr eaLnBrk="1" hangingPunct="1"/>
            <a:endParaRPr lang="en-AU" altLang="en-US" dirty="0"/>
          </a:p>
          <a:p>
            <a:pPr eaLnBrk="1" hangingPunct="1"/>
            <a:r>
              <a:rPr lang="en-AU" altLang="en-US" b="1" dirty="0"/>
              <a:t>Women from CALD backgrounds </a:t>
            </a:r>
          </a:p>
          <a:p>
            <a:pPr marL="171450" indent="-171450" eaLnBrk="1" hangingPunct="1">
              <a:buFont typeface="Arial" panose="020B0604020202020204" pitchFamily="34" charset="0"/>
              <a:buChar char="•"/>
            </a:pPr>
            <a:r>
              <a:rPr lang="en-AU" altLang="en-US" dirty="0"/>
              <a:t>Language barriers resulting in a lack of information about the DFV service system and about their legal rights.</a:t>
            </a:r>
          </a:p>
          <a:p>
            <a:pPr marL="171450" indent="-171450" eaLnBrk="1" hangingPunct="1">
              <a:buFont typeface="Arial" panose="020B0604020202020204" pitchFamily="34" charset="0"/>
              <a:buChar char="•"/>
            </a:pPr>
            <a:r>
              <a:rPr lang="en-AU" altLang="en-US" dirty="0"/>
              <a:t>Fears that disclosing violence could impact their immigration status.</a:t>
            </a:r>
          </a:p>
          <a:p>
            <a:pPr marL="171450" indent="-171450" eaLnBrk="1" hangingPunct="1">
              <a:buFont typeface="Arial" panose="020B0604020202020204" pitchFamily="34" charset="0"/>
              <a:buChar char="•"/>
            </a:pPr>
            <a:r>
              <a:rPr lang="en-AU" altLang="en-US" dirty="0"/>
              <a:t>Perception that immigration status will limit access to protection and services (this may be true).</a:t>
            </a:r>
          </a:p>
          <a:p>
            <a:pPr marL="171450" indent="-171450" eaLnBrk="1" hangingPunct="1">
              <a:buFont typeface="Arial" panose="020B0604020202020204" pitchFamily="34" charset="0"/>
              <a:buChar char="•"/>
            </a:pPr>
            <a:r>
              <a:rPr lang="en-AU" altLang="en-US" dirty="0"/>
              <a:t>Cultural and religious beliefs regarding the privacy of the family.</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1DDC0287-AD65-42F6-B0A7-9592A5FAC4DD}" type="slidenum">
              <a:rPr lang="en-AU" altLang="en-US" smtClean="0"/>
              <a:pPr/>
              <a:t>23</a:t>
            </a:fld>
            <a:endParaRPr lang="en-AU"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dirty="0"/>
              <a:t>This video clip is the story of Tara Costigan a pregnant woman who was murdered by her partner </a:t>
            </a:r>
            <a:r>
              <a:rPr lang="en-AU" altLang="en-US" u="sng" dirty="0"/>
              <a:t>http://www.abc.net.au/7.30/content/2016/s4503702.htm </a:t>
            </a:r>
          </a:p>
          <a:p>
            <a:pPr eaLnBrk="1" hangingPunct="1"/>
            <a:endParaRPr lang="en-AU" altLang="en-US" dirty="0"/>
          </a:p>
          <a:p>
            <a:pPr eaLnBrk="1" hangingPunct="1"/>
            <a:r>
              <a:rPr lang="en-AU" altLang="en-US" dirty="0"/>
              <a:t>There are other video clips available: </a:t>
            </a:r>
          </a:p>
          <a:p>
            <a:pPr marL="171450" indent="-171450" eaLnBrk="1" hangingPunct="1">
              <a:buFont typeface="Arial" panose="020B0604020202020204" pitchFamily="34" charset="0"/>
              <a:buChar char="•"/>
            </a:pPr>
            <a:r>
              <a:rPr lang="en-AU" altLang="en-US" dirty="0"/>
              <a:t>Dixie Link-Gordon is breaking down the code of silence on family violence  </a:t>
            </a:r>
            <a:r>
              <a:rPr lang="en-AU" altLang="en-US" u="sng" dirty="0"/>
              <a:t>https://www.youtube.com/watch?v=cq0BAFogyTc</a:t>
            </a:r>
          </a:p>
          <a:p>
            <a:pPr marL="171450" indent="-171450" eaLnBrk="1" hangingPunct="1">
              <a:buFont typeface="Arial" panose="020B0604020202020204" pitchFamily="34" charset="0"/>
              <a:buChar char="•"/>
            </a:pPr>
            <a:r>
              <a:rPr lang="en-AU" altLang="en-US" dirty="0"/>
              <a:t>Violence against people with disability   </a:t>
            </a:r>
            <a:r>
              <a:rPr lang="en-AU" altLang="en-US" u="sng" dirty="0"/>
              <a:t>https://www.youtube.com/watch?v=EovgP4YXjL8&amp;feature=emb_logo</a:t>
            </a:r>
          </a:p>
          <a:p>
            <a:pPr marL="171450" indent="-171450" eaLnBrk="1" hangingPunct="1">
              <a:buFont typeface="Arial" panose="020B0604020202020204" pitchFamily="34" charset="0"/>
              <a:buChar char="•"/>
            </a:pPr>
            <a:r>
              <a:rPr lang="en-AU" altLang="en-US" dirty="0"/>
              <a:t>Ben </a:t>
            </a:r>
            <a:r>
              <a:rPr lang="en-AU" altLang="en-US" dirty="0" err="1"/>
              <a:t>Bjarnesen’s</a:t>
            </a:r>
            <a:r>
              <a:rPr lang="en-AU" altLang="en-US" dirty="0"/>
              <a:t> Story – End LGBTIQ Domestic and Family Violence  </a:t>
            </a:r>
            <a:r>
              <a:rPr lang="en-AU" altLang="en-US" u="sng" dirty="0"/>
              <a:t>https://www.youtube.com/watch?v=gSO-SDj-8ag</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C02F014-B37E-4570-A065-1778FCED85D5}" type="slidenum">
              <a:rPr lang="en-AU" altLang="en-US" smtClean="0"/>
              <a:pPr/>
              <a:t>24</a:t>
            </a:fld>
            <a:endParaRPr lang="en-AU"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t>Health professionals should be aware of the close link between DFV and child abuse and neglect. </a:t>
            </a:r>
            <a:r>
              <a:rPr lang="en-GB" altLang="en-US" u="none" dirty="0"/>
              <a:t>It is important that health </a:t>
            </a:r>
            <a:r>
              <a:rPr lang="en-GB" altLang="en-US" dirty="0"/>
              <a:t>professionals </a:t>
            </a:r>
            <a:r>
              <a:rPr lang="en-AU" altLang="en-US" dirty="0"/>
              <a:t>when addressing DFV within their professional practice,</a:t>
            </a:r>
            <a:r>
              <a:rPr lang="en-GB" altLang="en-US" dirty="0"/>
              <a:t> understand their responsibilities relating to child protection. </a:t>
            </a:r>
            <a:endParaRPr lang="en-AU" altLang="en-US" dirty="0"/>
          </a:p>
          <a:p>
            <a:pPr eaLnBrk="1" hangingPunct="1"/>
            <a:r>
              <a:rPr lang="en-GB" altLang="en-US" dirty="0"/>
              <a:t> </a:t>
            </a:r>
            <a:endParaRPr lang="en-AU" altLang="en-US" dirty="0"/>
          </a:p>
          <a:p>
            <a:pPr eaLnBrk="1" hangingPunct="1"/>
            <a:r>
              <a:rPr lang="en-GB" altLang="en-US" dirty="0"/>
              <a:t>Having a ‘child aware approach’ in circumstances of DFV encompasses </a:t>
            </a:r>
            <a:r>
              <a:rPr kumimoji="0" lang="en-GB" altLang="en-US" sz="1200" b="0" i="0" u="none" strike="noStrike" kern="1200" cap="none" spc="0" normalizeH="0" baseline="0" noProof="0" dirty="0">
                <a:ln>
                  <a:noFill/>
                </a:ln>
                <a:solidFill>
                  <a:prstClr val="black"/>
                </a:solidFill>
                <a:effectLst/>
                <a:uLnTx/>
                <a:uFillTx/>
                <a:latin typeface="+mn-lt"/>
                <a:ea typeface="+mn-ea"/>
                <a:cs typeface="+mn-cs"/>
              </a:rPr>
              <a:t>consideration of the needs of the </a:t>
            </a:r>
            <a:r>
              <a:rPr lang="en-GB" altLang="en-US" dirty="0"/>
              <a:t>the unseen child when working within the adult hospital context. This will involve assessing both parental protective factors and parental risk factors.</a:t>
            </a:r>
            <a:r>
              <a:rPr lang="en-AU" altLang="en-US" dirty="0"/>
              <a:t> </a:t>
            </a:r>
            <a:r>
              <a:rPr lang="en-GB" altLang="en-US" dirty="0"/>
              <a:t>Does information at hand suggest the child </a:t>
            </a:r>
            <a:r>
              <a:rPr lang="en-GB" altLang="en-US" strike="noStrike" dirty="0"/>
              <a:t>has suffered, is suffering or </a:t>
            </a:r>
            <a:r>
              <a:rPr lang="en-GB" altLang="en-US" dirty="0"/>
              <a:t>is at an unacceptable risk of suffering significant harm and </a:t>
            </a:r>
            <a:r>
              <a:rPr lang="en-GB" altLang="en-US" strike="noStrike" dirty="0"/>
              <a:t>may </a:t>
            </a:r>
            <a:r>
              <a:rPr lang="en-GB" altLang="en-US" dirty="0"/>
              <a:t>not have a parent who is able and willing to protect them from the harm? If so then you are required to make a report to Child Safety.</a:t>
            </a:r>
          </a:p>
          <a:p>
            <a:pPr eaLnBrk="1" hangingPunct="1"/>
            <a:endParaRPr lang="en-GB" altLang="en-US" dirty="0"/>
          </a:p>
          <a:p>
            <a:pPr eaLnBrk="1" hangingPunct="1"/>
            <a:r>
              <a:rPr lang="en-AU" altLang="en-US" dirty="0"/>
              <a:t>For more information and guidance regarding health workers’ child protection responsibilities, contact the Child Protection Unit in your hospital or go to </a:t>
            </a:r>
            <a:r>
              <a:rPr lang="en-AU" altLang="en-US" u="sng" dirty="0"/>
              <a:t>https://qheps.health.qld.gov.au/csu/policy </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517C43E8-1493-4FE8-8B2E-655A941ECD0E}" type="slidenum">
              <a:rPr lang="en-AU" altLang="en-US" smtClean="0"/>
              <a:pPr/>
              <a:t>25</a:t>
            </a:fld>
            <a:endParaRPr lang="en-AU"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dirty="0"/>
              <a:t>First Nations people</a:t>
            </a:r>
          </a:p>
          <a:p>
            <a:pPr eaLnBrk="1" hangingPunct="1"/>
            <a:r>
              <a:rPr lang="en-AU" altLang="en-US" dirty="0"/>
              <a:t>It is important that higher rates of DFV in First Nations communities be understood within the context of intergenerational trauma and loss. First Nations people may be distrustful of mainstream services and systems or may have confidentiality concerns when accessing First Nations services. For those living in regional and remote areas there may be no support services and family members may not wish to move away from country and/or community to escape violence.  </a:t>
            </a:r>
          </a:p>
          <a:p>
            <a:pPr eaLnBrk="1" hangingPunct="1"/>
            <a:endParaRPr lang="en-AU" altLang="en-US" dirty="0"/>
          </a:p>
          <a:p>
            <a:pPr eaLnBrk="1" hangingPunct="1"/>
            <a:r>
              <a:rPr lang="en-AU" altLang="en-US" dirty="0"/>
              <a:t>If you are a non-Aboriginal person responding to First Nations people impacted by family violence, ask the client if they would like to connect with an Aboriginal and/or Torres Strait Islander clinician, liaison officer or service. It might be useful to consult with an Aboriginal and Torres Strait Islander liaison officer or with a local cultural champion but in the interests of safety, do not share client details unless consent has been provided.</a:t>
            </a:r>
          </a:p>
          <a:p>
            <a:pPr eaLnBrk="1" hangingPunct="1"/>
            <a:endParaRPr lang="en-AU" altLang="en-US" dirty="0"/>
          </a:p>
          <a:p>
            <a:pPr eaLnBrk="1" hangingPunct="1"/>
            <a:r>
              <a:rPr lang="en-AU" altLang="en-US" b="1" dirty="0"/>
              <a:t>Women from CALD backgrounds</a:t>
            </a:r>
          </a:p>
          <a:p>
            <a:pPr eaLnBrk="1" hangingPunct="1"/>
            <a:r>
              <a:rPr lang="en-AU" altLang="en-US" dirty="0"/>
              <a:t>Women from CALD backgrounds are more likely than other women to experience marginalisation, social isolation and a lack of access to services, making them more vulnerable to DFV. If language assistance is required, always use professional interpreters, never rely on family members or children for interpreting.  Wherever possible engage an interpreter who is not known to the family or the community. This can often be done by using telephone interpreters. Prepare yourself in advance by contacting your Hospital and Health Interpreter Service Coordinator to find out how to access language interpreting services.</a:t>
            </a:r>
          </a:p>
          <a:p>
            <a:pPr eaLnBrk="1" hangingPunct="1"/>
            <a:endParaRPr lang="en-AU" altLang="en-US" dirty="0"/>
          </a:p>
          <a:p>
            <a:pPr eaLnBrk="1" hangingPunct="1"/>
            <a:r>
              <a:rPr lang="en-AU" altLang="en-US" b="1" dirty="0"/>
              <a:t>People with disability</a:t>
            </a:r>
          </a:p>
          <a:p>
            <a:pPr eaLnBrk="1" hangingPunct="1"/>
            <a:r>
              <a:rPr lang="en-AU" altLang="en-US" dirty="0"/>
              <a:t>People with disability experience high levels of violence from family members and carers and in ways that may not be immediately noticeable, such as withholding mobility aids, food, medication or stimulation. Health clinicians should be mindful of how people with disability’s unique experiences of DFV intersect with their experiences of marginalisation and discrimination. </a:t>
            </a:r>
          </a:p>
          <a:p>
            <a:pPr eaLnBrk="1" hangingPunct="1"/>
            <a:endParaRPr lang="en-AU" altLang="en-US" dirty="0"/>
          </a:p>
          <a:p>
            <a:pPr eaLnBrk="1" hangingPunct="1"/>
            <a:r>
              <a:rPr lang="en-AU" altLang="en-US" dirty="0"/>
              <a:t>If you suspect violence or abuse against a client with a disability, ask the client directly and/or refer them on to a social worker or a DFV specialist worker to ensure their needs are fully assessed. Follow up may be required. Rather than rely on carers to facilitate communication with people requiring communication support, prepare yourself in advance by contacting your Hospital and Health Interpreter Service Coordinator to find out how to access disability interpreting services.</a:t>
            </a:r>
          </a:p>
          <a:p>
            <a:pPr eaLnBrk="1" hangingPunct="1"/>
            <a:endParaRPr lang="en-AU" altLang="en-US" dirty="0"/>
          </a:p>
          <a:p>
            <a:pPr eaLnBrk="1" hangingPunct="1"/>
            <a:r>
              <a:rPr lang="en-AU" altLang="en-US" dirty="0"/>
              <a:t>Ensure if a client is under the adult guardian or has a health attorney, they are consulted if the person does not have capacity to consent for health care. </a:t>
            </a:r>
          </a:p>
          <a:p>
            <a:pPr eaLnBrk="1" hangingPunct="1"/>
            <a:endParaRPr lang="en-AU" altLang="en-US" dirty="0"/>
          </a:p>
          <a:p>
            <a:pPr eaLnBrk="1" hangingPunct="1"/>
            <a:r>
              <a:rPr lang="en-AU" altLang="en-US" b="1" dirty="0"/>
              <a:t>Elderly people </a:t>
            </a:r>
          </a:p>
          <a:p>
            <a:pPr eaLnBrk="1" hangingPunct="1"/>
            <a:r>
              <a:rPr lang="en-AU" altLang="en-US" dirty="0"/>
              <a:t>Studies indicate that the perpetrators of elder abuse may be different to those who use violence in relation with younger women, with an increase in reporting of children, grandchildren, other relatives and carers as abusers. The Queensland Elder Abuse Prevention Unit (EAPU) helpline number is </a:t>
            </a:r>
            <a:r>
              <a:rPr lang="en-AU" altLang="en-US" b="1" dirty="0"/>
              <a:t>1300 651 192.</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757662B-CE9E-4DCD-A125-3930547FF186}" type="slidenum">
              <a:rPr lang="en-AU" altLang="en-US" smtClean="0"/>
              <a:pPr/>
              <a:t>26</a:t>
            </a:fld>
            <a:endParaRPr lang="en-AU"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AU" b="1" dirty="0"/>
              <a:t>Perpetrator high-risk factors:</a:t>
            </a:r>
          </a:p>
          <a:p>
            <a:pPr marL="171450" indent="-171450">
              <a:buFont typeface="Arial" panose="020B0604020202020204" pitchFamily="34" charset="0"/>
              <a:buChar char="•"/>
              <a:defRPr/>
            </a:pPr>
            <a:r>
              <a:rPr lang="en-AU" dirty="0"/>
              <a:t>Perpetrators who have access to weapons, particularly guns, are much more likely to seriously injure or kill a victim than perpetrators without access to weapons.</a:t>
            </a:r>
          </a:p>
          <a:p>
            <a:pPr marL="171450" indent="-171450">
              <a:buFont typeface="Arial" panose="020B0604020202020204" pitchFamily="34" charset="0"/>
              <a:buChar char="•"/>
              <a:defRPr/>
            </a:pPr>
            <a:r>
              <a:rPr lang="en-AU" dirty="0"/>
              <a:t>Threats by the perpetrator to hurt </a:t>
            </a:r>
            <a:r>
              <a:rPr lang="en-AU" u="none" dirty="0"/>
              <a:t>or kill </a:t>
            </a:r>
            <a:r>
              <a:rPr lang="en-AU" dirty="0"/>
              <a:t>family members can be a way of controlling the victim, </a:t>
            </a:r>
            <a:r>
              <a:rPr lang="en-AU" u="none" dirty="0"/>
              <a:t>and is a risk factor for serious injury and homicide</a:t>
            </a:r>
            <a:r>
              <a:rPr lang="en-AU" dirty="0"/>
              <a:t>. </a:t>
            </a:r>
            <a:endParaRPr lang="en-AU" strike="sngStrike" dirty="0"/>
          </a:p>
          <a:p>
            <a:pPr marL="171450" indent="-171450">
              <a:buFont typeface="Arial" panose="020B0604020202020204" pitchFamily="34" charset="0"/>
              <a:buChar char="•"/>
              <a:defRPr/>
            </a:pPr>
            <a:r>
              <a:rPr lang="en-AU" u="none" dirty="0"/>
              <a:t>Escalation in severity and frequency of violence.</a:t>
            </a:r>
          </a:p>
          <a:p>
            <a:pPr marL="171450" indent="-171450">
              <a:buFont typeface="Arial" panose="020B0604020202020204" pitchFamily="34" charset="0"/>
              <a:buChar char="•"/>
              <a:defRPr/>
            </a:pPr>
            <a:r>
              <a:rPr lang="en-AU" dirty="0"/>
              <a:t>The use of non-lethal strangulation is a significant risk factor for increasingly dangerous levels of violence and for domestic homicide. Women may use terms such as choking or suffocating.</a:t>
            </a:r>
          </a:p>
          <a:p>
            <a:pPr marL="171450" indent="-171450">
              <a:buFont typeface="Arial" panose="020B0604020202020204" pitchFamily="34" charset="0"/>
              <a:buChar char="•"/>
              <a:defRPr/>
            </a:pPr>
            <a:r>
              <a:rPr lang="en-AU" u="none" dirty="0"/>
              <a:t>Intimate partner sexual violence is a significant risk factor for homicide.</a:t>
            </a:r>
          </a:p>
          <a:p>
            <a:pPr marL="171450" indent="-171450">
              <a:buFont typeface="Arial" panose="020B0604020202020204" pitchFamily="34" charset="0"/>
              <a:buChar char="•"/>
              <a:defRPr/>
            </a:pPr>
            <a:r>
              <a:rPr lang="en-AU" dirty="0"/>
              <a:t>Stalkers are more likely to be violent if they have had an intimate relationship with the victim. Stalking, when coupled with physical assault, is strongly connected to murder or attempted murder. Stalking behaviour and obsessive thinking are highly related behaviours.</a:t>
            </a:r>
          </a:p>
          <a:p>
            <a:pPr marL="171450" indent="-171450">
              <a:buFont typeface="Arial" panose="020B0604020202020204" pitchFamily="34" charset="0"/>
              <a:buChar char="•"/>
              <a:defRPr/>
            </a:pPr>
            <a:r>
              <a:rPr lang="en-AU" dirty="0"/>
              <a:t>Obsessive and/or excessive jealous behaviour is often related to controlling behaviours and has been linked with violent attacks.</a:t>
            </a:r>
          </a:p>
          <a:p>
            <a:pPr marL="0" indent="0">
              <a:buFont typeface="Arial" panose="020B0604020202020204" pitchFamily="34" charset="0"/>
              <a:buNone/>
              <a:defRPr/>
            </a:pPr>
            <a:endParaRPr lang="en-AU" dirty="0"/>
          </a:p>
          <a:p>
            <a:pPr marL="0" indent="0">
              <a:buFont typeface="Arial" panose="020B0604020202020204" pitchFamily="34" charset="0"/>
              <a:buNone/>
              <a:defRPr/>
            </a:pPr>
            <a:r>
              <a:rPr lang="en-AU" u="none" dirty="0"/>
              <a:t>Other risks include the perpetrator making suicide threats and attempts, court orders or parenting proceedings, misuse of drugs and alcohol and abuse of pets and other animals.</a:t>
            </a:r>
          </a:p>
          <a:p>
            <a:pPr marL="0" indent="0">
              <a:buFont typeface="Arial" panose="020B0604020202020204" pitchFamily="34" charset="0"/>
              <a:buNone/>
              <a:defRPr/>
            </a:pPr>
            <a:endParaRPr lang="en-AU" dirty="0"/>
          </a:p>
          <a:p>
            <a:pPr marL="0" indent="0">
              <a:buFont typeface="Arial" panose="020B0604020202020204" pitchFamily="34" charset="0"/>
              <a:buNone/>
              <a:defRPr/>
            </a:pPr>
            <a:r>
              <a:rPr lang="en-AU" dirty="0"/>
              <a:t>[Ref: ANROWS </a:t>
            </a:r>
            <a:r>
              <a:rPr lang="en-AU" i="1" dirty="0"/>
              <a:t>National Risk Assessment Principles for domestic and family violence</a:t>
            </a:r>
            <a:r>
              <a:rPr lang="en-AU" i="0" dirty="0"/>
              <a:t>]</a:t>
            </a:r>
          </a:p>
          <a:p>
            <a:pPr>
              <a:defRPr/>
            </a:pPr>
            <a:endParaRPr lang="en-AU" b="1" dirty="0"/>
          </a:p>
          <a:p>
            <a:pPr>
              <a:defRPr/>
            </a:pPr>
            <a:r>
              <a:rPr lang="en-AU" b="1" dirty="0"/>
              <a:t>Clinical response</a:t>
            </a:r>
          </a:p>
          <a:p>
            <a:pPr>
              <a:defRPr/>
            </a:pPr>
            <a:r>
              <a:rPr lang="en-AU" dirty="0"/>
              <a:t>Perpetrators of DFV come from all socioeconomic, cultural and social groups, and will access health services. </a:t>
            </a:r>
            <a:r>
              <a:rPr lang="en-AU" u="none" dirty="0"/>
              <a:t>It is important to understand how to respond to clients who you know/suspect are perpetrators of DFV.  </a:t>
            </a:r>
          </a:p>
          <a:p>
            <a:pPr>
              <a:defRPr/>
            </a:pPr>
            <a:endParaRPr lang="en-AU" b="1" dirty="0"/>
          </a:p>
          <a:p>
            <a:pPr>
              <a:defRPr/>
            </a:pPr>
            <a:r>
              <a:rPr lang="en-AU" b="1" dirty="0"/>
              <a:t>The safety of victims and their children is paramount</a:t>
            </a:r>
            <a:r>
              <a:rPr lang="en-AU" dirty="0"/>
              <a:t> and health clinicians should be careful not to engage with perpetrators in ways that increase the risk of DFV.</a:t>
            </a:r>
          </a:p>
          <a:p>
            <a:pPr marL="171450" indent="-171450">
              <a:buFont typeface="Wingdings" panose="05000000000000000000" pitchFamily="2" charset="2"/>
              <a:buChar char="Ø"/>
              <a:defRPr/>
            </a:pPr>
            <a:r>
              <a:rPr lang="en-AU" dirty="0"/>
              <a:t>Never breach the confidentiality of victims and their children to the perpetrator. </a:t>
            </a:r>
          </a:p>
          <a:p>
            <a:pPr marL="171450" indent="-171450">
              <a:buFont typeface="Wingdings" panose="05000000000000000000" pitchFamily="2" charset="2"/>
              <a:buChar char="Ø"/>
              <a:defRPr/>
            </a:pPr>
            <a:r>
              <a:rPr lang="en-AU" dirty="0"/>
              <a:t>Do not engage with a perpetrator about their behaviour unless the perpetrator discloses their DFV, or unless you have an ongoing relationship of trust. </a:t>
            </a:r>
          </a:p>
          <a:p>
            <a:pPr marL="171450" indent="-171450">
              <a:buFont typeface="Wingdings" panose="05000000000000000000" pitchFamily="2" charset="2"/>
              <a:buChar char="Ø"/>
              <a:defRPr/>
            </a:pPr>
            <a:r>
              <a:rPr lang="en-AU" dirty="0"/>
              <a:t>Do not confront perpetrators in an accusatory manner or in a way that will shame or anger them.</a:t>
            </a:r>
          </a:p>
          <a:p>
            <a:pPr marL="171450" indent="-171450">
              <a:buFont typeface="Wingdings" panose="05000000000000000000" pitchFamily="2" charset="2"/>
              <a:buChar char="Ø"/>
              <a:defRPr/>
            </a:pPr>
            <a:r>
              <a:rPr lang="en-AU" dirty="0"/>
              <a:t>Do not collude with the perpetrator in attempts to minimise, excuse or justify the violence, or blame the victim.</a:t>
            </a:r>
          </a:p>
          <a:p>
            <a:pPr>
              <a:defRPr/>
            </a:pPr>
            <a:endParaRPr lang="en-AU" dirty="0"/>
          </a:p>
          <a:p>
            <a:pPr>
              <a:defRPr/>
            </a:pPr>
            <a:r>
              <a:rPr lang="en-AU" dirty="0"/>
              <a:t>Respond to disclosures with curiosity, maintaining the focus on perpetrator behaviour and encouraging consideration of the impact of the violence on family members.  </a:t>
            </a:r>
          </a:p>
          <a:p>
            <a:pPr>
              <a:defRPr/>
            </a:pPr>
            <a:endParaRPr lang="en-AU" dirty="0"/>
          </a:p>
          <a:p>
            <a:pPr>
              <a:defRPr/>
            </a:pPr>
            <a:r>
              <a:rPr lang="en-AU" dirty="0"/>
              <a:t>Refer to services that may support positive behaviour change and/or increase victim safety. With consent, you can refer to one of a number of perpetrator programs available in Queensland. These can be accessed via the Queensland Government’s DFV service portal.</a:t>
            </a:r>
            <a:endParaRPr lang="en-AU" i="1" dirty="0"/>
          </a:p>
          <a:p>
            <a:pPr>
              <a:defRPr/>
            </a:pPr>
            <a:endParaRPr lang="en-AU" dirty="0"/>
          </a:p>
          <a:p>
            <a:pPr>
              <a:defRPr/>
            </a:pPr>
            <a:r>
              <a:rPr lang="en-AU" dirty="0"/>
              <a:t>[Ref: </a:t>
            </a:r>
            <a:r>
              <a:rPr lang="en-AU" u="sng" dirty="0"/>
              <a:t>http://www.thelookout.org.au/family-violence-workers/working-perpetrators/tips-engaging-men-their-use-family-violence</a:t>
            </a:r>
            <a:r>
              <a:rPr lang="en-AU" dirty="0"/>
              <a:t>]</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2236C1EA-E3B3-4D4E-8C51-FB9E52A10552}" type="slidenum">
              <a:rPr lang="en-AU" altLang="en-US" smtClean="0"/>
              <a:pPr/>
              <a:t>27</a:t>
            </a:fld>
            <a:endParaRPr lang="en-AU"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Discuss the principles of sensitive practice. </a:t>
            </a:r>
          </a:p>
          <a:p>
            <a:endParaRPr lang="en-AU" altLang="en-US" dirty="0"/>
          </a:p>
          <a:p>
            <a:r>
              <a:rPr lang="en-AU" altLang="en-US" dirty="0"/>
              <a:t>Remind participants that these principles can be applied to all clinical practice and across all disciplines.</a:t>
            </a:r>
          </a:p>
          <a:p>
            <a:endParaRPr lang="en-AU" altLang="en-US" dirty="0"/>
          </a:p>
          <a:p>
            <a:r>
              <a:rPr lang="en-AU" altLang="en-US" dirty="0"/>
              <a:t>A supportive response from a well-trained professional can act as a turning point on the pathway to safety and healing.</a:t>
            </a:r>
          </a:p>
          <a:p>
            <a:r>
              <a:rPr lang="en-AU" altLang="en-US" dirty="0"/>
              <a:t> </a:t>
            </a:r>
          </a:p>
          <a:p>
            <a:r>
              <a:rPr lang="en-AU" altLang="en-US" b="1" dirty="0"/>
              <a:t>Respect –</a:t>
            </a:r>
            <a:r>
              <a:rPr lang="en-AU" altLang="en-US" dirty="0"/>
              <a:t> experiences of abuse may undermine a client’s personal worth and </a:t>
            </a:r>
            <a:r>
              <a:rPr lang="en-AU" altLang="en-US" u="none" dirty="0"/>
              <a:t>that they </a:t>
            </a:r>
            <a:r>
              <a:rPr lang="en-AU" altLang="en-US" dirty="0"/>
              <a:t>may be sensitive to not being listened to or believed. Listening to and validating belief in a client’s experiences will help them feel respected</a:t>
            </a:r>
          </a:p>
          <a:p>
            <a:r>
              <a:rPr lang="en-AU" altLang="en-US" dirty="0"/>
              <a:t> </a:t>
            </a:r>
          </a:p>
          <a:p>
            <a:r>
              <a:rPr lang="en-AU" altLang="en-US" b="1" dirty="0"/>
              <a:t>Taking time –</a:t>
            </a:r>
            <a:r>
              <a:rPr lang="en-AU" altLang="en-US" dirty="0"/>
              <a:t> feeling that a clinician is taking time to listen to them and feeling genuinely heard is a contributing factor to healing and in some cases may be the best intervention a clinician can offer</a:t>
            </a:r>
          </a:p>
          <a:p>
            <a:r>
              <a:rPr lang="en-AU" altLang="en-US" dirty="0"/>
              <a:t> </a:t>
            </a:r>
          </a:p>
          <a:p>
            <a:r>
              <a:rPr lang="en-AU" altLang="en-US" b="1" dirty="0"/>
              <a:t>Rapport –</a:t>
            </a:r>
            <a:r>
              <a:rPr lang="en-AU" altLang="en-US" dirty="0"/>
              <a:t> building rapport with a client will increase their sense of safety and assists to encourage both communication and cooperation.</a:t>
            </a:r>
          </a:p>
          <a:p>
            <a:r>
              <a:rPr lang="en-AU" altLang="en-US" dirty="0"/>
              <a:t> </a:t>
            </a:r>
          </a:p>
          <a:p>
            <a:r>
              <a:rPr lang="en-AU" altLang="en-US" b="1" dirty="0"/>
              <a:t>Sharing information –</a:t>
            </a:r>
            <a:r>
              <a:rPr lang="en-AU" altLang="en-US" dirty="0"/>
              <a:t> this is a process whereby information is exchanged and both parties feel heard and understood. </a:t>
            </a:r>
            <a:r>
              <a:rPr lang="en-AU" altLang="en-US" u="none" dirty="0"/>
              <a:t>Sharing information with the client also allows them to make informed decisions regarding their health and the health of their children.</a:t>
            </a:r>
          </a:p>
          <a:p>
            <a:r>
              <a:rPr lang="en-AU" altLang="en-US" dirty="0"/>
              <a:t> </a:t>
            </a:r>
          </a:p>
          <a:p>
            <a:r>
              <a:rPr lang="en-AU" altLang="en-US" b="1" dirty="0"/>
              <a:t>Supportive –</a:t>
            </a:r>
            <a:r>
              <a:rPr lang="en-AU" altLang="en-US" dirty="0"/>
              <a:t> being supportive means accepting a client as an individual with unique beliefs, values, needs and history.</a:t>
            </a:r>
          </a:p>
          <a:p>
            <a:r>
              <a:rPr lang="en-AU" altLang="en-US" dirty="0"/>
              <a:t> </a:t>
            </a:r>
          </a:p>
          <a:p>
            <a:r>
              <a:rPr lang="en-AU" altLang="en-US" b="1" dirty="0"/>
              <a:t>Respectful –</a:t>
            </a:r>
            <a:r>
              <a:rPr lang="en-AU" altLang="en-US" dirty="0"/>
              <a:t> seek permission from your client to ask questions of an intimate nature or before performing an examination.</a:t>
            </a:r>
          </a:p>
          <a:p>
            <a:r>
              <a:rPr lang="en-AU" altLang="en-US" dirty="0"/>
              <a:t> </a:t>
            </a:r>
          </a:p>
          <a:p>
            <a:r>
              <a:rPr lang="en-AU" altLang="en-US" b="1" dirty="0"/>
              <a:t>Create a sense of control –</a:t>
            </a:r>
            <a:r>
              <a:rPr lang="en-AU" altLang="en-US" dirty="0"/>
              <a:t> </a:t>
            </a:r>
            <a:r>
              <a:rPr lang="en-AU" altLang="en-US" u="none" dirty="0"/>
              <a:t>clients who have experienced DFV may be sensitive to having control taken away from them from people in positions of power. Sharing control of actions and discussion in the clinician-client relationship will support the client’s sense of safety and allow clients to participate in their own care.</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F904794C-2E44-4612-8CB1-08BFE4F0F91B}" type="slidenum">
              <a:rPr lang="en-AU" altLang="en-US" smtClean="0"/>
              <a:pPr/>
              <a:t>28</a:t>
            </a:fld>
            <a:endParaRPr lang="en-AU"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As a larger group consider a brain storming exercise, asking participants about how they would feel sharing personal matters e.g. relationship problems, how they would want this approached in a health setting, etc.  </a:t>
            </a:r>
          </a:p>
          <a:p>
            <a:endParaRPr lang="en-AU" altLang="en-US" dirty="0"/>
          </a:p>
          <a:p>
            <a:r>
              <a:rPr lang="en-AU" altLang="en-US" dirty="0"/>
              <a:t>What would be important for them if they were the client?</a:t>
            </a:r>
          </a:p>
          <a:p>
            <a:endParaRPr lang="en-AU" altLang="en-US" dirty="0"/>
          </a:p>
          <a:p>
            <a:r>
              <a:rPr lang="en-AU" altLang="en-US" dirty="0"/>
              <a:t>As a group identify what they could consider as possible barriers for the client around disclosure (e.g. social isolation, fear, etc.) </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3C549B3E-E3A9-4A06-B534-3D10C73696E6}" type="slidenum">
              <a:rPr lang="en-AU" altLang="en-US" smtClean="0"/>
              <a:pPr/>
              <a:t>29</a:t>
            </a:fld>
            <a:endParaRPr lang="en-A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AU" u="none" dirty="0"/>
              <a:t>There will be people in this room who have personal experiences of DFV. It is essential that the topic be discussed in a sensitive and considered way.</a:t>
            </a:r>
          </a:p>
          <a:p>
            <a:pPr eaLnBrk="1" hangingPunct="1">
              <a:defRPr/>
            </a:pPr>
            <a:endParaRPr lang="en-AU" u="sng" dirty="0"/>
          </a:p>
          <a:p>
            <a:pPr eaLnBrk="1" hangingPunct="1">
              <a:defRPr/>
            </a:pPr>
            <a:r>
              <a:rPr lang="en-AU" dirty="0"/>
              <a:t>Ask the group to generate the ground rules by contributing to a list of rules that is displayed in the room throughout the training day.</a:t>
            </a:r>
          </a:p>
          <a:p>
            <a:pPr eaLnBrk="1" hangingPunct="1">
              <a:defRPr/>
            </a:pPr>
            <a:endParaRPr lang="en-AU" dirty="0"/>
          </a:p>
          <a:p>
            <a:pPr eaLnBrk="1" hangingPunct="1">
              <a:defRPr/>
            </a:pPr>
            <a:r>
              <a:rPr lang="en-AU" dirty="0"/>
              <a:t>If they are not suggested during the activity, make sure that the following rules are listed:</a:t>
            </a:r>
          </a:p>
          <a:p>
            <a:pPr marL="171450" indent="-171450" eaLnBrk="1" hangingPunct="1">
              <a:buFont typeface="Arial" panose="020B0604020202020204" pitchFamily="34" charset="0"/>
              <a:buChar char="•"/>
              <a:defRPr/>
            </a:pPr>
            <a:r>
              <a:rPr lang="en-AU" dirty="0"/>
              <a:t>Participants should respect the views of the other participants.</a:t>
            </a:r>
          </a:p>
          <a:p>
            <a:pPr marL="171450" indent="-171450" eaLnBrk="1" hangingPunct="1">
              <a:buFont typeface="Arial" panose="020B0604020202020204" pitchFamily="34" charset="0"/>
              <a:buChar char="•"/>
              <a:defRPr/>
            </a:pPr>
            <a:r>
              <a:rPr lang="en-AU" dirty="0"/>
              <a:t>Contribute to your own comfort level and allow space for others to contribute.</a:t>
            </a:r>
          </a:p>
          <a:p>
            <a:pPr marL="171450" indent="-171450" eaLnBrk="1" hangingPunct="1">
              <a:buFont typeface="Arial" panose="020B0604020202020204" pitchFamily="34" charset="0"/>
              <a:buChar char="•"/>
              <a:defRPr/>
            </a:pPr>
            <a:r>
              <a:rPr lang="en-AU" dirty="0"/>
              <a:t>Maintain confidentiality within the group, particularly where someone discloses personal experience.</a:t>
            </a:r>
          </a:p>
          <a:p>
            <a:pPr marL="171450" indent="-171450" eaLnBrk="1" hangingPunct="1">
              <a:buFont typeface="Arial" panose="020B0604020202020204" pitchFamily="34" charset="0"/>
              <a:buChar char="•"/>
              <a:defRPr/>
            </a:pPr>
            <a:r>
              <a:rPr lang="en-AU" dirty="0"/>
              <a:t>Show sensitivity and be careful of the use of stereotypes based on ethnicity, culture, sexual preference, ability and gender. </a:t>
            </a:r>
          </a:p>
          <a:p>
            <a:pPr marL="171450" indent="-171450" eaLnBrk="1" hangingPunct="1">
              <a:buFont typeface="Arial" panose="020B0604020202020204" pitchFamily="34" charset="0"/>
              <a:buChar char="•"/>
              <a:defRPr/>
            </a:pPr>
            <a:r>
              <a:rPr lang="en-AU" dirty="0"/>
              <a:t>You are free to leave the room at any time for any reason.</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881F8557-C04F-4AD4-B23C-7E21CEC5D268}" type="slidenum">
              <a:rPr lang="en-AU" altLang="en-US" smtClean="0"/>
              <a:pPr/>
              <a:t>3</a:t>
            </a:fld>
            <a:endParaRPr lang="en-AU"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Health professionals can reduce the barriers for victims/survivors by receiving appropriate training and education in sensitive inquiry and appropriately responding to DFV.</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DBE3D2E5-8223-41B3-B5A3-423ED79D553A}" type="slidenum">
              <a:rPr lang="en-AU" altLang="en-US" smtClean="0"/>
              <a:pPr/>
              <a:t>30</a:t>
            </a:fld>
            <a:endParaRPr lang="en-AU"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AU" dirty="0"/>
              <a:t>Identification of DFV through recognising high risk groups, risk factors and health indicators is key to initiating conversation about DFV with a client.</a:t>
            </a:r>
          </a:p>
          <a:p>
            <a:pPr>
              <a:defRPr/>
            </a:pPr>
            <a:endParaRPr lang="en-AU" dirty="0"/>
          </a:p>
          <a:p>
            <a:pPr>
              <a:defRPr/>
            </a:pPr>
            <a:r>
              <a:rPr lang="en-AU" dirty="0"/>
              <a:t>If a clinician suspects DFV, conversations with the client should take place alone and in a private place.</a:t>
            </a:r>
          </a:p>
          <a:p>
            <a:pPr>
              <a:defRPr/>
            </a:pPr>
            <a:endParaRPr lang="en-AU" dirty="0"/>
          </a:p>
          <a:p>
            <a:pPr>
              <a:defRPr/>
            </a:pPr>
            <a:r>
              <a:rPr lang="en-AU" dirty="0"/>
              <a:t>Ensure the client is comfortable and consenting to the discussion.</a:t>
            </a:r>
          </a:p>
          <a:p>
            <a:pPr>
              <a:defRPr/>
            </a:pPr>
            <a:r>
              <a:rPr lang="en-AU" dirty="0"/>
              <a:t> </a:t>
            </a:r>
          </a:p>
          <a:p>
            <a:pPr>
              <a:defRPr/>
            </a:pPr>
            <a:r>
              <a:rPr lang="en-AU" dirty="0"/>
              <a:t>Clients may be reluctant to disclose DFV due to a range of factors including:</a:t>
            </a:r>
          </a:p>
          <a:p>
            <a:pPr marL="171450" indent="-171450">
              <a:buFont typeface="Arial" panose="020B0604020202020204" pitchFamily="34" charset="0"/>
              <a:buChar char="•"/>
              <a:defRPr/>
            </a:pPr>
            <a:r>
              <a:rPr lang="en-AU" dirty="0"/>
              <a:t>pressure from families, friends or abusers to remain silent fear of a negative response </a:t>
            </a:r>
          </a:p>
          <a:p>
            <a:pPr marL="171450" indent="-171450">
              <a:buFont typeface="Arial" panose="020B0604020202020204" pitchFamily="34" charset="0"/>
              <a:buChar char="•"/>
              <a:defRPr/>
            </a:pPr>
            <a:r>
              <a:rPr lang="en-AU" dirty="0"/>
              <a:t>the sense that health professionals do not have the time to listen or seem unaware of the potential long term impacts.</a:t>
            </a:r>
          </a:p>
          <a:p>
            <a:pPr marL="0" indent="0">
              <a:buFont typeface="Arial" panose="020B0604020202020204" pitchFamily="34" charset="0"/>
              <a:buNone/>
              <a:defRPr/>
            </a:pPr>
            <a:endParaRPr lang="en-AU" dirty="0"/>
          </a:p>
          <a:p>
            <a:pPr marL="0" indent="0">
              <a:buFont typeface="Arial" panose="020B0604020202020204" pitchFamily="34" charset="0"/>
              <a:buNone/>
              <a:defRPr/>
            </a:pPr>
            <a:r>
              <a:rPr lang="en-AU" dirty="0"/>
              <a:t>Clients who have experienced DFV generally want to be asked about their experiences, and are more likely to make a disclosure.</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82397021-BF2C-4035-BB31-7A6845B2A0BB}" type="slidenum">
              <a:rPr lang="en-AU" altLang="en-US" smtClean="0"/>
              <a:pPr/>
              <a:t>31</a:t>
            </a:fld>
            <a:endParaRPr lang="en-AU"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In small groups identify risk factors and indicators of DFV. </a:t>
            </a:r>
          </a:p>
          <a:p>
            <a:endParaRPr lang="en-AU" altLang="en-US" dirty="0"/>
          </a:p>
          <a:p>
            <a:r>
              <a:rPr lang="en-AU" altLang="en-US" dirty="0"/>
              <a:t>Review with the group the list of risk factors or indicators of DFV.</a:t>
            </a:r>
          </a:p>
          <a:p>
            <a:endParaRPr lang="en-AU" altLang="en-US" dirty="0"/>
          </a:p>
          <a:p>
            <a:r>
              <a:rPr lang="en-AU" altLang="en-US" b="1" i="1" dirty="0"/>
              <a:t>Risk factors</a:t>
            </a:r>
          </a:p>
          <a:p>
            <a:endParaRPr lang="en-AU" altLang="en-US" b="0" dirty="0"/>
          </a:p>
          <a:p>
            <a:r>
              <a:rPr lang="en-AU" altLang="en-US" b="1" dirty="0"/>
              <a:t>Victim risk factors:</a:t>
            </a:r>
          </a:p>
          <a:p>
            <a:pPr marL="171450" indent="-171450">
              <a:buFont typeface="Arial" panose="020B0604020202020204" pitchFamily="34" charset="0"/>
              <a:buChar char="•"/>
            </a:pPr>
            <a:r>
              <a:rPr lang="en-AU" altLang="en-US" dirty="0"/>
              <a:t>victim’s perception of risk</a:t>
            </a:r>
          </a:p>
          <a:p>
            <a:pPr marL="171450" indent="-171450">
              <a:buFont typeface="Arial" panose="020B0604020202020204" pitchFamily="34" charset="0"/>
              <a:buChar char="•"/>
            </a:pPr>
            <a:r>
              <a:rPr lang="en-AU" altLang="en-US" dirty="0"/>
              <a:t>pregnancy and the postnatal period</a:t>
            </a:r>
          </a:p>
          <a:p>
            <a:pPr marL="171450" indent="-171450">
              <a:buFont typeface="Arial" panose="020B0604020202020204" pitchFamily="34" charset="0"/>
              <a:buChar char="•"/>
            </a:pPr>
            <a:r>
              <a:rPr lang="en-AU" altLang="en-US" dirty="0"/>
              <a:t>isolation.</a:t>
            </a:r>
            <a:endParaRPr lang="en-AU" altLang="en-US" strike="sngStrike" dirty="0"/>
          </a:p>
          <a:p>
            <a:endParaRPr lang="en-AU" altLang="en-US" dirty="0"/>
          </a:p>
          <a:p>
            <a:r>
              <a:rPr lang="en-AU" altLang="en-US" b="1" u="none" dirty="0"/>
              <a:t>Relationship risk factors:</a:t>
            </a:r>
          </a:p>
          <a:p>
            <a:pPr marL="171450" indent="-171450">
              <a:buFont typeface="Arial" panose="020B0604020202020204" pitchFamily="34" charset="0"/>
              <a:buChar char="•"/>
            </a:pPr>
            <a:r>
              <a:rPr lang="en-AU" altLang="en-US" dirty="0"/>
              <a:t>recent separation or plans to separate</a:t>
            </a:r>
          </a:p>
          <a:p>
            <a:pPr marL="171450" indent="-171450">
              <a:buFont typeface="Arial" panose="020B0604020202020204" pitchFamily="34" charset="0"/>
              <a:buChar char="•"/>
            </a:pPr>
            <a:r>
              <a:rPr lang="en-AU" altLang="en-US" u="none" dirty="0"/>
              <a:t>parenting orders and court proceedings</a:t>
            </a:r>
          </a:p>
          <a:p>
            <a:pPr marL="171450" indent="-171450">
              <a:buFont typeface="Arial" panose="020B0604020202020204" pitchFamily="34" charset="0"/>
              <a:buChar char="•"/>
            </a:pPr>
            <a:r>
              <a:rPr lang="en-AU" altLang="en-US" dirty="0"/>
              <a:t>financial hardship or stress.</a:t>
            </a:r>
          </a:p>
          <a:p>
            <a:endParaRPr lang="en-AU" altLang="en-US" dirty="0"/>
          </a:p>
          <a:p>
            <a:r>
              <a:rPr lang="en-AU" altLang="en-US" b="1" dirty="0"/>
              <a:t>Perpetrator risk factors:</a:t>
            </a:r>
          </a:p>
          <a:p>
            <a:pPr marL="171450" lvl="0" indent="-171450" algn="l" rtl="0" eaLnBrk="0" fontAlgn="base" hangingPunct="0">
              <a:lnSpc>
                <a:spcPct val="107000"/>
              </a:lnSpc>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intimate partner sexual violence</a:t>
            </a:r>
          </a:p>
          <a:p>
            <a:pPr marL="171450" lvl="0" indent="-171450" algn="l" rtl="0" eaLnBrk="0" fontAlgn="base" hangingPunct="0">
              <a:lnSpc>
                <a:spcPct val="107000"/>
              </a:lnSpc>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non-lethal strangulation</a:t>
            </a:r>
          </a:p>
          <a:p>
            <a:pPr marL="171450" lvl="0" indent="-171450" algn="l" rtl="0" eaLnBrk="0" fontAlgn="base" hangingPunct="0">
              <a:lnSpc>
                <a:spcPct val="107000"/>
              </a:lnSpc>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increase in severity and/or frequency in violence</a:t>
            </a:r>
          </a:p>
          <a:p>
            <a:pPr marL="171450" lvl="0" indent="-171450" algn="l" rtl="0" eaLnBrk="0" fontAlgn="base" hangingPunct="0">
              <a:lnSpc>
                <a:spcPct val="107000"/>
              </a:lnSpc>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threats to seriously harm or kill</a:t>
            </a:r>
          </a:p>
          <a:p>
            <a:pPr marL="171450" lvl="0" indent="-171450" algn="l" rtl="0" eaLnBrk="0" fontAlgn="base" hangingPunct="0">
              <a:lnSpc>
                <a:spcPct val="107000"/>
              </a:lnSpc>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mental health issues particularly suicide threats and attempts</a:t>
            </a:r>
          </a:p>
          <a:p>
            <a:pPr marL="171450" lvl="0" indent="-171450" algn="l" rtl="0" eaLnBrk="0" fontAlgn="base" hangingPunct="0">
              <a:lnSpc>
                <a:spcPct val="107000"/>
              </a:lnSpc>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drug and alcohol abuse</a:t>
            </a:r>
          </a:p>
          <a:p>
            <a:pPr marL="171450" lvl="0" indent="-171450" algn="l" rtl="0" eaLnBrk="0" fontAlgn="base" hangingPunct="0">
              <a:lnSpc>
                <a:spcPct val="107000"/>
              </a:lnSpc>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history of violence</a:t>
            </a:r>
          </a:p>
          <a:p>
            <a:pPr marL="171450" lvl="0" indent="-171450" algn="l" rtl="0" eaLnBrk="0" fontAlgn="base" hangingPunct="0">
              <a:lnSpc>
                <a:spcPct val="107000"/>
              </a:lnSpc>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access to weapons</a:t>
            </a:r>
          </a:p>
          <a:p>
            <a:pPr marL="171450" lvl="0" indent="-171450" algn="l" rtl="0" eaLnBrk="0" fontAlgn="base" hangingPunct="0">
              <a:lnSpc>
                <a:spcPct val="107000"/>
              </a:lnSpc>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patterns of coercive control.</a:t>
            </a:r>
          </a:p>
          <a:p>
            <a:pPr marL="342900" lvl="0" indent="-342900">
              <a:lnSpc>
                <a:spcPct val="107000"/>
              </a:lnSpc>
              <a:spcAft>
                <a:spcPts val="800"/>
              </a:spcAft>
              <a:buFont typeface="Symbol" panose="05050102010706020507" pitchFamily="18" charset="2"/>
              <a:buChar char=""/>
            </a:pPr>
            <a:endParaRPr lang="en-AU" altLang="en-US" dirty="0"/>
          </a:p>
          <a:p>
            <a:endParaRPr lang="en-AU" altLang="en-US" b="1" dirty="0"/>
          </a:p>
          <a:p>
            <a:r>
              <a:rPr lang="en-AU" altLang="en-US" b="1" i="1" dirty="0"/>
              <a:t>Indicators in adults</a:t>
            </a:r>
          </a:p>
          <a:p>
            <a:r>
              <a:rPr lang="en-AU" altLang="en-US" dirty="0"/>
              <a:t>The following indicators are associated with victims/survivors of DFV and may be signs for identification during a health service presentation.</a:t>
            </a:r>
          </a:p>
          <a:p>
            <a:endParaRPr lang="en-AU" altLang="en-US" b="1" dirty="0"/>
          </a:p>
          <a:p>
            <a:r>
              <a:rPr lang="en-AU" altLang="en-US" b="1" dirty="0"/>
              <a:t>Physical:</a:t>
            </a:r>
          </a:p>
          <a:p>
            <a:pPr marL="171450" indent="-171450">
              <a:buFont typeface="Arial" panose="020B0604020202020204" pitchFamily="34" charset="0"/>
              <a:buChar char="•"/>
            </a:pPr>
            <a:r>
              <a:rPr lang="en-AU" altLang="en-US" dirty="0"/>
              <a:t>unexplained bruising and other injuries (especially to the head and neck)</a:t>
            </a:r>
          </a:p>
          <a:p>
            <a:pPr marL="171450" indent="-171450">
              <a:buFont typeface="Arial" panose="020B0604020202020204" pitchFamily="34" charset="0"/>
              <a:buChar char="•"/>
            </a:pPr>
            <a:r>
              <a:rPr lang="en-AU" altLang="en-US" dirty="0"/>
              <a:t>bruises at various stages of healing</a:t>
            </a:r>
          </a:p>
          <a:p>
            <a:pPr marL="171450" indent="-171450">
              <a:buFont typeface="Arial" panose="020B0604020202020204" pitchFamily="34" charset="0"/>
              <a:buChar char="•"/>
            </a:pPr>
            <a:r>
              <a:rPr lang="en-AU" altLang="en-US" dirty="0"/>
              <a:t>injuries on parts of the body hidden from view (including breasts, abdomen and/or genitals), especially if pregnant</a:t>
            </a:r>
          </a:p>
          <a:p>
            <a:pPr marL="171450" indent="-171450">
              <a:buFont typeface="Arial" panose="020B0604020202020204" pitchFamily="34" charset="0"/>
              <a:buChar char="•"/>
            </a:pPr>
            <a:r>
              <a:rPr lang="en-AU" altLang="en-US" dirty="0"/>
              <a:t>injuries sustained that do not fit the history given</a:t>
            </a:r>
          </a:p>
          <a:p>
            <a:pPr marL="171450" indent="-171450">
              <a:buFont typeface="Arial" panose="020B0604020202020204" pitchFamily="34" charset="0"/>
              <a:buChar char="•"/>
            </a:pPr>
            <a:r>
              <a:rPr lang="en-AU" altLang="en-US" dirty="0"/>
              <a:t>‘accidents’ occurring during pregnancy</a:t>
            </a:r>
          </a:p>
          <a:p>
            <a:pPr marL="171450" indent="-171450">
              <a:buFont typeface="Arial" panose="020B0604020202020204" pitchFamily="34" charset="0"/>
              <a:buChar char="•"/>
            </a:pPr>
            <a:r>
              <a:rPr lang="en-AU" altLang="en-US" dirty="0"/>
              <a:t>miscarriages and other pregnancy complications.</a:t>
            </a:r>
          </a:p>
          <a:p>
            <a:endParaRPr lang="en-AU" altLang="en-US" b="0" dirty="0"/>
          </a:p>
          <a:p>
            <a:r>
              <a:rPr lang="en-AU" altLang="en-US" b="1" dirty="0"/>
              <a:t>Psychological/behavioural:</a:t>
            </a:r>
          </a:p>
          <a:p>
            <a:pPr marL="171450" indent="-171450">
              <a:buFont typeface="Arial" panose="020B0604020202020204" pitchFamily="34" charset="0"/>
              <a:buChar char="•"/>
            </a:pPr>
            <a:r>
              <a:rPr lang="en-AU" altLang="en-US" dirty="0"/>
              <a:t>emotional distress e.g. anxiety, indecisiveness, confusion and hostility </a:t>
            </a:r>
          </a:p>
          <a:p>
            <a:pPr marL="171450" indent="-171450">
              <a:buFont typeface="Arial" panose="020B0604020202020204" pitchFamily="34" charset="0"/>
              <a:buChar char="•"/>
            </a:pPr>
            <a:r>
              <a:rPr lang="en-AU" altLang="en-US" dirty="0"/>
              <a:t>multiple presentations at the surgery</a:t>
            </a:r>
          </a:p>
          <a:p>
            <a:pPr marL="171450" indent="-171450">
              <a:buFont typeface="Arial" panose="020B0604020202020204" pitchFamily="34" charset="0"/>
              <a:buChar char="•"/>
            </a:pPr>
            <a:r>
              <a:rPr lang="en-AU" altLang="en-US" dirty="0"/>
              <a:t>sleeping and eating disorders</a:t>
            </a:r>
          </a:p>
          <a:p>
            <a:pPr marL="171450" indent="-171450">
              <a:buFont typeface="Arial" panose="020B0604020202020204" pitchFamily="34" charset="0"/>
              <a:buChar char="•"/>
            </a:pPr>
            <a:r>
              <a:rPr lang="en-AU" altLang="en-US" dirty="0"/>
              <a:t>partner does most of the talking and insists on remaining with the client</a:t>
            </a:r>
          </a:p>
          <a:p>
            <a:pPr marL="171450" indent="-171450">
              <a:buFont typeface="Arial" panose="020B0604020202020204" pitchFamily="34" charset="0"/>
              <a:buChar char="•"/>
            </a:pPr>
            <a:r>
              <a:rPr lang="en-AU" altLang="en-US" dirty="0"/>
              <a:t>anxiety/depression/pre-natal depression</a:t>
            </a:r>
          </a:p>
          <a:p>
            <a:pPr marL="171450" indent="-171450">
              <a:buFont typeface="Arial" panose="020B0604020202020204" pitchFamily="34" charset="0"/>
              <a:buChar char="•"/>
            </a:pPr>
            <a:r>
              <a:rPr lang="en-AU" altLang="en-US" dirty="0"/>
              <a:t>seeming anxious in the presence of the partner</a:t>
            </a:r>
          </a:p>
          <a:p>
            <a:pPr marL="171450" indent="-171450">
              <a:buFont typeface="Arial" panose="020B0604020202020204" pitchFamily="34" charset="0"/>
              <a:buChar char="•"/>
            </a:pPr>
            <a:r>
              <a:rPr lang="en-AU" altLang="en-US" dirty="0"/>
              <a:t>psychosomatic and emotional complaints</a:t>
            </a:r>
          </a:p>
          <a:p>
            <a:pPr marL="171450" indent="-171450">
              <a:buFont typeface="Arial" panose="020B0604020202020204" pitchFamily="34" charset="0"/>
              <a:buChar char="•"/>
            </a:pPr>
            <a:r>
              <a:rPr lang="en-AU" altLang="en-US" dirty="0"/>
              <a:t>reluctance to follow advice</a:t>
            </a:r>
          </a:p>
          <a:p>
            <a:pPr marL="171450" indent="-171450">
              <a:buFont typeface="Arial" panose="020B0604020202020204" pitchFamily="34" charset="0"/>
              <a:buChar char="•"/>
            </a:pPr>
            <a:r>
              <a:rPr lang="en-AU" altLang="en-US" dirty="0"/>
              <a:t>self-harm or suicide attempts</a:t>
            </a:r>
          </a:p>
          <a:p>
            <a:pPr marL="171450" indent="-171450">
              <a:buFont typeface="Arial" panose="020B0604020202020204" pitchFamily="34" charset="0"/>
              <a:buChar char="•"/>
            </a:pPr>
            <a:r>
              <a:rPr lang="en-AU" altLang="en-US" dirty="0"/>
              <a:t>social isolation/no access to transport</a:t>
            </a:r>
          </a:p>
          <a:p>
            <a:pPr marL="171450" indent="-171450">
              <a:buFont typeface="Arial" panose="020B0604020202020204" pitchFamily="34" charset="0"/>
              <a:buChar char="•"/>
            </a:pPr>
            <a:r>
              <a:rPr lang="en-AU" altLang="en-US" dirty="0"/>
              <a:t>submissive behaviour/low self esteem</a:t>
            </a:r>
          </a:p>
          <a:p>
            <a:pPr marL="171450" indent="-171450">
              <a:buFont typeface="Arial" panose="020B0604020202020204" pitchFamily="34" charset="0"/>
              <a:buChar char="•"/>
            </a:pPr>
            <a:r>
              <a:rPr lang="en-AU" altLang="en-US" dirty="0"/>
              <a:t>drug and alcohol abuse.</a:t>
            </a:r>
          </a:p>
          <a:p>
            <a:endParaRPr lang="en-AU" altLang="en-US" b="1" dirty="0"/>
          </a:p>
          <a:p>
            <a:r>
              <a:rPr lang="en-AU" altLang="en-US" b="1" i="1" dirty="0"/>
              <a:t>Indicators in children</a:t>
            </a:r>
          </a:p>
          <a:p>
            <a:r>
              <a:rPr lang="en-AU" altLang="en-US" dirty="0"/>
              <a:t>The following indicators are associated with victims/survivors of DFV and may be signs for identification during a health service presentation.</a:t>
            </a:r>
          </a:p>
          <a:p>
            <a:endParaRPr lang="en-AU" altLang="en-US" dirty="0"/>
          </a:p>
          <a:p>
            <a:r>
              <a:rPr lang="en-AU" altLang="en-US" b="1" dirty="0"/>
              <a:t>Physical:</a:t>
            </a:r>
          </a:p>
          <a:p>
            <a:r>
              <a:rPr lang="en-AU" altLang="en-US" dirty="0"/>
              <a:t>• difficulty eating/sleeping</a:t>
            </a:r>
          </a:p>
          <a:p>
            <a:r>
              <a:rPr lang="en-AU" altLang="en-US" dirty="0"/>
              <a:t>• physical complaints</a:t>
            </a:r>
          </a:p>
          <a:p>
            <a:r>
              <a:rPr lang="en-AU" altLang="en-US" dirty="0"/>
              <a:t>• slow weight gain (in infants)</a:t>
            </a:r>
          </a:p>
          <a:p>
            <a:r>
              <a:rPr lang="en-AU" altLang="en-US" dirty="0"/>
              <a:t>• eating disorders.</a:t>
            </a:r>
          </a:p>
          <a:p>
            <a:endParaRPr lang="en-AU" altLang="en-US" b="1" dirty="0"/>
          </a:p>
          <a:p>
            <a:r>
              <a:rPr lang="en-AU" altLang="en-US" b="1" dirty="0"/>
              <a:t>Psychological/behavioural:</a:t>
            </a:r>
          </a:p>
          <a:p>
            <a:r>
              <a:rPr lang="en-AU" altLang="en-US" dirty="0"/>
              <a:t>• aggressive behaviour and language</a:t>
            </a:r>
          </a:p>
          <a:p>
            <a:r>
              <a:rPr lang="en-AU" altLang="en-US" dirty="0"/>
              <a:t>• dependent, sad or secretive behaviours</a:t>
            </a:r>
          </a:p>
          <a:p>
            <a:r>
              <a:rPr lang="en-AU" altLang="en-US" dirty="0"/>
              <a:t>• depression, anxiety and/or suicide attempts</a:t>
            </a:r>
          </a:p>
          <a:p>
            <a:r>
              <a:rPr lang="en-AU" altLang="en-US" dirty="0"/>
              <a:t>• bedwetting</a:t>
            </a:r>
          </a:p>
          <a:p>
            <a:r>
              <a:rPr lang="en-AU" altLang="en-US" dirty="0"/>
              <a:t>• appearing nervous and withdrawn</a:t>
            </a:r>
          </a:p>
          <a:p>
            <a:r>
              <a:rPr lang="en-AU" altLang="en-US" dirty="0"/>
              <a:t>• ‘acting out’, for example cruelty to animals</a:t>
            </a:r>
          </a:p>
          <a:p>
            <a:r>
              <a:rPr lang="en-AU" altLang="en-US" dirty="0"/>
              <a:t>• difficulty adjusting to change</a:t>
            </a:r>
          </a:p>
          <a:p>
            <a:r>
              <a:rPr lang="en-AU" altLang="en-US" dirty="0"/>
              <a:t>• noticeable decline in school performance</a:t>
            </a:r>
          </a:p>
          <a:p>
            <a:r>
              <a:rPr lang="en-AU" altLang="en-US" dirty="0"/>
              <a:t>• regressive behaviour in toddlers</a:t>
            </a:r>
          </a:p>
          <a:p>
            <a:r>
              <a:rPr lang="en-AU" altLang="en-US" dirty="0"/>
              <a:t>• fighting with peers</a:t>
            </a:r>
          </a:p>
          <a:p>
            <a:r>
              <a:rPr lang="en-AU" altLang="en-US" dirty="0"/>
              <a:t>• delays or problems with language development</a:t>
            </a:r>
          </a:p>
          <a:p>
            <a:r>
              <a:rPr lang="en-AU" altLang="en-US" dirty="0"/>
              <a:t>• overprotective or afraid to leave parent</a:t>
            </a:r>
          </a:p>
          <a:p>
            <a:r>
              <a:rPr lang="en-AU" altLang="en-US" dirty="0"/>
              <a:t>• psychosomatic illness</a:t>
            </a:r>
          </a:p>
          <a:p>
            <a:r>
              <a:rPr lang="en-AU" altLang="en-US" dirty="0"/>
              <a:t>• stealing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dirty="0"/>
              <a:t>• social isolation</a:t>
            </a:r>
          </a:p>
          <a:p>
            <a:r>
              <a:rPr lang="en-AU" altLang="en-US" dirty="0"/>
              <a:t>• restlessness and problems with concentration</a:t>
            </a:r>
          </a:p>
          <a:p>
            <a:r>
              <a:rPr lang="en-AU" altLang="en-US" dirty="0"/>
              <a:t>• abuse of siblings or parents</a:t>
            </a:r>
          </a:p>
          <a:p>
            <a:r>
              <a:rPr lang="en-AU" altLang="en-US" dirty="0"/>
              <a:t>• exhibiting sexually abusive behaviour</a:t>
            </a:r>
          </a:p>
          <a:p>
            <a:r>
              <a:rPr lang="en-AU" altLang="en-US" dirty="0"/>
              <a:t>• alcohol and other drug use</a:t>
            </a:r>
          </a:p>
          <a:p>
            <a:r>
              <a:rPr lang="en-AU" altLang="en-US" dirty="0"/>
              <a:t>• feelings of worthlessness</a:t>
            </a:r>
          </a:p>
          <a:p>
            <a:r>
              <a:rPr lang="en-AU" altLang="en-US" dirty="0"/>
              <a:t>• psychosomatic and emotional complaints.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D89F7A3A-2EC9-4C12-B597-7A3D6ABA0452}" type="slidenum">
              <a:rPr lang="en-AU" altLang="en-US" smtClean="0"/>
              <a:pPr/>
              <a:t>32</a:t>
            </a:fld>
            <a:endParaRPr lang="en-AU"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A supportive and professional response from health care providers can reinforce to a client that they are entitled to a healthy relationship and a life free from violence. </a:t>
            </a:r>
          </a:p>
          <a:p>
            <a:endParaRPr lang="en-AU" altLang="en-US" dirty="0"/>
          </a:p>
          <a:p>
            <a:r>
              <a:rPr lang="en-AU" altLang="en-US" dirty="0"/>
              <a:t>Focusing on the needs of the individual can be achieved through displaying empathy, a non-judgemental attitude, offering </a:t>
            </a:r>
            <a:r>
              <a:rPr lang="en-AU" altLang="en-US" u="none" dirty="0"/>
              <a:t>privacy and explaining confidentiality and its limits.</a:t>
            </a:r>
          </a:p>
          <a:p>
            <a:r>
              <a:rPr lang="en-AU" altLang="en-US" dirty="0"/>
              <a:t> </a:t>
            </a:r>
          </a:p>
          <a:p>
            <a:r>
              <a:rPr lang="en-AU" altLang="en-US" dirty="0"/>
              <a:t>Opening statements are a way of introducing the subject of DFV using words that affirm the client is not being targeted or judged:</a:t>
            </a:r>
          </a:p>
          <a:p>
            <a:pPr marL="171450" lvl="0" indent="-171450">
              <a:buFontTx/>
              <a:buChar char="•"/>
            </a:pPr>
            <a:r>
              <a:rPr lang="en-AU" altLang="en-US" dirty="0"/>
              <a:t>“DFV is a health issue that we ask about routinely.”</a:t>
            </a:r>
          </a:p>
          <a:p>
            <a:pPr marL="171450" lvl="0" indent="-171450">
              <a:buFontTx/>
              <a:buChar char="•"/>
            </a:pPr>
            <a:r>
              <a:rPr lang="en-AU" altLang="en-US" dirty="0"/>
              <a:t>“As we know, DFV affects your health and we are routinely asking clients about it.”</a:t>
            </a:r>
          </a:p>
          <a:p>
            <a:endParaRPr lang="en-AU" altLang="en-US" dirty="0"/>
          </a:p>
          <a:p>
            <a:r>
              <a:rPr lang="en-AU" altLang="en-US" dirty="0"/>
              <a:t>Clinicians responding to a disclosure of DFV should do the following:</a:t>
            </a:r>
          </a:p>
          <a:p>
            <a:pPr marL="171450" lvl="0" indent="-171450">
              <a:buFontTx/>
              <a:buChar char="•"/>
            </a:pPr>
            <a:r>
              <a:rPr lang="en-AU" altLang="en-US" dirty="0"/>
              <a:t>non-judgemental and careful listening</a:t>
            </a:r>
          </a:p>
          <a:p>
            <a:pPr marL="171450" lvl="0" indent="-171450">
              <a:buFontTx/>
              <a:buChar char="•"/>
            </a:pPr>
            <a:r>
              <a:rPr lang="en-AU" altLang="en-US" dirty="0"/>
              <a:t>communicate belief</a:t>
            </a:r>
          </a:p>
          <a:p>
            <a:pPr marL="171450" lvl="0" indent="-171450">
              <a:buFontTx/>
              <a:buChar char="•"/>
            </a:pPr>
            <a:r>
              <a:rPr lang="en-AU" altLang="en-US" dirty="0"/>
              <a:t>validate the experience of abuse</a:t>
            </a:r>
          </a:p>
          <a:p>
            <a:pPr marL="171450" lvl="0" indent="-171450">
              <a:buFontTx/>
              <a:buChar char="•"/>
            </a:pPr>
            <a:r>
              <a:rPr lang="en-AU" altLang="en-US" dirty="0"/>
              <a:t>affirm that violence is unacceptable behaviour</a:t>
            </a:r>
          </a:p>
          <a:p>
            <a:pPr marL="171450" lvl="0" indent="-171450">
              <a:buFontTx/>
              <a:buChar char="•"/>
            </a:pPr>
            <a:r>
              <a:rPr lang="en-AU" altLang="en-US" dirty="0"/>
              <a:t>show support towards the victim</a:t>
            </a:r>
          </a:p>
          <a:p>
            <a:pPr marL="171450" lvl="0" indent="-171450">
              <a:buFontTx/>
              <a:buChar char="•"/>
            </a:pPr>
            <a:r>
              <a:rPr lang="en-AU" altLang="en-US" dirty="0"/>
              <a:t>make an initial safety assessment</a:t>
            </a:r>
          </a:p>
          <a:p>
            <a:pPr marL="171450" lvl="0" indent="-171450">
              <a:buFontTx/>
              <a:buChar char="•"/>
            </a:pPr>
            <a:r>
              <a:rPr lang="en-AU" altLang="en-US" dirty="0"/>
              <a:t>ask about</a:t>
            </a:r>
            <a:r>
              <a:rPr lang="en-AU" altLang="en-US" baseline="0" dirty="0"/>
              <a:t> their experiences of non-lethal strangulation/choking/suffocating</a:t>
            </a:r>
            <a:endParaRPr lang="en-AU" altLang="en-US" dirty="0"/>
          </a:p>
          <a:p>
            <a:pPr marL="171450" lvl="0" indent="-171450">
              <a:buFontTx/>
              <a:buChar char="•"/>
            </a:pPr>
            <a:r>
              <a:rPr lang="en-AU" altLang="en-US" dirty="0"/>
              <a:t>respond to any concern about safety.</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54C19673-EA96-495F-8FC3-6FCDCC2781D1}" type="slidenum">
              <a:rPr lang="en-AU" altLang="en-US" smtClean="0"/>
              <a:pPr/>
              <a:t>33</a:t>
            </a:fld>
            <a:endParaRPr lang="en-AU"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AU" dirty="0"/>
              <a:t>In pairs ask participants to practice through role play how they would sensitively inquire about DFV. </a:t>
            </a:r>
          </a:p>
          <a:p>
            <a:pPr>
              <a:defRPr/>
            </a:pPr>
            <a:endParaRPr lang="en-AU" dirty="0"/>
          </a:p>
          <a:p>
            <a:pPr>
              <a:defRPr/>
            </a:pPr>
            <a:r>
              <a:rPr lang="en-AU" altLang="en-US" b="1" dirty="0">
                <a:solidFill>
                  <a:prstClr val="black"/>
                </a:solidFill>
              </a:rPr>
              <a:t>Clinicians can ask broad questions:</a:t>
            </a:r>
          </a:p>
          <a:p>
            <a:pPr marL="171450" lvl="0" indent="-171450">
              <a:buFontTx/>
              <a:buChar char="•"/>
              <a:defRPr/>
            </a:pPr>
            <a:r>
              <a:rPr lang="en-AU" altLang="en-US" dirty="0">
                <a:solidFill>
                  <a:prstClr val="black"/>
                </a:solidFill>
              </a:rPr>
              <a:t>“How are things at home?”</a:t>
            </a:r>
          </a:p>
          <a:p>
            <a:pPr marL="171450" lvl="0" indent="-171450">
              <a:buFontTx/>
              <a:buChar char="•"/>
              <a:defRPr/>
            </a:pPr>
            <a:r>
              <a:rPr lang="en-AU" altLang="en-US" dirty="0">
                <a:solidFill>
                  <a:prstClr val="black"/>
                </a:solidFill>
              </a:rPr>
              <a:t>“Is there anything else happening which might be affecting your health?”</a:t>
            </a:r>
          </a:p>
          <a:p>
            <a:pPr>
              <a:defRPr/>
            </a:pPr>
            <a:endParaRPr lang="en-AU" altLang="en-US" b="1" dirty="0">
              <a:solidFill>
                <a:prstClr val="black"/>
              </a:solidFill>
            </a:endParaRPr>
          </a:p>
          <a:p>
            <a:pPr>
              <a:defRPr/>
            </a:pPr>
            <a:r>
              <a:rPr lang="en-AU" altLang="en-US" b="1" dirty="0">
                <a:solidFill>
                  <a:prstClr val="black"/>
                </a:solidFill>
              </a:rPr>
              <a:t>Clinicians can ask direct questions:</a:t>
            </a:r>
          </a:p>
          <a:p>
            <a:pPr marL="171450" lvl="0" indent="-171450">
              <a:buFontTx/>
              <a:buChar char="•"/>
              <a:defRPr/>
            </a:pPr>
            <a:r>
              <a:rPr lang="en-AU" altLang="en-US" dirty="0">
                <a:solidFill>
                  <a:prstClr val="black"/>
                </a:solidFill>
              </a:rPr>
              <a:t>“Are there ever times when you are frightened of your partner?”</a:t>
            </a:r>
          </a:p>
          <a:p>
            <a:pPr marL="171450" lvl="0" indent="-171450">
              <a:buFontTx/>
              <a:buChar char="•"/>
              <a:defRPr/>
            </a:pPr>
            <a:r>
              <a:rPr lang="en-AU" altLang="en-US" dirty="0">
                <a:solidFill>
                  <a:prstClr val="black"/>
                </a:solidFill>
              </a:rPr>
              <a:t>“Has your partner ever physically threatened or hurt you?”</a:t>
            </a:r>
          </a:p>
          <a:p>
            <a:pPr>
              <a:defRPr/>
            </a:pPr>
            <a:endParaRPr lang="en-AU" altLang="en-US" dirty="0">
              <a:solidFill>
                <a:prstClr val="black"/>
              </a:solidFill>
            </a:endParaRPr>
          </a:p>
          <a:p>
            <a:pPr>
              <a:defRPr/>
            </a:pPr>
            <a:r>
              <a:rPr lang="en-AU" altLang="en-US" b="1" dirty="0">
                <a:solidFill>
                  <a:prstClr val="black"/>
                </a:solidFill>
              </a:rPr>
              <a:t>Clinicians can ask specific questions:</a:t>
            </a:r>
          </a:p>
          <a:p>
            <a:pPr marL="171450" lvl="0" indent="-171450">
              <a:buFontTx/>
              <a:buChar char="•"/>
              <a:defRPr/>
            </a:pPr>
            <a:r>
              <a:rPr lang="en-AU" altLang="en-US" dirty="0">
                <a:solidFill>
                  <a:prstClr val="black"/>
                </a:solidFill>
              </a:rPr>
              <a:t>“When I see injuries like this I wonder if someone could have hurt you?”</a:t>
            </a:r>
          </a:p>
          <a:p>
            <a:pPr marL="171450" lvl="0" indent="-171450">
              <a:buFontTx/>
              <a:buChar char="•"/>
              <a:defRPr/>
            </a:pPr>
            <a:r>
              <a:rPr lang="en-AU" altLang="en-US" dirty="0">
                <a:solidFill>
                  <a:prstClr val="black"/>
                </a:solidFill>
              </a:rPr>
              <a:t>“Is there anything else we haven’t talked about that might be contributing to your condition?”</a:t>
            </a:r>
            <a:endParaRPr lang="en-AU" dirty="0"/>
          </a:p>
          <a:p>
            <a:pPr>
              <a:defRPr/>
            </a:pPr>
            <a:endParaRPr lang="en-AU" dirty="0"/>
          </a:p>
          <a:p>
            <a:pPr>
              <a:defRPr/>
            </a:pPr>
            <a:r>
              <a:rPr lang="en-AU" dirty="0"/>
              <a:t>It is important to practice asking the questions about DFV so you feel comfortable with them. In pairs take turns to play the part of the clinician and the client:</a:t>
            </a:r>
          </a:p>
          <a:p>
            <a:pPr marL="171450" lvl="0" indent="-171450">
              <a:buFont typeface="Arial" panose="020B0604020202020204" pitchFamily="34" charset="0"/>
              <a:buChar char="•"/>
              <a:defRPr/>
            </a:pPr>
            <a:r>
              <a:rPr lang="en-AU" dirty="0"/>
              <a:t>Ask a client about their experience of DFV. </a:t>
            </a:r>
          </a:p>
          <a:p>
            <a:pPr marL="171450" lvl="0" indent="-171450">
              <a:buFont typeface="Arial" panose="020B0604020202020204" pitchFamily="34" charset="0"/>
              <a:buChar char="•"/>
              <a:defRPr/>
            </a:pPr>
            <a:r>
              <a:rPr lang="en-AU" dirty="0"/>
              <a:t>Respond to a positive disclosure.</a:t>
            </a:r>
          </a:p>
          <a:p>
            <a:pPr marL="171450" lvl="0" indent="-171450">
              <a:buFont typeface="Arial" panose="020B0604020202020204" pitchFamily="34" charset="0"/>
              <a:buChar char="•"/>
              <a:defRPr/>
            </a:pPr>
            <a:r>
              <a:rPr lang="en-AU" dirty="0"/>
              <a:t>What would be their key messages?</a:t>
            </a:r>
          </a:p>
          <a:p>
            <a:pPr marL="171450" lvl="0" indent="-171450">
              <a:buFont typeface="Arial" panose="020B0604020202020204" pitchFamily="34" charset="0"/>
              <a:buChar char="•"/>
              <a:defRPr/>
            </a:pPr>
            <a:r>
              <a:rPr lang="en-AU" dirty="0"/>
              <a:t>Consider verbal and non-verbal communication. </a:t>
            </a:r>
          </a:p>
          <a:p>
            <a:pPr>
              <a:defRPr/>
            </a:pPr>
            <a:endParaRPr lang="en-AU" dirty="0"/>
          </a:p>
          <a:p>
            <a:pPr>
              <a:defRPr/>
            </a:pPr>
            <a:r>
              <a:rPr lang="en-AU" dirty="0"/>
              <a:t>Reflect on:</a:t>
            </a:r>
          </a:p>
          <a:p>
            <a:pPr marL="171450" lvl="0" indent="-171450">
              <a:buFont typeface="Arial" panose="020B0604020202020204" pitchFamily="34" charset="0"/>
              <a:buChar char="•"/>
              <a:defRPr/>
            </a:pPr>
            <a:r>
              <a:rPr lang="en-AU" dirty="0"/>
              <a:t>communication skills including body language</a:t>
            </a:r>
          </a:p>
          <a:p>
            <a:pPr marL="171450" lvl="0" indent="-171450">
              <a:buFont typeface="Arial" panose="020B0604020202020204" pitchFamily="34" charset="0"/>
              <a:buChar char="•"/>
              <a:defRPr/>
            </a:pPr>
            <a:r>
              <a:rPr lang="en-AU" dirty="0"/>
              <a:t>interactions between pairs conducting the role play.</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DFC10467-28AF-4627-9558-AD720218B34B}" type="slidenum">
              <a:rPr lang="en-AU" altLang="en-US" smtClean="0"/>
              <a:pPr/>
              <a:t>34</a:t>
            </a:fld>
            <a:endParaRPr lang="en-AU"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u="none" dirty="0"/>
              <a:t>All health clinicians have a role in engaging sensitively to undertake safety screening to guide their clinical response to DFV. When screening for a client’s </a:t>
            </a:r>
            <a:r>
              <a:rPr lang="en-AU" altLang="en-US" dirty="0"/>
              <a:t>safety the health professional will use a combination of:</a:t>
            </a:r>
          </a:p>
          <a:p>
            <a:pPr marL="171450" lvl="0" indent="-171450">
              <a:buFontTx/>
              <a:buChar char="•"/>
            </a:pPr>
            <a:r>
              <a:rPr lang="en-AU" altLang="en-US" dirty="0"/>
              <a:t>knowledge of evidence based risk factors </a:t>
            </a:r>
          </a:p>
          <a:p>
            <a:pPr marL="171450" lvl="0" indent="-171450">
              <a:buFontTx/>
              <a:buChar char="•"/>
            </a:pPr>
            <a:r>
              <a:rPr lang="en-AU" altLang="en-US" dirty="0"/>
              <a:t>the victim’s own perception of safety and risk </a:t>
            </a:r>
          </a:p>
          <a:p>
            <a:pPr marL="171450" lvl="0" indent="-171450">
              <a:buFontTx/>
              <a:buChar char="•"/>
            </a:pPr>
            <a:r>
              <a:rPr lang="en-AU" altLang="en-US" dirty="0"/>
              <a:t>professional judgement.</a:t>
            </a:r>
          </a:p>
          <a:p>
            <a:r>
              <a:rPr lang="en-AU" altLang="en-US" dirty="0"/>
              <a:t> </a:t>
            </a:r>
          </a:p>
          <a:p>
            <a:r>
              <a:rPr lang="en-AU" altLang="en-US" u="none" dirty="0"/>
              <a:t>The evidence shows that comprehensive DFV risk assessment and management is an ongoing process that should be undertaken by specially trained staff such as social workers or specialist DFV workers. Comprehensive assessment of risk is important to identify dangers to victims including risk of serious harm, homicide, suicide or self-harm and risk to their children. Risk should be monitored regularly and necessary steps should be taken where immediate safety concerns are identified.</a:t>
            </a:r>
          </a:p>
          <a:p>
            <a:endParaRPr lang="en-AU" altLang="en-US" dirty="0"/>
          </a:p>
          <a:p>
            <a:r>
              <a:rPr lang="en-AU" altLang="en-US" u="none" dirty="0"/>
              <a:t>The key responsibilities for most health clinicians are to understand the risk factors for DFV, to use sensitive inquiry to screen for those risk factors, and to use their clinical judgement to understand when a referral for a further risk assessment or need to ensure immediate safety is required.</a:t>
            </a:r>
          </a:p>
          <a:p>
            <a:endParaRPr lang="en-AU" altLang="en-US" dirty="0"/>
          </a:p>
          <a:p>
            <a:pPr eaLnBrk="0" fontAlgn="base" hangingPunct="0"/>
            <a:r>
              <a:rPr lang="en-AU" sz="1200" kern="1200" dirty="0">
                <a:solidFill>
                  <a:schemeClr val="tx1"/>
                </a:solidFill>
                <a:effectLst/>
                <a:latin typeface="+mn-lt"/>
                <a:ea typeface="+mn-ea"/>
                <a:cs typeface="+mn-cs"/>
              </a:rPr>
              <a:t>The </a:t>
            </a:r>
            <a:r>
              <a:rPr lang="en-AU" sz="1200" i="1" kern="1200" dirty="0">
                <a:solidFill>
                  <a:schemeClr val="tx1"/>
                </a:solidFill>
                <a:effectLst/>
                <a:latin typeface="+mn-lt"/>
                <a:ea typeface="+mn-ea"/>
                <a:cs typeface="+mn-cs"/>
              </a:rPr>
              <a:t>Domestic and Family Violence Prevention Act 2012 </a:t>
            </a:r>
            <a:r>
              <a:rPr lang="en-AU" sz="1200" kern="1200" dirty="0">
                <a:solidFill>
                  <a:schemeClr val="tx1"/>
                </a:solidFill>
                <a:effectLst/>
                <a:latin typeface="+mn-lt"/>
                <a:ea typeface="+mn-ea"/>
                <a:cs typeface="+mn-cs"/>
              </a:rPr>
              <a:t>defines how Queensland Health and other agencies can share relevant information with one another in order to assess and manage serious DFV threats.  </a:t>
            </a:r>
          </a:p>
          <a:p>
            <a:pPr eaLnBrk="0" fontAlgn="base" hangingPunct="0"/>
            <a:endParaRPr lang="en-GB" sz="1200" kern="1200" dirty="0">
              <a:solidFill>
                <a:schemeClr val="tx1"/>
              </a:solidFill>
              <a:effectLst/>
              <a:latin typeface="+mn-lt"/>
              <a:ea typeface="+mn-ea"/>
              <a:cs typeface="+mn-cs"/>
            </a:endParaRPr>
          </a:p>
          <a:p>
            <a:pPr eaLnBrk="0" fontAlgn="base" hangingPunct="0"/>
            <a:r>
              <a:rPr lang="en-AU" sz="1200" b="1" kern="1200" dirty="0">
                <a:solidFill>
                  <a:schemeClr val="tx1"/>
                </a:solidFill>
                <a:effectLst/>
                <a:latin typeface="+mn-lt"/>
                <a:ea typeface="+mn-ea"/>
                <a:cs typeface="+mn-cs"/>
              </a:rPr>
              <a:t>Hand out </a:t>
            </a:r>
            <a:r>
              <a:rPr lang="en-AU" sz="1200" kern="1200" dirty="0">
                <a:solidFill>
                  <a:schemeClr val="tx1"/>
                </a:solidFill>
                <a:effectLst/>
                <a:latin typeface="+mn-lt"/>
                <a:ea typeface="+mn-ea"/>
                <a:cs typeface="+mn-cs"/>
              </a:rPr>
              <a:t>a copy of the </a:t>
            </a:r>
            <a:r>
              <a:rPr lang="en-AU" sz="1200" i="1" kern="1200" dirty="0">
                <a:solidFill>
                  <a:schemeClr val="tx1"/>
                </a:solidFill>
                <a:effectLst/>
                <a:latin typeface="+mn-lt"/>
                <a:ea typeface="+mn-ea"/>
                <a:cs typeface="+mn-cs"/>
              </a:rPr>
              <a:t>Information Sharing in Domestic and Family Violence Factsheet </a:t>
            </a:r>
            <a:r>
              <a:rPr lang="en-AU" sz="1200" kern="1200" dirty="0">
                <a:solidFill>
                  <a:schemeClr val="tx1"/>
                </a:solidFill>
                <a:effectLst/>
                <a:latin typeface="+mn-lt"/>
                <a:ea typeface="+mn-ea"/>
                <a:cs typeface="+mn-cs"/>
              </a:rPr>
              <a:t>and </a:t>
            </a:r>
            <a:r>
              <a:rPr lang="en-AU" sz="1200" i="1" kern="1200" dirty="0">
                <a:solidFill>
                  <a:schemeClr val="tx1"/>
                </a:solidFill>
                <a:effectLst/>
                <a:latin typeface="+mn-lt"/>
                <a:ea typeface="+mn-ea"/>
                <a:cs typeface="+mn-cs"/>
              </a:rPr>
              <a:t>Flowchart</a:t>
            </a:r>
            <a:r>
              <a:rPr lang="en-AU" sz="1200" kern="1200" dirty="0">
                <a:solidFill>
                  <a:schemeClr val="tx1"/>
                </a:solidFill>
                <a:effectLst/>
                <a:latin typeface="+mn-lt"/>
                <a:ea typeface="+mn-ea"/>
                <a:cs typeface="+mn-cs"/>
              </a:rPr>
              <a:t>. These resources can be used as quick-reference guides for use in busy clinical environments.</a:t>
            </a:r>
          </a:p>
          <a:p>
            <a:pPr eaLnBrk="0" fontAlgn="base" hangingPunct="0"/>
            <a:r>
              <a:rPr lang="en-GB" sz="1200" u="sng" kern="1200" dirty="0">
                <a:solidFill>
                  <a:schemeClr val="tx1"/>
                </a:solidFill>
                <a:effectLst/>
                <a:latin typeface="+mn-lt"/>
                <a:ea typeface="+mn-ea"/>
                <a:cs typeface="+mn-cs"/>
              </a:rPr>
              <a:t>https://www.health.qld.gov.au/__data/assets/pdf_file/0038/689429/factsheet-dfv-info-sharing.pdf</a:t>
            </a:r>
          </a:p>
          <a:p>
            <a:pPr eaLnBrk="0" fontAlgn="base" hangingPunct="0"/>
            <a:r>
              <a:rPr lang="en-GB" sz="1200" u="sng" kern="1200" dirty="0">
                <a:solidFill>
                  <a:schemeClr val="tx1"/>
                </a:solidFill>
                <a:effectLst/>
                <a:latin typeface="+mn-lt"/>
                <a:ea typeface="+mn-ea"/>
                <a:cs typeface="+mn-cs"/>
              </a:rPr>
              <a:t>https://www.health.qld.gov.au/__data/assets/pdf_file/0036/689427/non-lethal-strangulation-flowchart.pdf</a:t>
            </a:r>
          </a:p>
          <a:p>
            <a:endParaRPr lang="en-AU" altLang="en-US" dirty="0"/>
          </a:p>
          <a:p>
            <a:r>
              <a:rPr lang="en-AU" altLang="en-US" dirty="0"/>
              <a:t>In some facilities or at certain times there may not be access to a social worker or specialist DFV service. In this case you should refer to DFV expert within your clinical area or telephone advice from a specialist DFV service e.g. DV Connect (1800 811 811). </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D9149A2E-921F-4943-ADE6-1CE73E786D18}" type="slidenum">
              <a:rPr lang="en-AU" altLang="en-US" smtClean="0"/>
              <a:pPr/>
              <a:t>35</a:t>
            </a:fld>
            <a:endParaRPr lang="en-AU"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Provide the group with a clinical scenario from</a:t>
            </a:r>
            <a:r>
              <a:rPr lang="en-AU" altLang="en-US" i="0" dirty="0"/>
              <a:t> the </a:t>
            </a:r>
            <a:r>
              <a:rPr lang="en-AU" altLang="en-US" i="1" dirty="0"/>
              <a:t>Clinical response to Domestic and Family Violence Training facilitator guide</a:t>
            </a:r>
            <a:r>
              <a:rPr lang="en-AU" altLang="en-US" dirty="0"/>
              <a:t> (page 20)</a:t>
            </a:r>
            <a:r>
              <a:rPr lang="en-AU" altLang="en-US" dirty="0">
                <a:solidFill>
                  <a:srgbClr val="FF0000"/>
                </a:solidFill>
                <a:highlight>
                  <a:srgbClr val="FFFF00"/>
                </a:highlight>
              </a:rPr>
              <a:t> </a:t>
            </a:r>
            <a:r>
              <a:rPr lang="en-AU" altLang="en-US" dirty="0"/>
              <a:t>and ask participants to work through </a:t>
            </a:r>
            <a:r>
              <a:rPr lang="en-AU" altLang="en-US" u="none" dirty="0"/>
              <a:t>their approach to safety screening and the different ways they would respond to risk</a:t>
            </a:r>
            <a:r>
              <a:rPr lang="en-AU" altLang="en-US" dirty="0"/>
              <a:t>. </a:t>
            </a:r>
            <a:r>
              <a:rPr lang="en-AU" altLang="en-US" strike="noStrike" dirty="0"/>
              <a:t>Groups are to record </a:t>
            </a:r>
            <a:r>
              <a:rPr lang="en-AU" altLang="en-US" dirty="0"/>
              <a:t>their feedback on butcher’s paper and share with the larger group. </a:t>
            </a:r>
          </a:p>
          <a:p>
            <a:endParaRPr lang="en-AU" altLang="en-US" dirty="0"/>
          </a:p>
          <a:p>
            <a:r>
              <a:rPr lang="en-AU" altLang="en-US" u="none" dirty="0"/>
              <a:t>Example responses:</a:t>
            </a:r>
          </a:p>
          <a:p>
            <a:pPr marL="171450" indent="-171450">
              <a:buFont typeface="Wingdings" panose="05000000000000000000" pitchFamily="2" charset="2"/>
              <a:buChar char="Ø"/>
            </a:pPr>
            <a:r>
              <a:rPr lang="en-AU" altLang="en-US" u="none" dirty="0"/>
              <a:t>A series of admissions for suspicious injuries for which the cause is not clear - use sensitive inquiry to see if DFV may be a factor.</a:t>
            </a:r>
          </a:p>
          <a:p>
            <a:pPr marL="171450" indent="-171450">
              <a:buFont typeface="Wingdings" panose="05000000000000000000" pitchFamily="2" charset="2"/>
              <a:buChar char="Ø"/>
            </a:pPr>
            <a:r>
              <a:rPr lang="en-AU" altLang="en-US" u="none" dirty="0"/>
              <a:t>There is an immediate serious threat to victim and children: Contact ‘000’, Contact </a:t>
            </a:r>
            <a:r>
              <a:rPr lang="en-AU" altLang="en-US" u="none" dirty="0" err="1"/>
              <a:t>DVConnect</a:t>
            </a:r>
            <a:r>
              <a:rPr lang="en-AU" altLang="en-US" u="none" dirty="0"/>
              <a:t> to support women/children in accessing a DFV shelter.</a:t>
            </a:r>
          </a:p>
          <a:p>
            <a:pPr marL="171450" indent="-171450">
              <a:buFont typeface="Wingdings" panose="05000000000000000000" pitchFamily="2" charset="2"/>
              <a:buChar char="Ø"/>
            </a:pPr>
            <a:r>
              <a:rPr lang="en-AU" altLang="en-US" u="none" dirty="0"/>
              <a:t>No high risk factors apparent for the perpetrator, but violence has occurred in the past and the victim is considering leaving the relationship: Offer a referral for further assessment by a social worker or a DFV specialist worker.</a:t>
            </a:r>
          </a:p>
          <a:p>
            <a:pPr marL="171450" indent="-171450">
              <a:buFont typeface="Wingdings" panose="05000000000000000000" pitchFamily="2" charset="2"/>
              <a:buChar char="Ø"/>
            </a:pPr>
            <a:r>
              <a:rPr lang="en-AU" altLang="en-US" u="none" dirty="0"/>
              <a:t>A DFV victim is accessing a drug and alcohol service and is experiencing post traumatic stress after experiencing DFV in the past: Access the Queensland Government DFV Portal to find therapeutic counselling services.</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CAFCE340-A2BF-4C00-A655-3D18C3AB16F3}" type="slidenum">
              <a:rPr lang="en-AU" altLang="en-US" smtClean="0"/>
              <a:pPr/>
              <a:t>36</a:t>
            </a:fld>
            <a:endParaRPr lang="en-AU"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Following medical and clinical assessment and during engagement with your client, their immediate safety should be given first priority. If this is not a concern, the clinician should consider the individual’s future safety and ongoing care by asking some specific questions.</a:t>
            </a:r>
          </a:p>
          <a:p>
            <a:endParaRPr lang="en-AU" altLang="en-US" dirty="0"/>
          </a:p>
          <a:p>
            <a:pPr marL="171450" lvl="0" indent="-171450">
              <a:buFontTx/>
              <a:buChar char="•"/>
            </a:pPr>
            <a:r>
              <a:rPr lang="en-AU" altLang="en-US" dirty="0"/>
              <a:t>Give examples of what questions you would ask to determine immediate safety.</a:t>
            </a:r>
          </a:p>
          <a:p>
            <a:pPr marL="171450" lvl="0" indent="-171450">
              <a:buFontTx/>
              <a:buChar char="•"/>
            </a:pPr>
            <a:r>
              <a:rPr lang="en-AU" altLang="en-US" dirty="0"/>
              <a:t>Give examples of questions to determine future safety.</a:t>
            </a:r>
          </a:p>
          <a:p>
            <a:pPr marL="171450" lvl="0" indent="-171450">
              <a:buFontTx/>
              <a:buChar char="•"/>
            </a:pPr>
            <a:r>
              <a:rPr lang="en-AU" altLang="en-US" dirty="0"/>
              <a:t>What does an emergency plan look like for your client?</a:t>
            </a:r>
          </a:p>
          <a:p>
            <a:pPr marL="171450" lvl="0" indent="-171450">
              <a:buFontTx/>
              <a:buChar char="•"/>
            </a:pPr>
            <a:r>
              <a:rPr lang="en-AU" altLang="en-US" dirty="0"/>
              <a:t>Has the perpetrator ever attempted to strangle, choke or suffocate your client? </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8D98E96E-E170-40D7-9997-A3F273769D3A}" type="slidenum">
              <a:rPr lang="en-AU" altLang="en-US" smtClean="0"/>
              <a:pPr/>
              <a:t>37</a:t>
            </a:fld>
            <a:endParaRPr lang="en-AU"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solidFill>
                  <a:srgbClr val="000000"/>
                </a:solidFill>
              </a:rPr>
              <a:t>An emergency plan is the development of a plan by health professionals in consultation with victims to achieve and maintain their safety.  </a:t>
            </a:r>
          </a:p>
          <a:p>
            <a:endParaRPr lang="en-AU" altLang="en-US" dirty="0">
              <a:solidFill>
                <a:srgbClr val="000000"/>
              </a:solidFill>
            </a:endParaRPr>
          </a:p>
          <a:p>
            <a:r>
              <a:rPr lang="en-AU" altLang="en-US" dirty="0">
                <a:solidFill>
                  <a:srgbClr val="000000"/>
                </a:solidFill>
              </a:rPr>
              <a:t>It may include:</a:t>
            </a:r>
          </a:p>
          <a:p>
            <a:pPr marL="171450" lvl="0" indent="-171450">
              <a:buFontTx/>
              <a:buChar char="•"/>
            </a:pPr>
            <a:r>
              <a:rPr lang="en-AU" altLang="en-US" dirty="0">
                <a:solidFill>
                  <a:srgbClr val="000000"/>
                </a:solidFill>
              </a:rPr>
              <a:t>compiling a list of emergency numbers</a:t>
            </a:r>
          </a:p>
          <a:p>
            <a:pPr marL="171450" lvl="0" indent="-171450">
              <a:buFontTx/>
              <a:buChar char="•"/>
            </a:pPr>
            <a:r>
              <a:rPr lang="en-AU" altLang="en-US" dirty="0">
                <a:solidFill>
                  <a:srgbClr val="000000"/>
                </a:solidFill>
              </a:rPr>
              <a:t>helping to identify a safe place for the victim to go and how they will get there</a:t>
            </a:r>
          </a:p>
          <a:p>
            <a:pPr marL="171450" lvl="0" indent="-171450">
              <a:buFontTx/>
              <a:buChar char="•"/>
            </a:pPr>
            <a:r>
              <a:rPr lang="en-AU" altLang="en-US" dirty="0">
                <a:solidFill>
                  <a:srgbClr val="000000"/>
                </a:solidFill>
              </a:rPr>
              <a:t>identifying family and friends who can provide support</a:t>
            </a:r>
          </a:p>
          <a:p>
            <a:pPr marL="171450" lvl="0" indent="-171450">
              <a:buFontTx/>
              <a:buChar char="•"/>
            </a:pPr>
            <a:r>
              <a:rPr lang="en-AU" altLang="en-US" dirty="0">
                <a:solidFill>
                  <a:srgbClr val="000000"/>
                </a:solidFill>
              </a:rPr>
              <a:t>ensuring cash is available</a:t>
            </a:r>
          </a:p>
          <a:p>
            <a:pPr marL="171450" lvl="0" indent="-171450">
              <a:buFontTx/>
              <a:buChar char="•"/>
            </a:pPr>
            <a:r>
              <a:rPr lang="en-AU" altLang="en-US" dirty="0">
                <a:solidFill>
                  <a:srgbClr val="000000"/>
                </a:solidFill>
              </a:rPr>
              <a:t>providing a safe place to store valuables and important documents.</a:t>
            </a:r>
          </a:p>
          <a:p>
            <a:endParaRPr lang="en-AU" altLang="en-US" dirty="0"/>
          </a:p>
          <a:p>
            <a:r>
              <a:rPr lang="en-AU" altLang="en-US" dirty="0">
                <a:solidFill>
                  <a:srgbClr val="000000"/>
                </a:solidFill>
              </a:rPr>
              <a:t>Ask the group to develop an emergency plan.</a:t>
            </a:r>
            <a:endParaRPr lang="en-AU" altLang="en-US" dirty="0"/>
          </a:p>
          <a:p>
            <a:r>
              <a:rPr lang="en-AU" altLang="en-US" dirty="0">
                <a:solidFill>
                  <a:srgbClr val="000000"/>
                </a:solidFill>
              </a:rPr>
              <a:t>Role play working through an emergency plan with the client. </a:t>
            </a:r>
          </a:p>
          <a:p>
            <a:r>
              <a:rPr lang="en-AU" altLang="en-US" dirty="0">
                <a:solidFill>
                  <a:srgbClr val="000000"/>
                </a:solidFill>
              </a:rPr>
              <a:t>Identify possible issues/barriers.  </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566F4629-9EBA-41B6-85BF-0AE0B05B0A8A}" type="slidenum">
              <a:rPr lang="en-AU" altLang="en-US" smtClean="0"/>
              <a:pPr/>
              <a:t>38</a:t>
            </a:fld>
            <a:endParaRPr lang="en-AU"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Introduce the </a:t>
            </a:r>
            <a:r>
              <a:rPr lang="en-AU" altLang="en-US" i="1" dirty="0"/>
              <a:t>Domestic and Family Violence - Referral to specialist support services model </a:t>
            </a:r>
            <a:r>
              <a:rPr lang="en-AU" altLang="en-US" dirty="0"/>
              <a:t>(Referral Model).</a:t>
            </a:r>
          </a:p>
          <a:p>
            <a:endParaRPr lang="en-AU" altLang="en-US" dirty="0"/>
          </a:p>
          <a:p>
            <a:r>
              <a:rPr lang="en-AU" altLang="en-US" dirty="0"/>
              <a:t>Hand out a copy of the Referral Model and </a:t>
            </a:r>
            <a:r>
              <a:rPr lang="en-AU" altLang="en-US" i="1" dirty="0"/>
              <a:t>Flowchart</a:t>
            </a:r>
            <a:r>
              <a:rPr lang="en-AU" altLang="en-US" dirty="0"/>
              <a:t>.</a:t>
            </a:r>
          </a:p>
          <a:p>
            <a:r>
              <a:rPr lang="en-AU" altLang="en-US" u="sng" dirty="0"/>
              <a:t>https://www.health.qld.gov.au/__data/assets/pdf_file/0021/465132/dv-referral-model.pdf</a:t>
            </a:r>
          </a:p>
          <a:p>
            <a:r>
              <a:rPr lang="en-AU" altLang="en-US" u="sng" dirty="0"/>
              <a:t>https://www.health.qld.gov.au/__data/assets/pdf_file/0025/635803/dv-referral-flowchart.pdf</a:t>
            </a:r>
          </a:p>
          <a:p>
            <a:endParaRPr lang="en-AU" altLang="en-US" dirty="0"/>
          </a:p>
          <a:p>
            <a:r>
              <a:rPr lang="en-AU" altLang="en-US" dirty="0"/>
              <a:t>Talk about how contact details of referral agencies can be found i.e. </a:t>
            </a:r>
            <a:r>
              <a:rPr lang="en-AU" altLang="en-US" dirty="0" err="1"/>
              <a:t>DVConnect</a:t>
            </a:r>
            <a:r>
              <a:rPr lang="en-AU" altLang="en-US" dirty="0"/>
              <a:t>, Queensland Government DFV portal.</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D25EA231-6591-41CF-AE92-CED0999732E2}" type="slidenum">
              <a:rPr lang="en-AU" altLang="en-US" smtClean="0"/>
              <a:pPr/>
              <a:t>39</a:t>
            </a:fld>
            <a:endParaRPr lang="en-A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dirty="0"/>
              <a:t>Acknowledge that some participants </a:t>
            </a:r>
            <a:r>
              <a:rPr lang="en-AU" altLang="en-US" u="none" dirty="0"/>
              <a:t>will </a:t>
            </a:r>
            <a:r>
              <a:rPr lang="en-AU" altLang="en-US" dirty="0"/>
              <a:t>have personal or professional experience with DFV. Self-care is essential.</a:t>
            </a:r>
          </a:p>
          <a:p>
            <a:pPr eaLnBrk="1" hangingPunct="1"/>
            <a:endParaRPr lang="en-AU" altLang="en-US" dirty="0"/>
          </a:p>
          <a:p>
            <a:pPr eaLnBrk="1" hangingPunct="1"/>
            <a:endParaRPr lang="en-AU"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5805E5B-33F1-4885-8A06-A317BC66384B}" type="slidenum">
              <a:rPr lang="en-AU" altLang="en-US" smtClean="0"/>
              <a:pPr/>
              <a:t>4</a:t>
            </a:fld>
            <a:endParaRPr lang="en-AU"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What should health professionals include when documenting an awareness or disclosure of DFV?</a:t>
            </a:r>
          </a:p>
          <a:p>
            <a:endParaRPr lang="en-AU" altLang="en-US" dirty="0"/>
          </a:p>
          <a:p>
            <a:r>
              <a:rPr lang="en-AU" altLang="en-US" dirty="0"/>
              <a:t>It is important to document a disclosure of, and responses to, any signs/symptoms of non-lethal strangulation as the health impacts of this type of violence are cumulative.  </a:t>
            </a:r>
          </a:p>
          <a:p>
            <a:endParaRPr lang="en-AU" altLang="en-US" dirty="0"/>
          </a:p>
          <a:p>
            <a:r>
              <a:rPr lang="en-AU" altLang="en-US" dirty="0"/>
              <a:t>If, as per the DFV information sharing guidelines, you have shared client information with other agencies for the purpose of a risk assessment or threat reduction, it is essential that a detailed record is kept of the reason/s why information was shared, what information was shared and with whom it was shared.</a:t>
            </a:r>
          </a:p>
          <a:p>
            <a:endParaRPr lang="en-AU" altLang="en-US" dirty="0"/>
          </a:p>
          <a:p>
            <a:r>
              <a:rPr lang="en-AU" altLang="en-US" dirty="0"/>
              <a:t>Use your local facility policy and guidelines to guide your documentation of your response to a disclosure of DFV including an assessment or safety plan.</a:t>
            </a:r>
          </a:p>
          <a:p>
            <a:endParaRPr lang="en-AU" alt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A25DB28E-A12F-4770-A656-328F19FB3364}" type="slidenum">
              <a:rPr lang="en-AU" altLang="en-US" smtClean="0"/>
              <a:pPr/>
              <a:t>40</a:t>
            </a:fld>
            <a:endParaRPr lang="en-AU"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Ask the participants how they would document a disclosure in the clients clinical record.</a:t>
            </a:r>
          </a:p>
          <a:p>
            <a:endParaRPr lang="en-AU" altLang="en-US" dirty="0"/>
          </a:p>
          <a:p>
            <a:r>
              <a:rPr lang="en-AU" altLang="en-US" dirty="0"/>
              <a:t>Provide the participants with examples of a good and not so good case note to demonstrate what key information would be needed following local procedures around record keeping.</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3C4AB971-4CEA-4FD9-B636-61F04EF3B748}" type="slidenum">
              <a:rPr lang="en-AU" altLang="en-US" smtClean="0"/>
              <a:pPr/>
              <a:t>41</a:t>
            </a:fld>
            <a:endParaRPr lang="en-AU"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nSpc>
                <a:spcPct val="115000"/>
              </a:lnSpc>
              <a:spcAft>
                <a:spcPts val="1000"/>
              </a:spcAft>
              <a:defRPr/>
            </a:pPr>
            <a:r>
              <a:rPr lang="en-AU" dirty="0"/>
              <a:t>The </a:t>
            </a:r>
            <a:r>
              <a:rPr lang="en-AU" i="1" dirty="0"/>
              <a:t>Clinical response to Domestic and Family Violence train the trainer program</a:t>
            </a:r>
            <a:r>
              <a:rPr lang="en-AU" dirty="0"/>
              <a:t> (train the trainer) is now concluded.</a:t>
            </a:r>
            <a:endParaRPr lang="en-AU" dirty="0">
              <a:ea typeface="Calibri"/>
              <a:cs typeface="Times New Roman"/>
            </a:endParaRPr>
          </a:p>
          <a:p>
            <a:pPr>
              <a:lnSpc>
                <a:spcPct val="115000"/>
              </a:lnSpc>
              <a:spcAft>
                <a:spcPts val="1000"/>
              </a:spcAft>
              <a:defRPr/>
            </a:pPr>
            <a:r>
              <a:rPr lang="en-AU" dirty="0">
                <a:ea typeface="Calibri"/>
                <a:cs typeface="Times New Roman"/>
              </a:rPr>
              <a:t>The aim of the train the trainer session was to build on existing knowledge and provide you with additional expertise to enable you to deliver face to face training sessions to clinicians in relevant clinical areas. </a:t>
            </a:r>
          </a:p>
          <a:p>
            <a:pPr>
              <a:lnSpc>
                <a:spcPct val="115000"/>
              </a:lnSpc>
              <a:spcAft>
                <a:spcPts val="1000"/>
              </a:spcAft>
              <a:defRPr/>
            </a:pPr>
            <a:r>
              <a:rPr lang="en-AU" dirty="0">
                <a:ea typeface="Calibri"/>
                <a:cs typeface="Times New Roman"/>
              </a:rPr>
              <a:t>You should leave the train the trainer session with confidence to deliver face to face training sessions on DFV: </a:t>
            </a:r>
          </a:p>
          <a:p>
            <a:pPr marL="171450" lvl="0" indent="-171450" algn="l" rtl="0" eaLnBrk="0" fontAlgn="base" hangingPunct="0">
              <a:lnSpc>
                <a:spcPct val="115000"/>
              </a:lnSpc>
              <a:spcBef>
                <a:spcPct val="30000"/>
              </a:spcBef>
              <a:spcAft>
                <a:spcPct val="0"/>
              </a:spcAft>
              <a:buFontTx/>
              <a:buChar char="•"/>
              <a:defRPr/>
            </a:pPr>
            <a:r>
              <a:rPr lang="en-AU" sz="1200" kern="1200" dirty="0">
                <a:solidFill>
                  <a:srgbClr val="000000"/>
                </a:solidFill>
                <a:latin typeface="+mn-lt"/>
                <a:ea typeface="+mn-ea"/>
                <a:cs typeface="+mn-cs"/>
              </a:rPr>
              <a:t>The </a:t>
            </a:r>
            <a:r>
              <a:rPr lang="en-AU" sz="1200" i="1" kern="1200" dirty="0">
                <a:solidFill>
                  <a:srgbClr val="000000"/>
                </a:solidFill>
                <a:latin typeface="+mn-lt"/>
                <a:ea typeface="+mn-ea"/>
                <a:cs typeface="+mn-cs"/>
              </a:rPr>
              <a:t>Clinical response to Domestic and Family Violence </a:t>
            </a:r>
            <a:r>
              <a:rPr lang="en-AU" sz="1200" kern="1200" dirty="0">
                <a:solidFill>
                  <a:srgbClr val="000000"/>
                </a:solidFill>
                <a:latin typeface="+mn-lt"/>
                <a:ea typeface="+mn-ea"/>
                <a:cs typeface="+mn-cs"/>
              </a:rPr>
              <a:t>face to face training session, or any part of that session, will be delivered by a clinician who has completed the full one-day version of the train the trainer program.</a:t>
            </a:r>
          </a:p>
          <a:p>
            <a:pPr marL="171450" lvl="0" indent="-171450" algn="l" rtl="0" eaLnBrk="0" fontAlgn="base" hangingPunct="0">
              <a:lnSpc>
                <a:spcPct val="115000"/>
              </a:lnSpc>
              <a:spcBef>
                <a:spcPct val="30000"/>
              </a:spcBef>
              <a:spcAft>
                <a:spcPct val="0"/>
              </a:spcAft>
              <a:buFontTx/>
              <a:buChar char="•"/>
              <a:defRPr/>
            </a:pPr>
            <a:r>
              <a:rPr lang="en-AU" sz="1200" kern="1200" dirty="0">
                <a:solidFill>
                  <a:srgbClr val="000000"/>
                </a:solidFill>
                <a:latin typeface="+mn-lt"/>
                <a:ea typeface="+mn-ea"/>
                <a:cs typeface="+mn-cs"/>
              </a:rPr>
              <a:t>The face to face training should be conducted in partnership with the local specialist DFV service.</a:t>
            </a:r>
          </a:p>
          <a:p>
            <a:pPr marL="171450" lvl="0" indent="-171450" algn="l" rtl="0" eaLnBrk="0" fontAlgn="base" hangingPunct="0">
              <a:lnSpc>
                <a:spcPct val="115000"/>
              </a:lnSpc>
              <a:spcBef>
                <a:spcPct val="30000"/>
              </a:spcBef>
              <a:spcAft>
                <a:spcPct val="0"/>
              </a:spcAft>
              <a:buFontTx/>
              <a:buChar char="•"/>
              <a:defRPr/>
            </a:pPr>
            <a:r>
              <a:rPr lang="en-AU" sz="1200" kern="1200" dirty="0">
                <a:solidFill>
                  <a:srgbClr val="000000"/>
                </a:solidFill>
                <a:latin typeface="+mn-lt"/>
                <a:ea typeface="+mn-ea"/>
                <a:cs typeface="+mn-cs"/>
              </a:rPr>
              <a:t>The DFV training is supported by PowerPoint slides containing key messages for discussion.</a:t>
            </a:r>
          </a:p>
          <a:p>
            <a:pPr marL="171450" lvl="0" indent="-171450" algn="l" rtl="0" eaLnBrk="0" fontAlgn="base" hangingPunct="0">
              <a:lnSpc>
                <a:spcPct val="115000"/>
              </a:lnSpc>
              <a:spcBef>
                <a:spcPct val="30000"/>
              </a:spcBef>
              <a:spcAft>
                <a:spcPct val="0"/>
              </a:spcAft>
              <a:buFontTx/>
              <a:buChar char="•"/>
              <a:defRPr/>
            </a:pPr>
            <a:r>
              <a:rPr lang="en-AU" sz="1200" kern="1200" dirty="0">
                <a:solidFill>
                  <a:srgbClr val="000000"/>
                </a:solidFill>
                <a:latin typeface="+mn-lt"/>
                <a:ea typeface="+mn-ea"/>
                <a:cs typeface="+mn-cs"/>
              </a:rPr>
              <a:t>Scenario based role play and group activities will be used to facilitate skills development.</a:t>
            </a:r>
          </a:p>
          <a:p>
            <a:pPr marL="171450" lvl="0" indent="-171450" algn="l" rtl="0" eaLnBrk="0" fontAlgn="base" hangingPunct="0">
              <a:lnSpc>
                <a:spcPct val="115000"/>
              </a:lnSpc>
              <a:spcBef>
                <a:spcPct val="30000"/>
              </a:spcBef>
              <a:spcAft>
                <a:spcPct val="0"/>
              </a:spcAft>
              <a:buFontTx/>
              <a:buChar char="•"/>
              <a:defRPr/>
            </a:pPr>
            <a:r>
              <a:rPr lang="en-AU" sz="1200" kern="1200" dirty="0">
                <a:solidFill>
                  <a:srgbClr val="000000"/>
                </a:solidFill>
                <a:latin typeface="+mn-lt"/>
                <a:ea typeface="+mn-ea"/>
                <a:cs typeface="+mn-cs"/>
              </a:rPr>
              <a:t>Pre and post training evaluation questionnaire is available – refer to </a:t>
            </a:r>
            <a:r>
              <a:rPr lang="en-AU" sz="1200" i="1" kern="1200" dirty="0">
                <a:solidFill>
                  <a:srgbClr val="000000"/>
                </a:solidFill>
                <a:latin typeface="+mn-lt"/>
                <a:ea typeface="+mn-ea"/>
                <a:cs typeface="+mn-cs"/>
              </a:rPr>
              <a:t>the Clinical response to Domestic and Family Violence Training facilitator guide. </a:t>
            </a:r>
            <a:r>
              <a:rPr lang="en-AU" sz="1200" u="sng" kern="1200" dirty="0">
                <a:solidFill>
                  <a:srgbClr val="000000"/>
                </a:solidFill>
                <a:latin typeface="+mn-lt"/>
                <a:ea typeface="+mn-ea"/>
                <a:cs typeface="+mn-cs"/>
              </a:rPr>
              <a:t>https://www.health.qld.gov.au/__data/assets/pdf_file/0022/465151/cr-dv-facilitator-guide.pdf</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77437513-99AB-4AF3-9AE3-7C71A7A93A9E}" type="slidenum">
              <a:rPr lang="en-AU" altLang="en-US" smtClean="0"/>
              <a:pPr/>
              <a:t>42</a:t>
            </a:fld>
            <a:endParaRPr lang="en-A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dirty="0"/>
              <a:t>The experience of DFV can have serious impacts on a person’s physical, psychological and emotional health at a personal level and therefore on their attendance and performance at work. </a:t>
            </a:r>
          </a:p>
          <a:p>
            <a:pPr eaLnBrk="1" hangingPunct="1"/>
            <a:r>
              <a:rPr lang="en-AU" altLang="en-US" dirty="0"/>
              <a:t> </a:t>
            </a:r>
          </a:p>
          <a:p>
            <a:pPr eaLnBrk="1" hangingPunct="1"/>
            <a:r>
              <a:rPr lang="en-AU" altLang="en-US" dirty="0"/>
              <a:t>Every organisation should have a policy that outlines the workplace’s commitment to supporting employees affected by DFV. </a:t>
            </a:r>
          </a:p>
          <a:p>
            <a:pPr eaLnBrk="1" hangingPunct="1"/>
            <a:endParaRPr lang="en-AU" altLang="en-US" u="none" dirty="0"/>
          </a:p>
          <a:p>
            <a:pPr eaLnBrk="1" hangingPunct="1"/>
            <a:r>
              <a:rPr lang="en-AU" altLang="en-US" u="none" strike="noStrike" dirty="0"/>
              <a:t>All Queensland Government public service employees affected by DFV can access support options, including a minimum of 10 days paid leave, counselling from Employee Assistance Programs (EAP), flexible work arrangements, and workplace and role adjustments where appropriate.</a:t>
            </a:r>
          </a:p>
          <a:p>
            <a:pPr eaLnBrk="1" hangingPunct="1"/>
            <a:endParaRPr lang="en-AU" altLang="en-US" u="none" strike="sngStrike" dirty="0"/>
          </a:p>
          <a:p>
            <a:pPr eaLnBrk="1" hangingPunct="1"/>
            <a:r>
              <a:rPr lang="en-AU" altLang="en-US" dirty="0"/>
              <a:t>Queensland public sector employees can increase their understanding of DFV and how to support colleagues affected by DFV by completing the online </a:t>
            </a:r>
            <a:r>
              <a:rPr lang="en-AU" altLang="en-US" i="1" dirty="0"/>
              <a:t>Recognise, Respond, Refer </a:t>
            </a:r>
            <a:r>
              <a:rPr lang="en-AU" altLang="en-US" dirty="0"/>
              <a:t>program. For Queensland Health employees this training is available on </a:t>
            </a:r>
            <a:r>
              <a:rPr lang="en-AU" altLang="en-US" u="sng" dirty="0"/>
              <a:t>https://qheps.health.qld.gov.au/hr/staff-health-wellbeing/domestic-family-violence/training</a:t>
            </a:r>
          </a:p>
          <a:p>
            <a:pPr eaLnBrk="1" hangingPunct="1"/>
            <a:endParaRPr lang="en-AU" altLang="en-US" strike="sngStrike" dirty="0"/>
          </a:p>
          <a:p>
            <a:pPr eaLnBrk="1" hangingPunct="1"/>
            <a:r>
              <a:rPr lang="en-AU" altLang="en-US" u="none" strike="noStrike" dirty="0"/>
              <a:t>The Department of Health also provides training to all departmental managers to guide their approach to supporting employees who have experienced DFV.</a:t>
            </a:r>
          </a:p>
          <a:p>
            <a:pPr eaLnBrk="1" hangingPunct="1"/>
            <a:endParaRPr lang="en-AU" altLang="en-US" dirty="0"/>
          </a:p>
          <a:p>
            <a:pPr eaLnBrk="1" hangingPunct="1"/>
            <a:r>
              <a:rPr lang="en-AU" altLang="en-US" b="1" dirty="0"/>
              <a:t>Private health sector</a:t>
            </a:r>
          </a:p>
          <a:p>
            <a:pPr eaLnBrk="1" hangingPunct="1"/>
            <a:r>
              <a:rPr lang="en-AU" altLang="en-US" dirty="0">
                <a:solidFill>
                  <a:srgbClr val="000000"/>
                </a:solidFill>
              </a:rPr>
              <a:t>Private health sector employees can increase their understanding of DFV and how to support colleagues affected by DFV by completing the online </a:t>
            </a:r>
            <a:r>
              <a:rPr lang="en-AU" altLang="en-US" i="1" dirty="0">
                <a:solidFill>
                  <a:srgbClr val="000000"/>
                </a:solidFill>
              </a:rPr>
              <a:t>Recognise, Respond, Refer</a:t>
            </a:r>
            <a:r>
              <a:rPr lang="en-AU" altLang="en-US" dirty="0">
                <a:solidFill>
                  <a:srgbClr val="000000"/>
                </a:solidFill>
              </a:rPr>
              <a:t> program available at </a:t>
            </a:r>
            <a:r>
              <a:rPr lang="en-AU" altLang="en-US" u="sng" dirty="0">
                <a:solidFill>
                  <a:srgbClr val="000000"/>
                </a:solidFill>
              </a:rPr>
              <a:t>https://www.challengedv.org/online-learning-2</a:t>
            </a:r>
            <a:endParaRPr lang="en-AU" altLang="en-US" u="sng" dirty="0">
              <a:solidFill>
                <a:schemeClr val="tx1">
                  <a:lumMod val="95000"/>
                  <a:lumOff val="5000"/>
                </a:schemeClr>
              </a:solidFill>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FE50933-91DF-43F5-BBD2-D612D9521A29}" type="slidenum">
              <a:rPr lang="en-AU" altLang="en-US" smtClean="0"/>
              <a:pPr/>
              <a:t>5</a:t>
            </a:fld>
            <a:endParaRPr lang="en-A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dirty="0"/>
              <a:t>Reflective practice is fundamental to professional development. It involves reflecting on how your personal views, beliefs and experiences impact on your clinical and personal responses. Individual and professional values and beliefs in relation to DFV issues may or may not be evidence-based so it is important to be self-reflective so that you are able to deliver the safest and most appropriate response to suspicions and disclosures.</a:t>
            </a:r>
          </a:p>
          <a:p>
            <a:pPr eaLnBrk="1" hangingPunct="1"/>
            <a:r>
              <a:rPr lang="en-AU" altLang="en-US" dirty="0"/>
              <a:t> </a:t>
            </a:r>
          </a:p>
          <a:p>
            <a:pPr eaLnBrk="1" hangingPunct="1"/>
            <a:r>
              <a:rPr lang="en-AU" altLang="en-US" dirty="0"/>
              <a:t>Responding appropriately and effectively in diverse contexts often means addressing one’s own attitudes, knowledge and actions as a learning process. Being thoughtful and sensitively curious about the circumstances of others as well as self-reflective about how we come to hold our own values, is the most effective way of approaching professional practice in relation to DFV.</a:t>
            </a:r>
          </a:p>
          <a:p>
            <a:pPr eaLnBrk="1" hangingPunct="1"/>
            <a:r>
              <a:rPr lang="en-AU" altLang="en-US" dirty="0"/>
              <a:t> </a:t>
            </a:r>
          </a:p>
          <a:p>
            <a:pPr eaLnBrk="1" hangingPunct="1"/>
            <a:r>
              <a:rPr lang="en-AU" altLang="en-US" dirty="0"/>
              <a:t>Seeking clinical advice from a team leader and/or DFV specialists within the health facility, such as a clinical area social worker, can assist in ensuring your response is appropriate.</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A1816890-023C-455B-A35B-3C5AEDBDC1D6}" type="slidenum">
              <a:rPr lang="en-AU" altLang="en-US" smtClean="0"/>
              <a:pPr/>
              <a:t>6</a:t>
            </a:fld>
            <a:endParaRPr lang="en-AU"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dirty="0"/>
              <a:t>Professional competency standards, code of conduct and </a:t>
            </a:r>
            <a:r>
              <a:rPr lang="en-AU" altLang="en-US" b="0" dirty="0"/>
              <a:t>scope of practice </a:t>
            </a:r>
            <a:r>
              <a:rPr lang="en-AU" altLang="en-US" dirty="0"/>
              <a:t>were discussed in the </a:t>
            </a:r>
            <a:r>
              <a:rPr lang="en-AU" altLang="en-US" i="1" dirty="0"/>
              <a:t>Understanding Domestic and Family Violence online learning module </a:t>
            </a:r>
            <a:r>
              <a:rPr lang="en-AU" altLang="en-US" i="0" dirty="0"/>
              <a:t>and</a:t>
            </a:r>
            <a:r>
              <a:rPr lang="en-AU" altLang="en-US" i="1" dirty="0"/>
              <a:t> information booklet. </a:t>
            </a:r>
          </a:p>
          <a:p>
            <a:pPr eaLnBrk="1" hangingPunct="1"/>
            <a:r>
              <a:rPr lang="en-AU" altLang="en-US" dirty="0"/>
              <a:t> </a:t>
            </a:r>
          </a:p>
          <a:p>
            <a:pPr eaLnBrk="1" hangingPunct="1"/>
            <a:r>
              <a:rPr lang="en-AU" altLang="en-US" dirty="0"/>
              <a:t>It is important to know your role as a health professional is to ask about DFV in a way that facilitates disclosure, in a private discussion, in a sensitive manner and in an environment where the person feels safe and is safe from immediate harm. </a:t>
            </a:r>
          </a:p>
          <a:p>
            <a:pPr eaLnBrk="1" hangingPunct="1"/>
            <a:endParaRPr lang="en-AU" altLang="en-US" dirty="0"/>
          </a:p>
          <a:p>
            <a:pPr eaLnBrk="1" hangingPunct="1"/>
            <a:r>
              <a:rPr lang="en-AU" altLang="en-US" dirty="0"/>
              <a:t>Your role in working with victims of DFV is to:</a:t>
            </a:r>
          </a:p>
          <a:p>
            <a:pPr marL="171450" indent="-171450" eaLnBrk="1" hangingPunct="1">
              <a:buFont typeface="Arial" panose="020B0604020202020204" pitchFamily="34" charset="0"/>
              <a:buChar char="•"/>
            </a:pPr>
            <a:r>
              <a:rPr lang="en-AU" altLang="en-US" dirty="0"/>
              <a:t>Offer a sensitive and caring approach. </a:t>
            </a:r>
          </a:p>
          <a:p>
            <a:pPr marL="171450" indent="-171450" eaLnBrk="1" hangingPunct="1">
              <a:buFont typeface="Arial" panose="020B0604020202020204" pitchFamily="34" charset="0"/>
              <a:buChar char="•"/>
            </a:pPr>
            <a:r>
              <a:rPr lang="en-AU" altLang="en-US" dirty="0"/>
              <a:t>Use your professional judgement and knowledge of risk factors to screen for immediate safety threat.</a:t>
            </a:r>
          </a:p>
          <a:p>
            <a:pPr marL="171450" indent="-171450" eaLnBrk="1" hangingPunct="1">
              <a:buFont typeface="Arial" panose="020B0604020202020204" pitchFamily="34" charset="0"/>
              <a:buChar char="•"/>
            </a:pPr>
            <a:r>
              <a:rPr lang="en-AU" altLang="en-US" dirty="0"/>
              <a:t>Where necessary, encourage the client to accept a referral for more comprehensive risk assessment and management. </a:t>
            </a:r>
          </a:p>
          <a:p>
            <a:pPr marL="171450" indent="-171450" eaLnBrk="1" hangingPunct="1">
              <a:buFont typeface="Arial" panose="020B0604020202020204" pitchFamily="34" charset="0"/>
              <a:buChar char="•"/>
            </a:pPr>
            <a:r>
              <a:rPr lang="en-AU" altLang="en-US" dirty="0"/>
              <a:t>Where the threat is high and immediate you may need to call the police, preferably but not exclusively with the client’s consent.</a:t>
            </a:r>
          </a:p>
          <a:p>
            <a:pPr marL="171450" indent="-171450" eaLnBrk="1" hangingPunct="1">
              <a:buFont typeface="Arial" panose="020B0604020202020204" pitchFamily="34" charset="0"/>
              <a:buChar char="•"/>
            </a:pPr>
            <a:r>
              <a:rPr lang="en-AU" altLang="en-US" dirty="0"/>
              <a:t>Share information on referral options so the client can make an informed decision about their current and future options. </a:t>
            </a:r>
          </a:p>
          <a:p>
            <a:pPr eaLnBrk="1" hangingPunct="1"/>
            <a:r>
              <a:rPr lang="en-AU" altLang="en-US" dirty="0"/>
              <a:t> </a:t>
            </a:r>
          </a:p>
          <a:p>
            <a:pPr eaLnBrk="1" hangingPunct="1"/>
            <a:r>
              <a:rPr lang="en-AU" altLang="en-US" dirty="0"/>
              <a:t>Your role includes referral to professionals who have expertise in the area of DFV such as social workers, psychologists and specialist DFV services and workers who are trained to undertake assessment and therapeutic intervention. Many hospitals have social workers, and all areas in Queensland are covered by a specialist DFV service – have the contact details of both handy if further assessment and safety planning is required.</a:t>
            </a:r>
          </a:p>
          <a:p>
            <a:pPr eaLnBrk="1" hangingPunct="1"/>
            <a:r>
              <a:rPr lang="en-AU" altLang="en-US" dirty="0"/>
              <a:t> </a:t>
            </a:r>
          </a:p>
          <a:p>
            <a:pPr eaLnBrk="1" hangingPunct="1"/>
            <a:r>
              <a:rPr lang="en-AU" altLang="en-US" u="none" dirty="0"/>
              <a:t>You may have a responsibility to report reasonable suspicions of child abuse and neglect to Child Safety Services. For more information and guidance regarding health workers’ child protection responsibilities, contact the Child Protection Unit in your hospital or go to </a:t>
            </a:r>
            <a:r>
              <a:rPr lang="en-AU" altLang="en-US" u="sng" dirty="0"/>
              <a:t>https://qheps.health.qld.gov.au/csu/policy </a:t>
            </a:r>
          </a:p>
          <a:p>
            <a:pPr eaLnBrk="1" hangingPunct="1"/>
            <a:endParaRPr lang="en-AU" altLang="en-US" u="sng" dirty="0"/>
          </a:p>
          <a:p>
            <a:pPr eaLnBrk="1" hangingPunct="1"/>
            <a:r>
              <a:rPr lang="en-AU" sz="1200" b="0" kern="1200" dirty="0">
                <a:solidFill>
                  <a:schemeClr val="tx1"/>
                </a:solidFill>
                <a:effectLst/>
                <a:latin typeface="+mn-lt"/>
                <a:ea typeface="+mn-ea"/>
                <a:cs typeface="+mn-cs"/>
              </a:rPr>
              <a:t>Changes to Queensland’s Criminal Code for Child Sexual Offences require adults in an institutional setting to protect children from sexual offences. All adults are required to report sexual offences committed by another adult against a child or young person to Police. For more information go to </a:t>
            </a:r>
            <a:r>
              <a:rPr lang="en-AU" sz="1200" b="0" u="sng"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https://qheps.health.qld.gov.au/csu/reporting-child-sexual-offences</a:t>
            </a:r>
            <a:endParaRPr lang="en-AU" altLang="en-US" b="0" u="sng" dirty="0">
              <a:solidFill>
                <a:schemeClr val="tx1"/>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7ACBB6CA-EADF-4D10-B53E-5C3596354F99}" type="slidenum">
              <a:rPr lang="en-AU" altLang="en-US" smtClean="0"/>
              <a:pPr/>
              <a:t>7</a:t>
            </a:fld>
            <a:endParaRPr lang="en-AU"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AU" altLang="en-US" dirty="0"/>
              <a:t>Ask participants to break into small groups to develop their own definition of DFV. Ask each group to share the definition they developed before moving onto the following slides that outline how DFV is defined in legislation.</a:t>
            </a:r>
          </a:p>
          <a:p>
            <a:pPr eaLnBrk="1" hangingPunct="1">
              <a:defRPr/>
            </a:pPr>
            <a:endParaRPr lang="en-AU" altLang="en-US" dirty="0"/>
          </a:p>
          <a:p>
            <a:pPr eaLnBrk="1" hangingPunct="1">
              <a:defRPr/>
            </a:pPr>
            <a:r>
              <a:rPr lang="en-AU" altLang="en-US" dirty="0"/>
              <a:t>Domestic violence occurs when someone in an intimate relationship uses </a:t>
            </a:r>
            <a:r>
              <a:rPr lang="en-AU" altLang="en-US" b="1" dirty="0"/>
              <a:t>fear, coercion or emotional manipulation to control </a:t>
            </a:r>
            <a:r>
              <a:rPr lang="en-AU" altLang="en-US" dirty="0"/>
              <a:t>their partner on an ongoing basis; it is an </a:t>
            </a:r>
            <a:r>
              <a:rPr lang="en-AU" altLang="en-US" b="1" dirty="0"/>
              <a:t>abuse of power</a:t>
            </a:r>
            <a:r>
              <a:rPr lang="en-AU" altLang="en-US" dirty="0"/>
              <a:t> by one person over another in that relationship. This ongoing pattern of behaviour may include a range of tactics that may be criminal and non-criminal in nature.</a:t>
            </a:r>
          </a:p>
          <a:p>
            <a:pPr eaLnBrk="1" hangingPunct="1">
              <a:defRPr/>
            </a:pPr>
            <a:r>
              <a:rPr lang="en-AU" altLang="en-US" dirty="0"/>
              <a:t> </a:t>
            </a:r>
          </a:p>
          <a:p>
            <a:pPr eaLnBrk="1" hangingPunct="1">
              <a:defRPr/>
            </a:pPr>
            <a:r>
              <a:rPr lang="en-AU" altLang="en-US" dirty="0"/>
              <a:t>DFV can affect any person regardless of gender, age, socio-economic status, or cultural background. While both men and women can be victims and perpetrators of DFV, it is important to acknowledge that the rate of DFV perpetrated against women is significantly higher than it is against men. </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B604497-AC6D-4E88-B718-7F8B8AEE2CA0}" type="slidenum">
              <a:rPr lang="en-AU" altLang="en-US" smtClean="0"/>
              <a:pPr/>
              <a:t>8</a:t>
            </a:fld>
            <a:endParaRPr lang="en-AU"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AU" altLang="en-US" i="0" u="none" strike="noStrike"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A81EFCCB-4657-47A1-B303-C24DBDB8A610}" type="slidenum">
              <a:rPr lang="en-AU" altLang="en-US" smtClean="0"/>
              <a:pPr/>
              <a:t>9</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7CE4781-22C1-4912-B8EE-CB236B958617}" type="slidenum">
              <a:rPr lang="en-US" altLang="en-US" smtClean="0"/>
              <a:pPr>
                <a:defRPr/>
              </a:pPr>
              <a:t>‹#›</a:t>
            </a:fld>
            <a:endParaRPr lang="en-US" altLang="en-US"/>
          </a:p>
        </p:txBody>
      </p:sp>
    </p:spTree>
    <p:extLst>
      <p:ext uri="{BB962C8B-B14F-4D97-AF65-F5344CB8AC3E}">
        <p14:creationId xmlns:p14="http://schemas.microsoft.com/office/powerpoint/2010/main" val="243247687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7CE4781-22C1-4912-B8EE-CB236B958617}" type="slidenum">
              <a:rPr lang="en-US" altLang="en-US" smtClean="0"/>
              <a:pPr>
                <a:defRPr/>
              </a:pPr>
              <a:t>‹#›</a:t>
            </a:fld>
            <a:endParaRPr lang="en-US" altLang="en-US"/>
          </a:p>
        </p:txBody>
      </p:sp>
    </p:spTree>
    <p:extLst>
      <p:ext uri="{BB962C8B-B14F-4D97-AF65-F5344CB8AC3E}">
        <p14:creationId xmlns:p14="http://schemas.microsoft.com/office/powerpoint/2010/main" val="225343796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7CE4781-22C1-4912-B8EE-CB236B958617}" type="slidenum">
              <a:rPr lang="en-US" altLang="en-US" smtClean="0"/>
              <a:pPr>
                <a:defRPr/>
              </a:pPr>
              <a:t>‹#›</a:t>
            </a:fld>
            <a:endParaRPr lang="en-US" altLang="en-US"/>
          </a:p>
        </p:txBody>
      </p:sp>
    </p:spTree>
    <p:extLst>
      <p:ext uri="{BB962C8B-B14F-4D97-AF65-F5344CB8AC3E}">
        <p14:creationId xmlns:p14="http://schemas.microsoft.com/office/powerpoint/2010/main" val="30581591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571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595313"/>
            <a:ext cx="111125" cy="1325562"/>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eaLnBrk="1" hangingPunct="1">
              <a:defRPr/>
            </a:pPr>
            <a:endParaRPr lang="en-US" altLang="en-US">
              <a:solidFill>
                <a:srgbClr val="FFFFFF"/>
              </a:solidFill>
            </a:endParaRPr>
          </a:p>
        </p:txBody>
      </p:sp>
      <p:sp>
        <p:nvSpPr>
          <p:cNvPr id="11" name="Title 1"/>
          <p:cNvSpPr>
            <a:spLocks noGrp="1"/>
          </p:cNvSpPr>
          <p:nvPr>
            <p:ph type="title"/>
          </p:nvPr>
        </p:nvSpPr>
        <p:spPr>
          <a:xfrm>
            <a:off x="302646" y="595714"/>
            <a:ext cx="4984971"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94153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506CB7E0-595A-461B-ABDE-1641CB6715CE}" type="slidenum">
              <a:rPr lang="en-US" altLang="en-US"/>
              <a:pPr>
                <a:defRPr/>
              </a:pPr>
              <a:t>‹#›</a:t>
            </a:fld>
            <a:endParaRPr lang="en-US" altLang="en-US"/>
          </a:p>
        </p:txBody>
      </p:sp>
    </p:spTree>
    <p:extLst>
      <p:ext uri="{BB962C8B-B14F-4D97-AF65-F5344CB8AC3E}">
        <p14:creationId xmlns:p14="http://schemas.microsoft.com/office/powerpoint/2010/main" val="3733985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595313"/>
            <a:ext cx="111125" cy="1325562"/>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eaLnBrk="1" hangingPunct="1">
              <a:defRPr/>
            </a:pPr>
            <a:endParaRPr lang="en-US" altLang="en-US">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Content Placeholder 3"/>
          <p:cNvSpPr>
            <a:spLocks noGrp="1"/>
          </p:cNvSpPr>
          <p:nvPr>
            <p:ph sz="quarter" idx="10"/>
          </p:nvPr>
        </p:nvSpPr>
        <p:spPr>
          <a:xfrm>
            <a:off x="428625" y="2457450"/>
            <a:ext cx="7929563" cy="3914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1952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595313"/>
            <a:ext cx="111125" cy="1325562"/>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eaLnBrk="1" hangingPunct="1">
              <a:defRPr/>
            </a:pPr>
            <a:endParaRPr lang="en-US" altLang="en-US">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Content Placeholder 3"/>
          <p:cNvSpPr>
            <a:spLocks noGrp="1"/>
          </p:cNvSpPr>
          <p:nvPr>
            <p:ph sz="quarter" idx="10"/>
          </p:nvPr>
        </p:nvSpPr>
        <p:spPr>
          <a:xfrm>
            <a:off x="428625" y="2457450"/>
            <a:ext cx="7929563" cy="3914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0346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lvl1pPr>
              <a:defRPr/>
            </a:lvl1pPr>
          </a:lstStyle>
          <a:p>
            <a:pPr>
              <a:defRPr/>
            </a:pPr>
            <a:fld id="{B5E03052-5E62-45AE-BAA1-D751ECCCF81C}" type="slidenum">
              <a:rPr lang="en-US" altLang="en-US"/>
              <a:pPr>
                <a:defRPr/>
              </a:pPr>
              <a:t>‹#›</a:t>
            </a:fld>
            <a:endParaRPr lang="en-US" altLang="en-US"/>
          </a:p>
        </p:txBody>
      </p:sp>
    </p:spTree>
    <p:extLst>
      <p:ext uri="{BB962C8B-B14F-4D97-AF65-F5344CB8AC3E}">
        <p14:creationId xmlns:p14="http://schemas.microsoft.com/office/powerpoint/2010/main" val="4283076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595313"/>
            <a:ext cx="111125" cy="1325562"/>
          </a:xfrm>
          <a:prstGeom prst="rect">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eaLnBrk="1" hangingPunct="1">
              <a:defRPr/>
            </a:pPr>
            <a:endParaRPr lang="en-US" altLang="en-US">
              <a:solidFill>
                <a:srgbClr val="FFFFFF"/>
              </a:solidFill>
            </a:endParaRPr>
          </a:p>
        </p:txBody>
      </p:sp>
      <p:sp>
        <p:nvSpPr>
          <p:cNvPr id="9" name="Title 1"/>
          <p:cNvSpPr>
            <a:spLocks noGrp="1"/>
          </p:cNvSpPr>
          <p:nvPr>
            <p:ph type="title"/>
          </p:nvPr>
        </p:nvSpPr>
        <p:spPr>
          <a:xfrm>
            <a:off x="302646" y="595714"/>
            <a:ext cx="4984971" cy="1325563"/>
          </a:xfrm>
        </p:spPr>
        <p:txBody>
          <a:bodyPr/>
          <a:lstStyle>
            <a:lvl1pPr>
              <a:defRPr>
                <a:solidFill>
                  <a:schemeClr val="bg1"/>
                </a:solidFill>
              </a:defRPr>
            </a:lvl1pPr>
          </a:lstStyle>
          <a:p>
            <a:r>
              <a:rPr lang="en-US" dirty="0"/>
              <a:t>Click to edit Master title style</a:t>
            </a:r>
          </a:p>
        </p:txBody>
      </p:sp>
      <p:sp>
        <p:nvSpPr>
          <p:cNvPr id="11" name="Content Placeholder 2"/>
          <p:cNvSpPr>
            <a:spLocks noGrp="1"/>
          </p:cNvSpPr>
          <p:nvPr>
            <p:ph idx="1"/>
          </p:nvPr>
        </p:nvSpPr>
        <p:spPr>
          <a:xfrm>
            <a:off x="302645" y="2064163"/>
            <a:ext cx="4499943" cy="455132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8555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6A9D1E1D-29CA-4F7D-922E-DA3012F21BD5}" type="slidenum">
              <a:rPr lang="en-US" altLang="en-US"/>
              <a:pPr>
                <a:defRPr/>
              </a:pPr>
              <a:t>‹#›</a:t>
            </a:fld>
            <a:endParaRPr lang="en-US" altLang="en-US"/>
          </a:p>
        </p:txBody>
      </p:sp>
    </p:spTree>
    <p:extLst>
      <p:ext uri="{BB962C8B-B14F-4D97-AF65-F5344CB8AC3E}">
        <p14:creationId xmlns:p14="http://schemas.microsoft.com/office/powerpoint/2010/main" val="263082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27B4FD5-EF23-4724-88F0-4AEC5683BF58}" type="slidenum">
              <a:rPr lang="en-US" altLang="en-US" smtClean="0"/>
              <a:pPr>
                <a:defRPr/>
              </a:pPr>
              <a:t>‹#›</a:t>
            </a:fld>
            <a:endParaRPr lang="en-US" altLang="en-US"/>
          </a:p>
        </p:txBody>
      </p:sp>
      <p:pic>
        <p:nvPicPr>
          <p:cNvPr id="7" name="Picture 4">
            <a:extLst>
              <a:ext uri="{FF2B5EF4-FFF2-40B4-BE49-F238E27FC236}">
                <a16:creationId xmlns:a16="http://schemas.microsoft.com/office/drawing/2014/main" id="{2C63BC5E-2B7B-4F9C-B072-D1E5A8E4D5A5}"/>
              </a:ext>
            </a:extLst>
          </p:cNvPr>
          <p:cNvPicPr>
            <a:picLocks noChangeAspect="1"/>
          </p:cNvPicPr>
          <p:nvPr userDrawn="1"/>
        </p:nvPicPr>
        <p:blipFill>
          <a:blip r:embed="rId2">
            <a:extLst>
              <a:ext uri="{28A0092B-C50C-407E-A947-70E740481C1C}">
                <a14:useLocalDpi xmlns:a14="http://schemas.microsoft.com/office/drawing/2010/main" val="0"/>
              </a:ext>
            </a:extLst>
          </a:blip>
          <a:srcRect b="2734"/>
          <a:stretch>
            <a:fillRect/>
          </a:stretch>
        </p:blipFill>
        <p:spPr bwMode="auto">
          <a:xfrm>
            <a:off x="1588" y="365125"/>
            <a:ext cx="9142412"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FAFC13C3-E52A-4CD2-90DA-1ECD9710E908}"/>
              </a:ext>
            </a:extLst>
          </p:cNvPr>
          <p:cNvSpPr/>
          <p:nvPr userDrawn="1"/>
        </p:nvSpPr>
        <p:spPr>
          <a:xfrm>
            <a:off x="0" y="595313"/>
            <a:ext cx="111125" cy="1325562"/>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eaLnBrk="1" hangingPunct="1">
              <a:defRPr/>
            </a:pPr>
            <a:endParaRPr lang="en-US" altLang="en-US">
              <a:solidFill>
                <a:srgbClr val="FFFFFF"/>
              </a:solidFill>
            </a:endParaRPr>
          </a:p>
        </p:txBody>
      </p:sp>
    </p:spTree>
    <p:extLst>
      <p:ext uri="{BB962C8B-B14F-4D97-AF65-F5344CB8AC3E}">
        <p14:creationId xmlns:p14="http://schemas.microsoft.com/office/powerpoint/2010/main" val="4049051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595313"/>
            <a:ext cx="111125" cy="1325562"/>
          </a:xfrm>
          <a:prstGeom prst="rect">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eaLnBrk="1" hangingPunct="1">
              <a:defRPr/>
            </a:pPr>
            <a:endParaRPr lang="en-US" altLang="en-US">
              <a:solidFill>
                <a:srgbClr val="FFFFFF"/>
              </a:solidFill>
            </a:endParaRPr>
          </a:p>
        </p:txBody>
      </p:sp>
      <p:sp>
        <p:nvSpPr>
          <p:cNvPr id="7" name="Title 1"/>
          <p:cNvSpPr>
            <a:spLocks noGrp="1"/>
          </p:cNvSpPr>
          <p:nvPr>
            <p:ph type="title"/>
          </p:nvPr>
        </p:nvSpPr>
        <p:spPr>
          <a:xfrm>
            <a:off x="302646" y="595714"/>
            <a:ext cx="4984971"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23982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595313"/>
            <a:ext cx="111125" cy="1325562"/>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eaLnBrk="1" hangingPunct="1">
              <a:defRPr/>
            </a:pPr>
            <a:endParaRPr lang="en-US" altLang="en-US">
              <a:solidFill>
                <a:srgbClr val="FFFFFF"/>
              </a:solidFill>
            </a:endParaRPr>
          </a:p>
        </p:txBody>
      </p:sp>
      <p:sp>
        <p:nvSpPr>
          <p:cNvPr id="6" name="Title 1"/>
          <p:cNvSpPr>
            <a:spLocks noGrp="1"/>
          </p:cNvSpPr>
          <p:nvPr>
            <p:ph type="title"/>
          </p:nvPr>
        </p:nvSpPr>
        <p:spPr>
          <a:xfrm>
            <a:off x="302646" y="595714"/>
            <a:ext cx="4984971" cy="1325563"/>
          </a:xfrm>
        </p:spPr>
        <p:txBody>
          <a:bodyPr/>
          <a:lstStyle/>
          <a:p>
            <a:r>
              <a:rPr lang="en-US"/>
              <a:t>Click to edit Master title style</a:t>
            </a:r>
            <a:endParaRPr lang="en-US" dirty="0"/>
          </a:p>
        </p:txBody>
      </p:sp>
      <p:sp>
        <p:nvSpPr>
          <p:cNvPr id="3" name="Content Placeholder 2"/>
          <p:cNvSpPr>
            <a:spLocks noGrp="1"/>
          </p:cNvSpPr>
          <p:nvPr>
            <p:ph sz="quarter" idx="13"/>
          </p:nvPr>
        </p:nvSpPr>
        <p:spPr>
          <a:xfrm>
            <a:off x="428625" y="2371725"/>
            <a:ext cx="8086725"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14"/>
          </p:nvPr>
        </p:nvSpPr>
        <p:spPr/>
        <p:txBody>
          <a:bodyPr/>
          <a:lstStyle>
            <a:lvl1pPr>
              <a:defRPr/>
            </a:lvl1pPr>
          </a:lstStyle>
          <a:p>
            <a:pPr>
              <a:defRPr/>
            </a:pPr>
            <a:fld id="{2D82B585-BCD9-4D1B-B544-5A4635D1C532}" type="slidenum">
              <a:rPr lang="en-US" altLang="en-US"/>
              <a:pPr>
                <a:defRPr/>
              </a:pPr>
              <a:t>‹#›</a:t>
            </a:fld>
            <a:endParaRPr lang="en-US" altLang="en-US"/>
          </a:p>
        </p:txBody>
      </p:sp>
    </p:spTree>
    <p:extLst>
      <p:ext uri="{BB962C8B-B14F-4D97-AF65-F5344CB8AC3E}">
        <p14:creationId xmlns:p14="http://schemas.microsoft.com/office/powerpoint/2010/main" val="2787566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83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313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83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6"/>
          <p:cNvSpPr>
            <a:spLocks noGrp="1"/>
          </p:cNvSpPr>
          <p:nvPr>
            <p:ph type="sldNum" sz="quarter" idx="10"/>
          </p:nvPr>
        </p:nvSpPr>
        <p:spPr/>
        <p:txBody>
          <a:bodyPr/>
          <a:lstStyle>
            <a:lvl1pPr>
              <a:defRPr/>
            </a:lvl1pPr>
          </a:lstStyle>
          <a:p>
            <a:pPr>
              <a:defRPr/>
            </a:pPr>
            <a:fld id="{C7CF5EA6-8CC1-4F15-8467-95C80D7168E6}" type="slidenum">
              <a:rPr lang="en-US" altLang="en-US"/>
              <a:pPr>
                <a:defRPr/>
              </a:pPr>
              <a:t>‹#›</a:t>
            </a:fld>
            <a:endParaRPr lang="en-US" altLang="en-US"/>
          </a:p>
        </p:txBody>
      </p:sp>
    </p:spTree>
    <p:extLst>
      <p:ext uri="{BB962C8B-B14F-4D97-AF65-F5344CB8AC3E}">
        <p14:creationId xmlns:p14="http://schemas.microsoft.com/office/powerpoint/2010/main" val="2841852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75" y="6002338"/>
            <a:ext cx="9144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p:txBody>
          <a:bodyPr/>
          <a:lstStyle>
            <a:lvl1pPr>
              <a:defRPr/>
            </a:lvl1pPr>
          </a:lstStyle>
          <a:p>
            <a:pPr>
              <a:defRPr/>
            </a:pPr>
            <a:fld id="{B58E2BE7-C5A6-4118-9AAF-3371D546FB0E}" type="slidenum">
              <a:rPr lang="en-US" altLang="en-US"/>
              <a:pPr>
                <a:defRPr/>
              </a:pPr>
              <a:t>‹#›</a:t>
            </a:fld>
            <a:endParaRPr lang="en-US" altLang="en-US"/>
          </a:p>
        </p:txBody>
      </p:sp>
    </p:spTree>
    <p:extLst>
      <p:ext uri="{BB962C8B-B14F-4D97-AF65-F5344CB8AC3E}">
        <p14:creationId xmlns:p14="http://schemas.microsoft.com/office/powerpoint/2010/main" val="1657794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56300"/>
            <a:ext cx="9144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p:txBody>
          <a:bodyPr/>
          <a:lstStyle>
            <a:lvl1pPr>
              <a:defRPr/>
            </a:lvl1pPr>
          </a:lstStyle>
          <a:p>
            <a:pPr>
              <a:defRPr/>
            </a:pPr>
            <a:fld id="{9FC1D984-C7FB-45B3-89E7-E97A68B873AF}" type="slidenum">
              <a:rPr lang="en-US" altLang="en-US"/>
              <a:pPr>
                <a:defRPr/>
              </a:pPr>
              <a:t>‹#›</a:t>
            </a:fld>
            <a:endParaRPr lang="en-US" altLang="en-US"/>
          </a:p>
        </p:txBody>
      </p:sp>
    </p:spTree>
    <p:extLst>
      <p:ext uri="{BB962C8B-B14F-4D97-AF65-F5344CB8AC3E}">
        <p14:creationId xmlns:p14="http://schemas.microsoft.com/office/powerpoint/2010/main" val="19428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4">
            <a:extLst>
              <a:ext uri="{FF2B5EF4-FFF2-40B4-BE49-F238E27FC236}">
                <a16:creationId xmlns:a16="http://schemas.microsoft.com/office/drawing/2014/main" id="{2FD6F644-E5A5-4F41-8E4D-FFF265AABD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C8651BF-5A1F-485A-9D55-8C3474CF7603}"/>
              </a:ext>
            </a:extLst>
          </p:cNvPr>
          <p:cNvSpPr/>
          <p:nvPr userDrawn="1"/>
        </p:nvSpPr>
        <p:spPr>
          <a:xfrm>
            <a:off x="0" y="595313"/>
            <a:ext cx="111125" cy="1325562"/>
          </a:xfrm>
          <a:prstGeom prst="rect">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eaLnBrk="1" hangingPunct="1">
              <a:defRPr/>
            </a:pPr>
            <a:endParaRPr lang="en-US" altLang="en-US">
              <a:solidFill>
                <a:srgbClr val="FFFFFF"/>
              </a:solidFill>
            </a:endParaRPr>
          </a:p>
        </p:txBody>
      </p:sp>
    </p:spTree>
    <p:extLst>
      <p:ext uri="{BB962C8B-B14F-4D97-AF65-F5344CB8AC3E}">
        <p14:creationId xmlns:p14="http://schemas.microsoft.com/office/powerpoint/2010/main" val="285544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87CE4781-22C1-4912-B8EE-CB236B958617}" type="slidenum">
              <a:rPr lang="en-US" altLang="en-US" smtClean="0"/>
              <a:pPr>
                <a:defRPr/>
              </a:pPr>
              <a:t>‹#›</a:t>
            </a:fld>
            <a:endParaRPr lang="en-US" altLang="en-US"/>
          </a:p>
        </p:txBody>
      </p:sp>
    </p:spTree>
    <p:extLst>
      <p:ext uri="{BB962C8B-B14F-4D97-AF65-F5344CB8AC3E}">
        <p14:creationId xmlns:p14="http://schemas.microsoft.com/office/powerpoint/2010/main" val="40954028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87CE4781-22C1-4912-B8EE-CB236B958617}" type="slidenum">
              <a:rPr lang="en-US" altLang="en-US" smtClean="0"/>
              <a:pPr>
                <a:defRPr/>
              </a:pPr>
              <a:t>‹#›</a:t>
            </a:fld>
            <a:endParaRPr lang="en-US" altLang="en-US"/>
          </a:p>
        </p:txBody>
      </p:sp>
    </p:spTree>
    <p:extLst>
      <p:ext uri="{BB962C8B-B14F-4D97-AF65-F5344CB8AC3E}">
        <p14:creationId xmlns:p14="http://schemas.microsoft.com/office/powerpoint/2010/main" val="197061962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pic>
        <p:nvPicPr>
          <p:cNvPr id="6" name="Picture 4">
            <a:extLst>
              <a:ext uri="{FF2B5EF4-FFF2-40B4-BE49-F238E27FC236}">
                <a16:creationId xmlns:a16="http://schemas.microsoft.com/office/drawing/2014/main" id="{1EA73920-B784-4114-9110-7D009EA898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FD3FD5A-5463-47E6-A5C3-69370C1E38DA}"/>
              </a:ext>
            </a:extLst>
          </p:cNvPr>
          <p:cNvSpPr/>
          <p:nvPr userDrawn="1"/>
        </p:nvSpPr>
        <p:spPr>
          <a:xfrm>
            <a:off x="0" y="595313"/>
            <a:ext cx="111125" cy="1325562"/>
          </a:xfrm>
          <a:prstGeom prst="rect">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eaLnBrk="1" hangingPunct="1">
              <a:defRPr/>
            </a:pPr>
            <a:endParaRPr lang="en-US" altLang="en-US">
              <a:solidFill>
                <a:srgbClr val="FFFFFF"/>
              </a:solidFill>
            </a:endParaRPr>
          </a:p>
        </p:txBody>
      </p:sp>
    </p:spTree>
    <p:extLst>
      <p:ext uri="{BB962C8B-B14F-4D97-AF65-F5344CB8AC3E}">
        <p14:creationId xmlns:p14="http://schemas.microsoft.com/office/powerpoint/2010/main" val="244236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7CE4781-22C1-4912-B8EE-CB236B958617}" type="slidenum">
              <a:rPr lang="en-US" altLang="en-US" smtClean="0"/>
              <a:pPr>
                <a:defRPr/>
              </a:pPr>
              <a:t>‹#›</a:t>
            </a:fld>
            <a:endParaRPr lang="en-US" altLang="en-US"/>
          </a:p>
        </p:txBody>
      </p:sp>
    </p:spTree>
    <p:extLst>
      <p:ext uri="{BB962C8B-B14F-4D97-AF65-F5344CB8AC3E}">
        <p14:creationId xmlns:p14="http://schemas.microsoft.com/office/powerpoint/2010/main" val="232626050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87CE4781-22C1-4912-B8EE-CB236B958617}" type="slidenum">
              <a:rPr lang="en-US" altLang="en-US" smtClean="0"/>
              <a:pPr>
                <a:defRPr/>
              </a:pPr>
              <a:t>‹#›</a:t>
            </a:fld>
            <a:endParaRPr lang="en-US" altLang="en-US"/>
          </a:p>
        </p:txBody>
      </p:sp>
    </p:spTree>
    <p:extLst>
      <p:ext uri="{BB962C8B-B14F-4D97-AF65-F5344CB8AC3E}">
        <p14:creationId xmlns:p14="http://schemas.microsoft.com/office/powerpoint/2010/main" val="48160581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87CE4781-22C1-4912-B8EE-CB236B958617}" type="slidenum">
              <a:rPr lang="en-US" altLang="en-US" smtClean="0"/>
              <a:pPr>
                <a:defRPr/>
              </a:pPr>
              <a:t>‹#›</a:t>
            </a:fld>
            <a:endParaRPr lang="en-US" altLang="en-US"/>
          </a:p>
        </p:txBody>
      </p:sp>
    </p:spTree>
    <p:extLst>
      <p:ext uri="{BB962C8B-B14F-4D97-AF65-F5344CB8AC3E}">
        <p14:creationId xmlns:p14="http://schemas.microsoft.com/office/powerpoint/2010/main" val="146501305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1/31/2022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7CE4781-22C1-4912-B8EE-CB236B958617}" type="slidenum">
              <a:rPr lang="en-US" altLang="en-US" smtClean="0"/>
              <a:pPr>
                <a:defRPr/>
              </a:pPr>
              <a:t>‹#›</a:t>
            </a:fld>
            <a:endParaRPr lang="en-US" altLang="en-US"/>
          </a:p>
        </p:txBody>
      </p:sp>
    </p:spTree>
    <p:extLst>
      <p:ext uri="{BB962C8B-B14F-4D97-AF65-F5344CB8AC3E}">
        <p14:creationId xmlns:p14="http://schemas.microsoft.com/office/powerpoint/2010/main" val="1663590974"/>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5" r:id="rId12"/>
    <p:sldLayoutId id="2147484116" r:id="rId13"/>
    <p:sldLayoutId id="2147484117" r:id="rId14"/>
    <p:sldLayoutId id="2147484118" r:id="rId15"/>
    <p:sldLayoutId id="2147484119" r:id="rId16"/>
    <p:sldLayoutId id="2147484091" r:id="rId17"/>
    <p:sldLayoutId id="2147484094" r:id="rId18"/>
    <p:sldLayoutId id="2147484090" r:id="rId19"/>
    <p:sldLayoutId id="2147484097" r:id="rId20"/>
    <p:sldLayoutId id="2147484098" r:id="rId21"/>
    <p:sldLayoutId id="2147484099" r:id="rId22"/>
    <p:sldLayoutId id="2147484100" r:id="rId23"/>
    <p:sldLayoutId id="2147484101" r:id="rId24"/>
    <p:sldLayoutId id="2147484102"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3"/>
          <p:cNvGrpSpPr>
            <a:grpSpLocks/>
          </p:cNvGrpSpPr>
          <p:nvPr/>
        </p:nvGrpSpPr>
        <p:grpSpPr bwMode="auto">
          <a:xfrm>
            <a:off x="1181100" y="1665288"/>
            <a:ext cx="5108575" cy="2106612"/>
            <a:chOff x="1181100" y="1665070"/>
            <a:chExt cx="5109147" cy="2106830"/>
          </a:xfrm>
        </p:grpSpPr>
        <p:sp>
          <p:nvSpPr>
            <p:cNvPr id="3" name="Rectangle 2"/>
            <p:cNvSpPr/>
            <p:nvPr/>
          </p:nvSpPr>
          <p:spPr>
            <a:xfrm>
              <a:off x="1181100" y="1665070"/>
              <a:ext cx="4670948" cy="523929"/>
            </a:xfrm>
            <a:prstGeom prst="rect">
              <a:avLst/>
            </a:prstGeom>
          </p:spPr>
          <p:txBody>
            <a:bodyPr>
              <a:spAutoFit/>
            </a:bodyPr>
            <a:lstStyle/>
            <a:p>
              <a:pPr>
                <a:defRPr/>
              </a:pPr>
              <a:r>
                <a:rPr lang="en-AU" sz="2800" b="1" dirty="0">
                  <a:solidFill>
                    <a:schemeClr val="bg1"/>
                  </a:solidFill>
                  <a:latin typeface="+mn-lt"/>
                  <a:ea typeface="Gulim" panose="020B0600000101010101" pitchFamily="34" charset="-127"/>
                  <a:cs typeface="Microsoft New Tai Lue" panose="020B0502040204020203" pitchFamily="34" charset="0"/>
                </a:rPr>
                <a:t>CLINICAL RESPONSE TO</a:t>
              </a: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524" y="2162175"/>
              <a:ext cx="5010723"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BAAC8EA-2E3F-42E4-90F1-F12AF6FADEBA}"/>
              </a:ext>
            </a:extLst>
          </p:cNvPr>
          <p:cNvSpPr>
            <a:spLocks noGrp="1"/>
          </p:cNvSpPr>
          <p:nvPr>
            <p:ph type="title"/>
          </p:nvPr>
        </p:nvSpPr>
        <p:spPr>
          <a:xfrm>
            <a:off x="790575" y="765175"/>
            <a:ext cx="7515225" cy="5273675"/>
          </a:xfrm>
        </p:spPr>
        <p:txBody>
          <a:bodyPr>
            <a:normAutofit fontScale="90000"/>
          </a:bodyPr>
          <a:lstStyle/>
          <a:p>
            <a:pPr eaLnBrk="1" hangingPunct="1"/>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400" dirty="0"/>
            </a:br>
            <a:br>
              <a:rPr lang="en-AU" altLang="en-US" sz="1600" dirty="0"/>
            </a:br>
            <a:br>
              <a:rPr lang="en-AU" altLang="en-US" sz="1400" dirty="0"/>
            </a:br>
            <a:br>
              <a:rPr lang="en-AU" altLang="en-US" sz="1400" dirty="0"/>
            </a:br>
            <a:br>
              <a:rPr lang="en-AU" altLang="en-US" sz="1400" dirty="0"/>
            </a:br>
            <a:br>
              <a:rPr lang="en-AU" altLang="en-US" sz="1400" dirty="0"/>
            </a:br>
            <a:br>
              <a:rPr lang="en-AU" altLang="en-US" sz="1400" dirty="0"/>
            </a:br>
            <a:endParaRPr lang="en-AU" altLang="en-US" sz="1400" dirty="0"/>
          </a:p>
        </p:txBody>
      </p:sp>
      <p:sp>
        <p:nvSpPr>
          <p:cNvPr id="2" name="TextBox 1">
            <a:extLst>
              <a:ext uri="{FF2B5EF4-FFF2-40B4-BE49-F238E27FC236}">
                <a16:creationId xmlns:a16="http://schemas.microsoft.com/office/drawing/2014/main" id="{87A8BFC9-E588-458D-A34B-8B6CD4E8AFC1}"/>
              </a:ext>
            </a:extLst>
          </p:cNvPr>
          <p:cNvSpPr txBox="1"/>
          <p:nvPr/>
        </p:nvSpPr>
        <p:spPr>
          <a:xfrm>
            <a:off x="342900" y="2233241"/>
            <a:ext cx="8410575" cy="4401205"/>
          </a:xfrm>
          <a:prstGeom prst="rect">
            <a:avLst/>
          </a:prstGeom>
          <a:noFill/>
        </p:spPr>
        <p:txBody>
          <a:bodyPr wrap="square" rtlCol="0">
            <a:spAutoFit/>
          </a:bodyPr>
          <a:lstStyle/>
          <a:p>
            <a:pPr marL="342900" lvl="0" indent="-342900">
              <a:lnSpc>
                <a:spcPct val="200000"/>
              </a:lnSpc>
              <a:buFont typeface="+mj-lt"/>
              <a:buAutoNum type="arabicParenR"/>
            </a:pPr>
            <a:r>
              <a:rPr lang="en-AU" sz="1400" b="1" dirty="0">
                <a:solidFill>
                  <a:schemeClr val="bg1"/>
                </a:solidFill>
                <a:latin typeface="Arial" panose="020B0604020202020204" pitchFamily="34" charset="0"/>
                <a:cs typeface="Arial" panose="020B0604020202020204" pitchFamily="34" charset="0"/>
              </a:rPr>
              <a:t>Domestic violence means behaviour by a person (the first person) towards another person (the second person) with whom the first person is in a relevant relationship that</a:t>
            </a:r>
            <a:r>
              <a:rPr lang="en-AU" sz="1400" b="1" dirty="0">
                <a:solidFill>
                  <a:schemeClr val="bg1"/>
                </a:solidFill>
              </a:rPr>
              <a:t>—</a:t>
            </a:r>
            <a:endParaRPr lang="en-AU" sz="1400" dirty="0">
              <a:solidFill>
                <a:schemeClr val="bg1"/>
              </a:solidFill>
              <a:latin typeface="Arial" panose="020B0604020202020204" pitchFamily="34" charset="0"/>
              <a:cs typeface="Arial" panose="020B0604020202020204" pitchFamily="34" charset="0"/>
            </a:endParaRPr>
          </a:p>
          <a:p>
            <a:r>
              <a:rPr lang="en-AU" sz="1400" b="1" dirty="0">
                <a:solidFill>
                  <a:schemeClr val="bg1"/>
                </a:solidFill>
                <a:latin typeface="Arial" panose="020B0604020202020204" pitchFamily="34" charset="0"/>
                <a:cs typeface="Arial" panose="020B0604020202020204" pitchFamily="34" charset="0"/>
              </a:rPr>
              <a:t> </a:t>
            </a:r>
            <a:endParaRPr lang="en-AU" sz="1400" dirty="0">
              <a:solidFill>
                <a:schemeClr val="bg1"/>
              </a:solidFill>
              <a:latin typeface="Arial" panose="020B0604020202020204" pitchFamily="34" charset="0"/>
              <a:cs typeface="Arial" panose="020B0604020202020204" pitchFamily="34" charset="0"/>
            </a:endParaRPr>
          </a:p>
          <a:p>
            <a:pPr marL="800100" lvl="1" indent="-342900">
              <a:lnSpc>
                <a:spcPct val="200000"/>
              </a:lnSpc>
              <a:buFont typeface="+mj-lt"/>
              <a:buAutoNum type="alphaLcParenR"/>
            </a:pPr>
            <a:r>
              <a:rPr lang="en-AU" sz="1400" b="1" dirty="0">
                <a:solidFill>
                  <a:schemeClr val="bg1"/>
                </a:solidFill>
                <a:latin typeface="Arial" panose="020B0604020202020204" pitchFamily="34" charset="0"/>
                <a:cs typeface="Arial" panose="020B0604020202020204" pitchFamily="34" charset="0"/>
              </a:rPr>
              <a:t>is physically or sexually abusive; or</a:t>
            </a:r>
            <a:endParaRPr lang="en-AU" sz="1400" dirty="0">
              <a:solidFill>
                <a:schemeClr val="bg1"/>
              </a:solidFill>
              <a:latin typeface="Arial" panose="020B0604020202020204" pitchFamily="34" charset="0"/>
              <a:cs typeface="Arial" panose="020B0604020202020204" pitchFamily="34" charset="0"/>
            </a:endParaRPr>
          </a:p>
          <a:p>
            <a:pPr marL="800100" lvl="1" indent="-342900">
              <a:lnSpc>
                <a:spcPct val="200000"/>
              </a:lnSpc>
              <a:buFont typeface="+mj-lt"/>
              <a:buAutoNum type="alphaLcParenR"/>
            </a:pPr>
            <a:r>
              <a:rPr lang="en-AU" sz="1400" b="1" dirty="0">
                <a:solidFill>
                  <a:schemeClr val="bg1"/>
                </a:solidFill>
                <a:latin typeface="Arial" panose="020B0604020202020204" pitchFamily="34" charset="0"/>
                <a:cs typeface="Arial" panose="020B0604020202020204" pitchFamily="34" charset="0"/>
              </a:rPr>
              <a:t>is emotionally or psychologically abusive; or</a:t>
            </a:r>
            <a:endParaRPr lang="en-AU" sz="1400" dirty="0">
              <a:solidFill>
                <a:schemeClr val="bg1"/>
              </a:solidFill>
              <a:latin typeface="Arial" panose="020B0604020202020204" pitchFamily="34" charset="0"/>
              <a:cs typeface="Arial" panose="020B0604020202020204" pitchFamily="34" charset="0"/>
            </a:endParaRPr>
          </a:p>
          <a:p>
            <a:pPr marL="800100" lvl="1" indent="-342900">
              <a:lnSpc>
                <a:spcPct val="200000"/>
              </a:lnSpc>
              <a:buFont typeface="+mj-lt"/>
              <a:buAutoNum type="alphaLcParenR"/>
            </a:pPr>
            <a:r>
              <a:rPr lang="en-AU" sz="1400" b="1" dirty="0">
                <a:solidFill>
                  <a:schemeClr val="bg1"/>
                </a:solidFill>
                <a:latin typeface="Arial" panose="020B0604020202020204" pitchFamily="34" charset="0"/>
                <a:cs typeface="Arial" panose="020B0604020202020204" pitchFamily="34" charset="0"/>
              </a:rPr>
              <a:t>is economically abusive; or</a:t>
            </a:r>
            <a:endParaRPr lang="en-AU" sz="1400" dirty="0">
              <a:solidFill>
                <a:schemeClr val="bg1"/>
              </a:solidFill>
              <a:latin typeface="Arial" panose="020B0604020202020204" pitchFamily="34" charset="0"/>
              <a:cs typeface="Arial" panose="020B0604020202020204" pitchFamily="34" charset="0"/>
            </a:endParaRPr>
          </a:p>
          <a:p>
            <a:pPr marL="800100" lvl="1" indent="-342900">
              <a:lnSpc>
                <a:spcPct val="200000"/>
              </a:lnSpc>
              <a:buFont typeface="+mj-lt"/>
              <a:buAutoNum type="alphaLcParenR"/>
            </a:pPr>
            <a:r>
              <a:rPr lang="en-AU" sz="1400" b="1" dirty="0">
                <a:solidFill>
                  <a:schemeClr val="bg1"/>
                </a:solidFill>
                <a:latin typeface="Arial" panose="020B0604020202020204" pitchFamily="34" charset="0"/>
                <a:cs typeface="Arial" panose="020B0604020202020204" pitchFamily="34" charset="0"/>
              </a:rPr>
              <a:t>is threatening; or</a:t>
            </a:r>
            <a:endParaRPr lang="en-AU" sz="1400" dirty="0">
              <a:solidFill>
                <a:schemeClr val="bg1"/>
              </a:solidFill>
              <a:latin typeface="Arial" panose="020B0604020202020204" pitchFamily="34" charset="0"/>
              <a:cs typeface="Arial" panose="020B0604020202020204" pitchFamily="34" charset="0"/>
            </a:endParaRPr>
          </a:p>
          <a:p>
            <a:pPr marL="800100" lvl="1" indent="-342900">
              <a:lnSpc>
                <a:spcPct val="200000"/>
              </a:lnSpc>
              <a:buFont typeface="+mj-lt"/>
              <a:buAutoNum type="alphaLcParenR"/>
            </a:pPr>
            <a:r>
              <a:rPr lang="en-AU" sz="1400" b="1" dirty="0">
                <a:solidFill>
                  <a:schemeClr val="bg1"/>
                </a:solidFill>
                <a:latin typeface="Arial" panose="020B0604020202020204" pitchFamily="34" charset="0"/>
                <a:cs typeface="Arial" panose="020B0604020202020204" pitchFamily="34" charset="0"/>
              </a:rPr>
              <a:t>is coercive; or</a:t>
            </a:r>
            <a:endParaRPr lang="en-AU" sz="1400" dirty="0">
              <a:solidFill>
                <a:schemeClr val="bg1"/>
              </a:solidFill>
              <a:latin typeface="Arial" panose="020B0604020202020204" pitchFamily="34" charset="0"/>
              <a:cs typeface="Arial" panose="020B0604020202020204" pitchFamily="34" charset="0"/>
            </a:endParaRPr>
          </a:p>
          <a:p>
            <a:pPr marL="800100" lvl="1" indent="-342900">
              <a:lnSpc>
                <a:spcPct val="200000"/>
              </a:lnSpc>
              <a:buFont typeface="+mj-lt"/>
              <a:buAutoNum type="alphaLcParenR"/>
            </a:pPr>
            <a:r>
              <a:rPr lang="en-AU" sz="1400" b="1" dirty="0">
                <a:solidFill>
                  <a:schemeClr val="bg1"/>
                </a:solidFill>
                <a:latin typeface="Arial" panose="020B0604020202020204" pitchFamily="34" charset="0"/>
                <a:cs typeface="Arial" panose="020B0604020202020204" pitchFamily="34" charset="0"/>
              </a:rPr>
              <a:t>in any other way controls or dominates the second person and causes the second person to fear for the second person’s safety or wellbeing or that of someone else. </a:t>
            </a:r>
            <a:endParaRPr lang="en-AU" sz="1400" dirty="0">
              <a:solidFill>
                <a:schemeClr val="bg1"/>
              </a:solidFill>
              <a:latin typeface="Arial" panose="020B0604020202020204" pitchFamily="34" charset="0"/>
              <a:cs typeface="Arial" panose="020B0604020202020204" pitchFamily="34" charset="0"/>
            </a:endParaRPr>
          </a:p>
          <a:p>
            <a:pPr indent="-457200"/>
            <a:endParaRPr lang="en-AU" sz="1400" b="1" dirty="0">
              <a:solidFill>
                <a:schemeClr val="bg1"/>
              </a:solidFill>
              <a:latin typeface="Arial" charset="0"/>
              <a:cs typeface="Arial" charset="0"/>
            </a:endParaRPr>
          </a:p>
        </p:txBody>
      </p:sp>
      <p:sp>
        <p:nvSpPr>
          <p:cNvPr id="3" name="TextBox 2">
            <a:extLst>
              <a:ext uri="{FF2B5EF4-FFF2-40B4-BE49-F238E27FC236}">
                <a16:creationId xmlns:a16="http://schemas.microsoft.com/office/drawing/2014/main" id="{EE50DE77-EBB5-4774-83E4-C770620D6866}"/>
              </a:ext>
            </a:extLst>
          </p:cNvPr>
          <p:cNvSpPr txBox="1"/>
          <p:nvPr/>
        </p:nvSpPr>
        <p:spPr>
          <a:xfrm>
            <a:off x="257175" y="765175"/>
            <a:ext cx="8496300" cy="1107996"/>
          </a:xfrm>
          <a:prstGeom prst="rect">
            <a:avLst/>
          </a:prstGeom>
          <a:noFill/>
        </p:spPr>
        <p:txBody>
          <a:bodyPr wrap="square" rtlCol="0">
            <a:spAutoFit/>
          </a:bodyPr>
          <a:lstStyle/>
          <a:p>
            <a:r>
              <a:rPr lang="en-AU" sz="2800" i="1" dirty="0">
                <a:solidFill>
                  <a:schemeClr val="bg1"/>
                </a:solidFill>
              </a:rPr>
              <a:t>Domestic and Family Violence Protection Act 2012</a:t>
            </a:r>
            <a:br>
              <a:rPr lang="en-AU" sz="1800" dirty="0"/>
            </a:br>
            <a:endParaRPr lang="en-AU" sz="1800" dirty="0"/>
          </a:p>
          <a:p>
            <a:r>
              <a:rPr lang="en-AU" sz="2000" i="1" dirty="0">
                <a:solidFill>
                  <a:schemeClr val="bg1"/>
                </a:solidFill>
              </a:rPr>
              <a:t>Definition:</a:t>
            </a:r>
            <a:r>
              <a:rPr lang="en-AU" sz="1800" dirty="0">
                <a:solidFill>
                  <a:schemeClr val="bg1"/>
                </a:solidFill>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C4A709-C4BE-420E-BBF6-43569A12122C}"/>
              </a:ext>
            </a:extLst>
          </p:cNvPr>
          <p:cNvSpPr>
            <a:spLocks noGrp="1"/>
          </p:cNvSpPr>
          <p:nvPr>
            <p:ph type="title"/>
          </p:nvPr>
        </p:nvSpPr>
        <p:spPr>
          <a:xfrm>
            <a:off x="250825" y="555625"/>
            <a:ext cx="8502650" cy="1225550"/>
          </a:xfrm>
        </p:spPr>
        <p:txBody>
          <a:bodyPr rtlCol="0">
            <a:normAutofit fontScale="90000"/>
          </a:bodyPr>
          <a:lstStyle/>
          <a:p>
            <a:pPr eaLnBrk="1" fontAlgn="auto" hangingPunct="1">
              <a:spcAft>
                <a:spcPts val="0"/>
              </a:spcAft>
              <a:defRPr/>
            </a:pPr>
            <a:br>
              <a:rPr lang="en-AU"/>
            </a:br>
            <a:br>
              <a:rPr lang="en-AU"/>
            </a:br>
            <a:endParaRPr lang="en-AU" dirty="0"/>
          </a:p>
        </p:txBody>
      </p:sp>
      <p:sp>
        <p:nvSpPr>
          <p:cNvPr id="2" name="TextBox 1">
            <a:extLst>
              <a:ext uri="{FF2B5EF4-FFF2-40B4-BE49-F238E27FC236}">
                <a16:creationId xmlns:a16="http://schemas.microsoft.com/office/drawing/2014/main" id="{46A1EBEF-45DC-44A3-A41F-96789151344C}"/>
              </a:ext>
            </a:extLst>
          </p:cNvPr>
          <p:cNvSpPr txBox="1"/>
          <p:nvPr/>
        </p:nvSpPr>
        <p:spPr>
          <a:xfrm>
            <a:off x="250826" y="309672"/>
            <a:ext cx="8591550" cy="1846659"/>
          </a:xfrm>
          <a:prstGeom prst="rect">
            <a:avLst/>
          </a:prstGeom>
          <a:noFill/>
        </p:spPr>
        <p:txBody>
          <a:bodyPr wrap="square" rtlCol="0">
            <a:spAutoFit/>
          </a:bodyPr>
          <a:lstStyle/>
          <a:p>
            <a:r>
              <a:rPr lang="en-AU" sz="2800" i="1" dirty="0">
                <a:solidFill>
                  <a:schemeClr val="bg1"/>
                </a:solidFill>
              </a:rPr>
              <a:t>Domestic and Family Violence Protection Act 2012</a:t>
            </a:r>
          </a:p>
          <a:p>
            <a:endParaRPr lang="en-AU" sz="1800" i="1" dirty="0">
              <a:solidFill>
                <a:schemeClr val="bg1"/>
              </a:solidFill>
            </a:endParaRPr>
          </a:p>
          <a:p>
            <a:r>
              <a:rPr lang="en-AU" sz="1800" i="1" dirty="0">
                <a:solidFill>
                  <a:schemeClr val="bg1"/>
                </a:solidFill>
              </a:rPr>
              <a:t>Definition:</a:t>
            </a:r>
          </a:p>
          <a:p>
            <a:endParaRPr lang="en-AU" sz="1800" i="1" dirty="0">
              <a:solidFill>
                <a:schemeClr val="bg1"/>
              </a:solidFill>
            </a:endParaRPr>
          </a:p>
          <a:p>
            <a:endParaRPr lang="en-AU" sz="3200" dirty="0"/>
          </a:p>
        </p:txBody>
      </p:sp>
      <p:sp>
        <p:nvSpPr>
          <p:cNvPr id="6" name="TextBox 1">
            <a:extLst>
              <a:ext uri="{FF2B5EF4-FFF2-40B4-BE49-F238E27FC236}">
                <a16:creationId xmlns:a16="http://schemas.microsoft.com/office/drawing/2014/main" id="{87A8BFC9-E588-458D-A34B-8B6CD4E8AFC1}"/>
              </a:ext>
            </a:extLst>
          </p:cNvPr>
          <p:cNvSpPr txBox="1"/>
          <p:nvPr/>
        </p:nvSpPr>
        <p:spPr>
          <a:xfrm>
            <a:off x="341313" y="1243462"/>
            <a:ext cx="8410575" cy="5424114"/>
          </a:xfrm>
          <a:prstGeom prst="rect">
            <a:avLst/>
          </a:prstGeom>
          <a:noFill/>
        </p:spPr>
        <p:txBody>
          <a:bodyPr wrap="square" rtlCol="0">
            <a:spAutoFit/>
          </a:bodyPr>
          <a:lstStyle/>
          <a:p>
            <a:pPr marL="342900" lvl="0" indent="-342900">
              <a:lnSpc>
                <a:spcPts val="3000"/>
              </a:lnSpc>
              <a:spcAft>
                <a:spcPts val="0"/>
              </a:spcAft>
              <a:buFont typeface="+mj-lt"/>
              <a:buAutoNum type="arabicParenR" startAt="2"/>
              <a:tabLst>
                <a:tab pos="457200" algn="l"/>
              </a:tabLst>
            </a:pPr>
            <a:r>
              <a:rPr lang="en-AU" sz="1400" b="1" kern="1200" dirty="0">
                <a:solidFill>
                  <a:schemeClr val="bg1"/>
                </a:solidFill>
                <a:effectLst/>
                <a:latin typeface="Arial" panose="020B0604020202020204" pitchFamily="34" charset="0"/>
                <a:ea typeface="Times New Roman" panose="02020603050405020304" pitchFamily="18" charset="0"/>
              </a:rPr>
              <a:t>Without limiting subsection (1), domestic violence includes the following behaviour</a:t>
            </a:r>
            <a:r>
              <a:rPr lang="en-AU" sz="1400" b="1"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A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3000"/>
              </a:lnSpc>
              <a:spcAft>
                <a:spcPts val="0"/>
              </a:spcAft>
              <a:buFont typeface="+mj-lt"/>
              <a:buAutoNum type="alphaLcParenR"/>
              <a:tabLst>
                <a:tab pos="914400" algn="l"/>
              </a:tabLst>
            </a:pPr>
            <a:r>
              <a:rPr lang="en-AU" sz="1400" b="1" dirty="0">
                <a:solidFill>
                  <a:schemeClr val="bg1"/>
                </a:solidFill>
                <a:latin typeface="Arial" panose="020B0604020202020204" pitchFamily="34" charset="0"/>
                <a:ea typeface="Times New Roman" panose="02020603050405020304" pitchFamily="18" charset="0"/>
              </a:rPr>
              <a:t>c</a:t>
            </a:r>
            <a:r>
              <a:rPr lang="en-AU" sz="1400" b="1" kern="1200" dirty="0">
                <a:solidFill>
                  <a:schemeClr val="bg1"/>
                </a:solidFill>
                <a:effectLst/>
                <a:latin typeface="Arial" panose="020B0604020202020204" pitchFamily="34" charset="0"/>
                <a:ea typeface="Times New Roman" panose="02020603050405020304" pitchFamily="18" charset="0"/>
              </a:rPr>
              <a:t>ausing personal injury to a person or threatening to do so;</a:t>
            </a:r>
            <a:endParaRPr lang="en-AU" sz="12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ts val="3000"/>
              </a:lnSpc>
              <a:spcAft>
                <a:spcPts val="0"/>
              </a:spcAft>
              <a:buFont typeface="+mj-lt"/>
              <a:buAutoNum type="alphaLcParenR"/>
              <a:tabLst>
                <a:tab pos="914400" algn="l"/>
              </a:tabLst>
            </a:pPr>
            <a:r>
              <a:rPr lang="en-AU" sz="1400" b="1" dirty="0">
                <a:solidFill>
                  <a:schemeClr val="bg1"/>
                </a:solidFill>
                <a:latin typeface="Arial" panose="020B0604020202020204" pitchFamily="34" charset="0"/>
                <a:ea typeface="Times New Roman" panose="02020603050405020304" pitchFamily="18" charset="0"/>
              </a:rPr>
              <a:t>c</a:t>
            </a:r>
            <a:r>
              <a:rPr lang="en-AU" sz="1400" b="1" kern="1200" dirty="0">
                <a:solidFill>
                  <a:schemeClr val="bg1"/>
                </a:solidFill>
                <a:effectLst/>
                <a:latin typeface="Arial" panose="020B0604020202020204" pitchFamily="34" charset="0"/>
                <a:ea typeface="Times New Roman" panose="02020603050405020304" pitchFamily="18" charset="0"/>
              </a:rPr>
              <a:t>oercing a person to engage in sexual activity or attempting to do so;</a:t>
            </a:r>
            <a:endParaRPr lang="en-AU" sz="12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ts val="3000"/>
              </a:lnSpc>
              <a:spcAft>
                <a:spcPts val="0"/>
              </a:spcAft>
              <a:buFont typeface="+mj-lt"/>
              <a:buAutoNum type="alphaLcParenR"/>
              <a:tabLst>
                <a:tab pos="914400" algn="l"/>
              </a:tabLst>
            </a:pPr>
            <a:r>
              <a:rPr lang="en-AU" sz="1400" b="1" dirty="0">
                <a:solidFill>
                  <a:schemeClr val="bg1"/>
                </a:solidFill>
                <a:latin typeface="Arial" panose="020B0604020202020204" pitchFamily="34" charset="0"/>
                <a:ea typeface="Times New Roman" panose="02020603050405020304" pitchFamily="18" charset="0"/>
              </a:rPr>
              <a:t>d</a:t>
            </a:r>
            <a:r>
              <a:rPr lang="en-AU" sz="1400" b="1" kern="1200" dirty="0">
                <a:solidFill>
                  <a:schemeClr val="bg1"/>
                </a:solidFill>
                <a:effectLst/>
                <a:latin typeface="Arial" panose="020B0604020202020204" pitchFamily="34" charset="0"/>
                <a:ea typeface="Times New Roman" panose="02020603050405020304" pitchFamily="18" charset="0"/>
              </a:rPr>
              <a:t>amaging a person’s property or threatening to do so; </a:t>
            </a:r>
            <a:endParaRPr lang="en-AU" sz="12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ts val="3000"/>
              </a:lnSpc>
              <a:spcAft>
                <a:spcPts val="0"/>
              </a:spcAft>
              <a:buFont typeface="+mj-lt"/>
              <a:buAutoNum type="alphaLcParenR"/>
              <a:tabLst>
                <a:tab pos="914400" algn="l"/>
              </a:tabLst>
            </a:pPr>
            <a:r>
              <a:rPr lang="en-AU" sz="1400" b="1" dirty="0">
                <a:solidFill>
                  <a:schemeClr val="bg1"/>
                </a:solidFill>
                <a:latin typeface="Arial" panose="020B0604020202020204" pitchFamily="34" charset="0"/>
                <a:ea typeface="Times New Roman" panose="02020603050405020304" pitchFamily="18" charset="0"/>
              </a:rPr>
              <a:t>d</a:t>
            </a:r>
            <a:r>
              <a:rPr lang="en-AU" sz="1400" b="1" kern="1200" dirty="0">
                <a:solidFill>
                  <a:schemeClr val="bg1"/>
                </a:solidFill>
                <a:effectLst/>
                <a:latin typeface="Arial" panose="020B0604020202020204" pitchFamily="34" charset="0"/>
                <a:ea typeface="Times New Roman" panose="02020603050405020304" pitchFamily="18" charset="0"/>
              </a:rPr>
              <a:t>epriving a person of the person’s liberty or threatening to do so;</a:t>
            </a:r>
            <a:endParaRPr lang="en-AU" sz="12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ts val="3000"/>
              </a:lnSpc>
              <a:spcAft>
                <a:spcPts val="0"/>
              </a:spcAft>
              <a:buFont typeface="+mj-lt"/>
              <a:buAutoNum type="alphaLcParenR"/>
              <a:tabLst>
                <a:tab pos="914400" algn="l"/>
              </a:tabLst>
            </a:pPr>
            <a:r>
              <a:rPr lang="en-AU" sz="1400" b="1" dirty="0">
                <a:solidFill>
                  <a:schemeClr val="bg1"/>
                </a:solidFill>
                <a:latin typeface="Arial" panose="020B0604020202020204" pitchFamily="34" charset="0"/>
                <a:ea typeface="Times New Roman" panose="02020603050405020304" pitchFamily="18" charset="0"/>
              </a:rPr>
              <a:t>t</a:t>
            </a:r>
            <a:r>
              <a:rPr lang="en-AU" sz="1400" b="1" kern="1200" dirty="0">
                <a:solidFill>
                  <a:schemeClr val="bg1"/>
                </a:solidFill>
                <a:effectLst/>
                <a:latin typeface="Arial" panose="020B0604020202020204" pitchFamily="34" charset="0"/>
                <a:ea typeface="Times New Roman" panose="02020603050405020304" pitchFamily="18" charset="0"/>
              </a:rPr>
              <a:t>hreatening a person with the death or injury of the person, a child of the person, or someone else;</a:t>
            </a:r>
            <a:endParaRPr lang="en-AU" sz="12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ts val="3000"/>
              </a:lnSpc>
              <a:spcAft>
                <a:spcPts val="0"/>
              </a:spcAft>
              <a:buFont typeface="+mj-lt"/>
              <a:buAutoNum type="alphaLcParenR"/>
              <a:tabLst>
                <a:tab pos="914400" algn="l"/>
              </a:tabLst>
            </a:pPr>
            <a:r>
              <a:rPr lang="en-AU" sz="1400" b="1" dirty="0">
                <a:solidFill>
                  <a:schemeClr val="bg1"/>
                </a:solidFill>
                <a:latin typeface="Arial" panose="020B0604020202020204" pitchFamily="34" charset="0"/>
                <a:ea typeface="Times New Roman" panose="02020603050405020304" pitchFamily="18" charset="0"/>
              </a:rPr>
              <a:t>t</a:t>
            </a:r>
            <a:r>
              <a:rPr lang="en-AU" sz="1400" b="1" kern="1200" dirty="0">
                <a:solidFill>
                  <a:schemeClr val="bg1"/>
                </a:solidFill>
                <a:effectLst/>
                <a:latin typeface="Arial" panose="020B0604020202020204" pitchFamily="34" charset="0"/>
                <a:ea typeface="Times New Roman" panose="02020603050405020304" pitchFamily="18" charset="0"/>
              </a:rPr>
              <a:t>hreatening to commit suicide or self-harm so as to torment, intimidate or frighten the person to whom the behaviour is directed;</a:t>
            </a:r>
            <a:endParaRPr lang="en-AU" sz="12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ts val="3000"/>
              </a:lnSpc>
              <a:spcAft>
                <a:spcPts val="0"/>
              </a:spcAft>
              <a:buFont typeface="+mj-lt"/>
              <a:buAutoNum type="alphaLcParenR"/>
              <a:tabLst>
                <a:tab pos="914400" algn="l"/>
              </a:tabLst>
            </a:pPr>
            <a:r>
              <a:rPr lang="en-AU" sz="1400" b="1" dirty="0">
                <a:solidFill>
                  <a:schemeClr val="bg1"/>
                </a:solidFill>
                <a:latin typeface="Arial" panose="020B0604020202020204" pitchFamily="34" charset="0"/>
                <a:ea typeface="Times New Roman" panose="02020603050405020304" pitchFamily="18" charset="0"/>
              </a:rPr>
              <a:t>c</a:t>
            </a:r>
            <a:r>
              <a:rPr lang="en-AU" sz="1400" b="1" kern="1200" dirty="0">
                <a:solidFill>
                  <a:schemeClr val="bg1"/>
                </a:solidFill>
                <a:effectLst/>
                <a:latin typeface="Arial" panose="020B0604020202020204" pitchFamily="34" charset="0"/>
                <a:ea typeface="Times New Roman" panose="02020603050405020304" pitchFamily="18" charset="0"/>
              </a:rPr>
              <a:t>ausing or threatening to cause the death of, or injury to, an animal, whether or not the animal belongs to the person to whom the behaviour is directed, so as to control, dominate or coerce the person;</a:t>
            </a:r>
            <a:endParaRPr lang="en-AU" sz="12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ts val="3000"/>
              </a:lnSpc>
              <a:spcAft>
                <a:spcPts val="0"/>
              </a:spcAft>
              <a:buFont typeface="+mj-lt"/>
              <a:buAutoNum type="alphaLcParenR"/>
              <a:tabLst>
                <a:tab pos="914400" algn="l"/>
              </a:tabLst>
            </a:pPr>
            <a:r>
              <a:rPr lang="en-AU" sz="1400" b="1" dirty="0">
                <a:solidFill>
                  <a:schemeClr val="bg1"/>
                </a:solidFill>
                <a:latin typeface="Arial" panose="020B0604020202020204" pitchFamily="34" charset="0"/>
                <a:ea typeface="Times New Roman" panose="02020603050405020304" pitchFamily="18" charset="0"/>
              </a:rPr>
              <a:t>u</a:t>
            </a:r>
            <a:r>
              <a:rPr lang="en-AU" sz="1400" b="1" kern="1200" dirty="0">
                <a:solidFill>
                  <a:schemeClr val="bg1"/>
                </a:solidFill>
                <a:effectLst/>
                <a:latin typeface="Arial" panose="020B0604020202020204" pitchFamily="34" charset="0"/>
                <a:ea typeface="Times New Roman" panose="02020603050405020304" pitchFamily="18" charset="0"/>
              </a:rPr>
              <a:t>nauthorised surveillance of a person;</a:t>
            </a:r>
            <a:endParaRPr lang="en-AU" sz="12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ts val="3000"/>
              </a:lnSpc>
              <a:spcAft>
                <a:spcPts val="0"/>
              </a:spcAft>
              <a:buFont typeface="+mj-lt"/>
              <a:buAutoNum type="alphaLcParenR"/>
              <a:tabLst>
                <a:tab pos="914400" algn="l"/>
              </a:tabLst>
            </a:pPr>
            <a:r>
              <a:rPr lang="en-AU" sz="1400" b="1" dirty="0">
                <a:solidFill>
                  <a:schemeClr val="bg1"/>
                </a:solidFill>
                <a:latin typeface="Arial" panose="020B0604020202020204" pitchFamily="34" charset="0"/>
                <a:ea typeface="Times New Roman" panose="02020603050405020304" pitchFamily="18" charset="0"/>
              </a:rPr>
              <a:t>u</a:t>
            </a:r>
            <a:r>
              <a:rPr lang="en-AU" sz="1400" b="1" kern="1200" dirty="0">
                <a:solidFill>
                  <a:schemeClr val="bg1"/>
                </a:solidFill>
                <a:effectLst/>
                <a:latin typeface="Arial" panose="020B0604020202020204" pitchFamily="34" charset="0"/>
                <a:ea typeface="Times New Roman" panose="02020603050405020304" pitchFamily="18" charset="0"/>
              </a:rPr>
              <a:t>nlawfully stalking a person. </a:t>
            </a:r>
            <a:endParaRPr lang="en-AU" sz="1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4958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8"/>
          <p:cNvGrpSpPr>
            <a:grpSpLocks/>
          </p:cNvGrpSpPr>
          <p:nvPr/>
        </p:nvGrpSpPr>
        <p:grpSpPr bwMode="auto">
          <a:xfrm>
            <a:off x="-163286" y="127000"/>
            <a:ext cx="8801100" cy="6858000"/>
            <a:chOff x="908576" y="127000"/>
            <a:chExt cx="7000874" cy="6857999"/>
          </a:xfrm>
        </p:grpSpPr>
        <p:pic>
          <p:nvPicPr>
            <p:cNvPr id="3686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908576" y="127000"/>
              <a:ext cx="7000874"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7"/>
            <p:cNvSpPr txBox="1">
              <a:spLocks noChangeArrowheads="1"/>
            </p:cNvSpPr>
            <p:nvPr/>
          </p:nvSpPr>
          <p:spPr bwMode="auto">
            <a:xfrm>
              <a:off x="1941173" y="623410"/>
              <a:ext cx="5468215" cy="50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kumimoji="0" lang="en-AU" altLang="en-US" sz="2800" b="1" u="none" strike="noStrike" kern="1200" cap="none" spc="0" normalizeH="0" baseline="0" noProof="0" dirty="0">
                  <a:ln>
                    <a:noFill/>
                  </a:ln>
                  <a:solidFill>
                    <a:prstClr val="black"/>
                  </a:solidFill>
                  <a:effectLst/>
                  <a:uLnTx/>
                  <a:uFillTx/>
                  <a:latin typeface="Calibri" panose="020F0502020204030204"/>
                  <a:ea typeface="+mn-ea"/>
                  <a:cs typeface="+mn-cs"/>
                </a:rPr>
                <a:t>Section 5A of the </a:t>
              </a:r>
              <a:r>
                <a:rPr kumimoji="0" lang="en-AU" altLang="en-US" sz="2800" b="1" i="1" u="none" strike="noStrike" kern="1200" cap="none" spc="0" normalizeH="0" baseline="0" noProof="0" dirty="0">
                  <a:ln>
                    <a:noFill/>
                  </a:ln>
                  <a:solidFill>
                    <a:prstClr val="black"/>
                  </a:solidFill>
                  <a:effectLst/>
                  <a:uLnTx/>
                  <a:uFillTx/>
                  <a:latin typeface="Calibri" panose="020F0502020204030204"/>
                  <a:ea typeface="+mn-ea"/>
                  <a:cs typeface="+mn-cs"/>
                </a:rPr>
                <a:t>Domestic and Family Violence Protection </a:t>
              </a:r>
              <a:r>
                <a:rPr lang="en-AU" altLang="en-US" sz="2800" b="1" i="1" dirty="0">
                  <a:solidFill>
                    <a:prstClr val="black"/>
                  </a:solidFill>
                </a:rPr>
                <a:t>Act 2012 </a:t>
              </a:r>
              <a:r>
                <a:rPr lang="en-AU" altLang="en-US" sz="2800" dirty="0">
                  <a:solidFill>
                    <a:prstClr val="black"/>
                  </a:solidFill>
                </a:rPr>
                <a:t>defines the circumstances under which some agencies can share information without consent to manage serious threats.</a:t>
              </a:r>
            </a:p>
            <a:p>
              <a:pPr lvl="0"/>
              <a:endParaRPr kumimoji="0" lang="en-AU" altLang="en-US" b="1" i="1"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lang="en-AU" altLang="en-US" sz="2800" b="1" dirty="0">
                  <a:solidFill>
                    <a:prstClr val="black"/>
                  </a:solidFill>
                </a:rPr>
                <a:t>Section 315A of the </a:t>
              </a:r>
              <a:r>
                <a:rPr lang="en-AU" altLang="en-US" sz="2800" b="1" i="1" dirty="0">
                  <a:solidFill>
                    <a:prstClr val="black"/>
                  </a:solidFill>
                </a:rPr>
                <a:t>Criminal Code 1899 </a:t>
              </a:r>
              <a:r>
                <a:rPr lang="en-AU" altLang="en-US" sz="2800" dirty="0">
                  <a:solidFill>
                    <a:prstClr val="black"/>
                  </a:solidFill>
                </a:rPr>
                <a:t>defines non-lethal strangulation in DFV as a criminal offence.</a:t>
              </a:r>
              <a:endParaRPr kumimoji="0" lang="en-AU" altLang="en-US" sz="280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altLang="en-US" b="1" i="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altLang="en-US"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alt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alt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18475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p:cNvPicPr>
          <p:nvPr/>
        </p:nvPicPr>
        <p:blipFill>
          <a:blip r:embed="rId3">
            <a:extLst>
              <a:ext uri="{28A0092B-C50C-407E-A947-70E740481C1C}">
                <a14:useLocalDpi xmlns:a14="http://schemas.microsoft.com/office/drawing/2010/main" val="0"/>
              </a:ext>
            </a:extLst>
          </a:blip>
          <a:srcRect l="18172" r="27835"/>
          <a:stretch>
            <a:fillRect/>
          </a:stretch>
        </p:blipFill>
        <p:spPr bwMode="auto">
          <a:xfrm>
            <a:off x="3586163" y="0"/>
            <a:ext cx="55578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1725" y="0"/>
            <a:ext cx="583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1"/>
          <p:cNvSpPr txBox="1">
            <a:spLocks noChangeArrowheads="1"/>
          </p:cNvSpPr>
          <p:nvPr/>
        </p:nvSpPr>
        <p:spPr bwMode="auto">
          <a:xfrm>
            <a:off x="381000" y="2120900"/>
            <a:ext cx="34925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4400" b="1" dirty="0">
                <a:solidFill>
                  <a:schemeClr val="bg1"/>
                </a:solidFill>
              </a:rPr>
              <a:t>Duluth Model</a:t>
            </a:r>
          </a:p>
          <a:p>
            <a:endParaRPr lang="en-AU" altLang="en-US" sz="2400" dirty="0">
              <a:solidFill>
                <a:schemeClr val="bg1"/>
              </a:solidFill>
            </a:endParaRPr>
          </a:p>
          <a:p>
            <a:r>
              <a:rPr lang="en-AU" altLang="en-US" sz="2400" dirty="0">
                <a:solidFill>
                  <a:schemeClr val="bg1"/>
                </a:solidFill>
              </a:rPr>
              <a:t>The Duluth model underpins our knowledge of perpetrator behaviours.</a:t>
            </a:r>
          </a:p>
          <a:p>
            <a:endParaRPr lang="en-AU" altLang="en-US" sz="24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l="3143" t="3407" r="4726" b="4533"/>
          <a:stretch>
            <a:fillRect/>
          </a:stretch>
        </p:blipFill>
        <p:spPr bwMode="auto">
          <a:xfrm>
            <a:off x="1227138" y="0"/>
            <a:ext cx="6672262" cy="666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D0415AF-A3F6-48F6-8AF1-A1CE993904A5}" type="slidenum">
              <a:rPr lang="en-US" altLang="en-US" sz="1600" b="1" smtClean="0">
                <a:solidFill>
                  <a:schemeClr val="tx1"/>
                </a:solidFill>
              </a:rPr>
              <a:pPr/>
              <a:t>14</a:t>
            </a:fld>
            <a:endParaRPr lang="en-US" altLang="en-US" sz="1600" b="1">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3212" y="1686879"/>
            <a:ext cx="7886700" cy="45719"/>
          </a:xfrm>
        </p:spPr>
        <p:txBody>
          <a:bodyPr>
            <a:noAutofit/>
          </a:bodyPr>
          <a:lstStyle/>
          <a:p>
            <a:r>
              <a:rPr lang="en-AU" altLang="en-US" sz="4400" b="1" dirty="0">
                <a:latin typeface="+mn-lt"/>
              </a:rPr>
              <a:t>Complexities of DFV</a:t>
            </a:r>
          </a:p>
        </p:txBody>
      </p:sp>
      <p:sp>
        <p:nvSpPr>
          <p:cNvPr id="25603" name="Content Placeholder 2"/>
          <p:cNvSpPr>
            <a:spLocks noGrp="1"/>
          </p:cNvSpPr>
          <p:nvPr>
            <p:ph type="body" idx="1"/>
          </p:nvPr>
        </p:nvSpPr>
        <p:spPr>
          <a:xfrm>
            <a:off x="303213" y="2188028"/>
            <a:ext cx="5003574" cy="3767001"/>
          </a:xfrm>
        </p:spPr>
        <p:txBody>
          <a:bodyPr>
            <a:normAutofit fontScale="92500"/>
          </a:bodyPr>
          <a:lstStyle/>
          <a:p>
            <a:pPr marL="0" indent="0">
              <a:lnSpc>
                <a:spcPct val="100000"/>
              </a:lnSpc>
              <a:spcBef>
                <a:spcPts val="0"/>
              </a:spcBef>
              <a:buNone/>
            </a:pPr>
            <a:r>
              <a:rPr lang="en-AU" altLang="en-US" sz="2400" dirty="0"/>
              <a:t>Inequality adds to the complexity of people’s experiences of DFV.</a:t>
            </a:r>
          </a:p>
          <a:p>
            <a:pPr marL="0" indent="0">
              <a:lnSpc>
                <a:spcPct val="100000"/>
              </a:lnSpc>
              <a:spcBef>
                <a:spcPts val="0"/>
              </a:spcBef>
              <a:buNone/>
            </a:pPr>
            <a:endParaRPr lang="en-AU" altLang="en-US" sz="2400" dirty="0"/>
          </a:p>
          <a:p>
            <a:pPr marL="342900" indent="-342900">
              <a:lnSpc>
                <a:spcPct val="100000"/>
              </a:lnSpc>
              <a:spcBef>
                <a:spcPts val="0"/>
              </a:spcBef>
              <a:buFont typeface="Arial" panose="020B0604020202020204" pitchFamily="34" charset="0"/>
              <a:buChar char="•"/>
            </a:pPr>
            <a:r>
              <a:rPr lang="en-AU" altLang="en-US" sz="2400" dirty="0"/>
              <a:t>People with disability </a:t>
            </a:r>
          </a:p>
          <a:p>
            <a:pPr marL="342900" indent="-342900">
              <a:lnSpc>
                <a:spcPct val="100000"/>
              </a:lnSpc>
              <a:spcBef>
                <a:spcPts val="0"/>
              </a:spcBef>
              <a:buFont typeface="Arial" panose="020B0604020202020204" pitchFamily="34" charset="0"/>
              <a:buChar char="•"/>
            </a:pPr>
            <a:r>
              <a:rPr lang="en-AU" altLang="en-US" sz="2400" dirty="0"/>
              <a:t>First Nations people and communities</a:t>
            </a:r>
          </a:p>
          <a:p>
            <a:pPr marL="342900" indent="-342900">
              <a:lnSpc>
                <a:spcPct val="100000"/>
              </a:lnSpc>
              <a:spcBef>
                <a:spcPts val="0"/>
              </a:spcBef>
              <a:buFont typeface="Arial" panose="020B0604020202020204" pitchFamily="34" charset="0"/>
              <a:buChar char="•"/>
            </a:pPr>
            <a:r>
              <a:rPr lang="en-AU" altLang="en-US" sz="2400" dirty="0"/>
              <a:t>People from culturally and linguistically diverse (CALD) backgrounds</a:t>
            </a:r>
          </a:p>
          <a:p>
            <a:pPr marL="342900" indent="-342900">
              <a:lnSpc>
                <a:spcPct val="100000"/>
              </a:lnSpc>
              <a:spcBef>
                <a:spcPts val="0"/>
              </a:spcBef>
              <a:buFont typeface="Arial" panose="020B0604020202020204" pitchFamily="34" charset="0"/>
              <a:buChar char="•"/>
            </a:pPr>
            <a:r>
              <a:rPr lang="en-AU" altLang="en-US" sz="2400" dirty="0"/>
              <a:t>Lesbian, gay, bisexual, trans, intersex and queer people (LGBTIQ+)</a:t>
            </a:r>
          </a:p>
          <a:p>
            <a:pPr marL="342900" indent="-342900">
              <a:lnSpc>
                <a:spcPct val="100000"/>
              </a:lnSpc>
              <a:spcBef>
                <a:spcPts val="0"/>
              </a:spcBef>
              <a:buFont typeface="Arial" panose="020B0604020202020204" pitchFamily="34" charset="0"/>
              <a:buChar char="•"/>
            </a:pPr>
            <a:r>
              <a:rPr lang="en-AU" altLang="en-US" sz="2400" dirty="0"/>
              <a:t>Gender</a:t>
            </a:r>
          </a:p>
          <a:p>
            <a:endParaRPr lang="en-AU" alt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4"/>
          <p:cNvSpPr txBox="1">
            <a:spLocks noChangeArrowheads="1"/>
          </p:cNvSpPr>
          <p:nvPr/>
        </p:nvSpPr>
        <p:spPr bwMode="auto">
          <a:xfrm>
            <a:off x="869950" y="4368800"/>
            <a:ext cx="75136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2400" dirty="0"/>
              <a:t>Identify how inequality impacts: </a:t>
            </a:r>
          </a:p>
          <a:p>
            <a:pPr marL="342900" indent="-342900">
              <a:buFont typeface="Arial" panose="020B0604020202020204" pitchFamily="34" charset="0"/>
              <a:buChar char="•"/>
            </a:pPr>
            <a:r>
              <a:rPr lang="en-AU" altLang="en-US" sz="2400" dirty="0"/>
              <a:t>People’s vulnerability to violence </a:t>
            </a:r>
          </a:p>
          <a:p>
            <a:pPr marL="342900" indent="-342900">
              <a:buFont typeface="Arial" panose="020B0604020202020204" pitchFamily="34" charset="0"/>
              <a:buChar char="•"/>
            </a:pPr>
            <a:r>
              <a:rPr lang="en-AU" altLang="en-US" sz="2400" dirty="0"/>
              <a:t>People’s experience of violence </a:t>
            </a:r>
          </a:p>
          <a:p>
            <a:pPr marL="342900" indent="-342900">
              <a:buFont typeface="Arial" panose="020B0604020202020204" pitchFamily="34" charset="0"/>
              <a:buChar char="•"/>
            </a:pPr>
            <a:r>
              <a:rPr lang="en-AU" altLang="en-US" sz="2400" dirty="0"/>
              <a:t>People’s access to supports</a:t>
            </a:r>
          </a:p>
        </p:txBody>
      </p:sp>
      <p:grpSp>
        <p:nvGrpSpPr>
          <p:cNvPr id="26627" name="Group 6"/>
          <p:cNvGrpSpPr>
            <a:grpSpLocks/>
          </p:cNvGrpSpPr>
          <p:nvPr/>
        </p:nvGrpSpPr>
        <p:grpSpPr bwMode="auto">
          <a:xfrm>
            <a:off x="527050" y="228600"/>
            <a:ext cx="7856538" cy="3784600"/>
            <a:chOff x="384175" y="142607"/>
            <a:chExt cx="7856442" cy="3784684"/>
          </a:xfrm>
        </p:grpSpPr>
        <p:pic>
          <p:nvPicPr>
            <p:cNvPr id="2662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142607"/>
              <a:ext cx="7856442" cy="37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8"/>
            <p:cNvSpPr txBox="1">
              <a:spLocks noChangeArrowheads="1"/>
            </p:cNvSpPr>
            <p:nvPr/>
          </p:nvSpPr>
          <p:spPr bwMode="auto">
            <a:xfrm>
              <a:off x="2060153" y="1388618"/>
              <a:ext cx="4120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AU" altLang="en-US" sz="3600" b="1">
                  <a:solidFill>
                    <a:schemeClr val="bg1"/>
                  </a:solidFill>
                </a:rPr>
                <a:t>Group Activity 3</a:t>
              </a:r>
            </a:p>
          </p:txBody>
        </p:sp>
      </p:grpSp>
      <p:sp>
        <p:nvSpPr>
          <p:cNvPr id="2662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4809B21-1B61-4F2B-8B74-B0FC0C4B1EB5}" type="slidenum">
              <a:rPr lang="en-US" altLang="en-US" sz="1600" b="1" smtClean="0">
                <a:solidFill>
                  <a:schemeClr val="tx1"/>
                </a:solidFill>
              </a:rPr>
              <a:pPr/>
              <a:t>16</a:t>
            </a:fld>
            <a:endParaRPr lang="en-US" altLang="en-US" b="1">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p:cNvPicPr>
            <a:picLocks noChangeAspect="1"/>
          </p:cNvPicPr>
          <p:nvPr/>
        </p:nvPicPr>
        <p:blipFill>
          <a:blip r:embed="rId4">
            <a:extLst>
              <a:ext uri="{28A0092B-C50C-407E-A947-70E740481C1C}">
                <a14:useLocalDpi xmlns:a14="http://schemas.microsoft.com/office/drawing/2010/main" val="0"/>
              </a:ext>
            </a:extLst>
          </a:blip>
          <a:srcRect t="8559" b="13634"/>
          <a:stretch>
            <a:fillRect/>
          </a:stretch>
        </p:blipFill>
        <p:spPr bwMode="auto">
          <a:xfrm>
            <a:off x="411480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1"/>
          <p:cNvSpPr txBox="1">
            <a:spLocks noChangeArrowheads="1"/>
          </p:cNvSpPr>
          <p:nvPr/>
        </p:nvSpPr>
        <p:spPr bwMode="auto">
          <a:xfrm>
            <a:off x="203200" y="1765300"/>
            <a:ext cx="436880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4400" b="1" dirty="0"/>
              <a:t>DFV affects health</a:t>
            </a:r>
          </a:p>
          <a:p>
            <a:endParaRPr lang="en-AU" altLang="en-US" dirty="0"/>
          </a:p>
          <a:p>
            <a:r>
              <a:rPr lang="en-AU" altLang="en-US" sz="2400" dirty="0"/>
              <a:t>DFV can affect an individual’s health and wellbeing in a number of ways. </a:t>
            </a:r>
          </a:p>
        </p:txBody>
      </p:sp>
      <p:sp>
        <p:nvSpPr>
          <p:cNvPr id="2765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D8A7125-9AEB-45B4-B189-C9A65FF57045}" type="slidenum">
              <a:rPr lang="en-US" altLang="en-US" sz="1600" b="1" smtClean="0">
                <a:solidFill>
                  <a:schemeClr val="tx1"/>
                </a:solidFill>
              </a:rPr>
              <a:pPr/>
              <a:t>17</a:t>
            </a:fld>
            <a:endParaRPr lang="en-US" altLang="en-US" sz="1600" b="1">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5"/>
          <p:cNvSpPr txBox="1">
            <a:spLocks noChangeArrowheads="1"/>
          </p:cNvSpPr>
          <p:nvPr/>
        </p:nvSpPr>
        <p:spPr bwMode="auto">
          <a:xfrm>
            <a:off x="760413" y="4208463"/>
            <a:ext cx="7578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2400"/>
              <a:t>Identify what some of the health impacts of DFV might be.</a:t>
            </a:r>
          </a:p>
        </p:txBody>
      </p:sp>
      <p:grpSp>
        <p:nvGrpSpPr>
          <p:cNvPr id="28675" name="Group 6"/>
          <p:cNvGrpSpPr>
            <a:grpSpLocks/>
          </p:cNvGrpSpPr>
          <p:nvPr/>
        </p:nvGrpSpPr>
        <p:grpSpPr bwMode="auto">
          <a:xfrm>
            <a:off x="693738" y="330200"/>
            <a:ext cx="7689850" cy="2497138"/>
            <a:chOff x="694502" y="330620"/>
            <a:chExt cx="7689333" cy="2496337"/>
          </a:xfrm>
        </p:grpSpPr>
        <p:pic>
          <p:nvPicPr>
            <p:cNvPr id="2867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502" y="330620"/>
              <a:ext cx="7689333" cy="249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8"/>
            <p:cNvSpPr txBox="1">
              <a:spLocks noChangeArrowheads="1"/>
            </p:cNvSpPr>
            <p:nvPr/>
          </p:nvSpPr>
          <p:spPr bwMode="auto">
            <a:xfrm>
              <a:off x="1707833" y="1399142"/>
              <a:ext cx="56626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AU" altLang="en-US" sz="3600" b="1">
                  <a:solidFill>
                    <a:schemeClr val="bg1"/>
                  </a:solidFill>
                </a:rPr>
                <a:t>Group Activity 4</a:t>
              </a:r>
            </a:p>
          </p:txBody>
        </p:sp>
      </p:grpSp>
      <p:sp>
        <p:nvSpPr>
          <p:cNvPr id="2867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BDDB60E-0845-426D-B091-63C4C6D851A0}" type="slidenum">
              <a:rPr lang="en-US" altLang="en-US" sz="1600" b="1" smtClean="0">
                <a:solidFill>
                  <a:schemeClr val="tx1"/>
                </a:solidFill>
              </a:rPr>
              <a:pPr/>
              <a:t>18</a:t>
            </a:fld>
            <a:endParaRPr lang="en-US" altLang="en-US" sz="1600" b="1">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id="{8891F94A-CD9D-44AF-97F6-655CA9942A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525" y="0"/>
            <a:ext cx="8880475"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Slide Number Placeholder 1">
            <a:extLst>
              <a:ext uri="{FF2B5EF4-FFF2-40B4-BE49-F238E27FC236}">
                <a16:creationId xmlns:a16="http://schemas.microsoft.com/office/drawing/2014/main" id="{60B5C412-42AE-49A4-98B6-33DDFB3C1DB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33A3EE-4BA2-4090-B41F-38D28E73D5E1}" type="slidenum">
              <a:rPr lang="en-US" altLang="en-US" sz="1600" b="1" smtClean="0">
                <a:solidFill>
                  <a:srgbClr val="000000"/>
                </a:solidFill>
              </a:rPr>
              <a:pPr/>
              <a:t>19</a:t>
            </a:fld>
            <a:endParaRPr lang="en-US" altLang="en-US" sz="1600" b="1">
              <a:solidFill>
                <a:srgbClr val="000000"/>
              </a:solidFill>
            </a:endParaRPr>
          </a:p>
        </p:txBody>
      </p:sp>
      <p:sp>
        <p:nvSpPr>
          <p:cNvPr id="27652" name="TextBox 8">
            <a:extLst>
              <a:ext uri="{FF2B5EF4-FFF2-40B4-BE49-F238E27FC236}">
                <a16:creationId xmlns:a16="http://schemas.microsoft.com/office/drawing/2014/main" id="{8B684146-A5B4-4ABF-9F33-A0CDC69D6D30}"/>
              </a:ext>
            </a:extLst>
          </p:cNvPr>
          <p:cNvSpPr txBox="1">
            <a:spLocks noChangeArrowheads="1"/>
          </p:cNvSpPr>
          <p:nvPr/>
        </p:nvSpPr>
        <p:spPr bwMode="auto">
          <a:xfrm>
            <a:off x="1795463" y="700088"/>
            <a:ext cx="5468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AU" altLang="en-US" sz="3600" b="1" dirty="0">
                <a:solidFill>
                  <a:schemeClr val="bg1"/>
                </a:solidFill>
              </a:rPr>
              <a:t>NON-LETHAL STRANGULATION in DFV</a:t>
            </a:r>
          </a:p>
        </p:txBody>
      </p:sp>
      <p:sp>
        <p:nvSpPr>
          <p:cNvPr id="4" name="TextBox 3">
            <a:extLst>
              <a:ext uri="{FF2B5EF4-FFF2-40B4-BE49-F238E27FC236}">
                <a16:creationId xmlns:a16="http://schemas.microsoft.com/office/drawing/2014/main" id="{ACF4169F-FED7-460E-9D6F-E74E2C867B62}"/>
              </a:ext>
            </a:extLst>
          </p:cNvPr>
          <p:cNvSpPr txBox="1"/>
          <p:nvPr/>
        </p:nvSpPr>
        <p:spPr>
          <a:xfrm>
            <a:off x="287338" y="2573338"/>
            <a:ext cx="8558212" cy="3801041"/>
          </a:xfrm>
          <a:prstGeom prst="rect">
            <a:avLst/>
          </a:prstGeom>
          <a:noFill/>
        </p:spPr>
        <p:txBody>
          <a:bodyPr>
            <a:spAutoFit/>
          </a:bodyPr>
          <a:lstStyle/>
          <a:p>
            <a:pPr>
              <a:spcBef>
                <a:spcPts val="0"/>
              </a:spcBef>
              <a:spcAft>
                <a:spcPts val="300"/>
              </a:spcAft>
              <a:defRPr/>
            </a:pPr>
            <a:endParaRPr lang="en-AU" sz="2000" b="1" dirty="0">
              <a:solidFill>
                <a:srgbClr val="002060"/>
              </a:solidFill>
            </a:endParaRPr>
          </a:p>
          <a:p>
            <a:pPr>
              <a:spcBef>
                <a:spcPts val="0"/>
              </a:spcBef>
              <a:spcAft>
                <a:spcPts val="1000"/>
              </a:spcAft>
              <a:defRPr/>
            </a:pPr>
            <a:r>
              <a:rPr lang="en-AU" sz="2000" b="1" dirty="0">
                <a:solidFill>
                  <a:srgbClr val="002060"/>
                </a:solidFill>
              </a:rPr>
              <a:t>Non-lethal strangulation in DFV: </a:t>
            </a:r>
          </a:p>
          <a:p>
            <a:pPr>
              <a:spcBef>
                <a:spcPts val="0"/>
              </a:spcBef>
              <a:spcAft>
                <a:spcPts val="1000"/>
              </a:spcAft>
              <a:defRPr/>
            </a:pPr>
            <a:r>
              <a:rPr lang="en-AU" sz="1800" b="1" dirty="0">
                <a:solidFill>
                  <a:srgbClr val="002060"/>
                </a:solidFill>
                <a:sym typeface="Wingdings" panose="05000000000000000000" pitchFamily="2" charset="2"/>
              </a:rPr>
              <a:t>  </a:t>
            </a:r>
            <a:r>
              <a:rPr lang="en-AU" b="1" dirty="0">
                <a:solidFill>
                  <a:srgbClr val="002060"/>
                </a:solidFill>
                <a:sym typeface="Wingdings" panose="05000000000000000000" pitchFamily="2" charset="2"/>
              </a:rPr>
              <a:t>I</a:t>
            </a:r>
            <a:r>
              <a:rPr lang="en-AU" sz="1800" b="1" dirty="0">
                <a:solidFill>
                  <a:srgbClr val="002060"/>
                </a:solidFill>
              </a:rPr>
              <a:t>s a stand-alone criminal offence in Queensland </a:t>
            </a:r>
          </a:p>
          <a:p>
            <a:pPr>
              <a:spcBef>
                <a:spcPts val="0"/>
              </a:spcBef>
              <a:spcAft>
                <a:spcPts val="1000"/>
              </a:spcAft>
              <a:defRPr/>
            </a:pPr>
            <a:r>
              <a:rPr lang="en-AU" sz="1800" b="1" dirty="0">
                <a:solidFill>
                  <a:srgbClr val="002060"/>
                </a:solidFill>
                <a:sym typeface="Wingdings" panose="05000000000000000000" pitchFamily="2" charset="2"/>
              </a:rPr>
              <a:t>  </a:t>
            </a:r>
            <a:r>
              <a:rPr lang="en-AU" sz="1800" b="1" dirty="0">
                <a:solidFill>
                  <a:srgbClr val="002060"/>
                </a:solidFill>
              </a:rPr>
              <a:t>Is a significant indicator of a </a:t>
            </a:r>
            <a:r>
              <a:rPr lang="en-AU" sz="1800" b="1" u="sng" dirty="0">
                <a:solidFill>
                  <a:srgbClr val="002060"/>
                </a:solidFill>
              </a:rPr>
              <a:t>dangerous escalation </a:t>
            </a:r>
            <a:r>
              <a:rPr lang="en-AU" sz="1800" b="1" dirty="0">
                <a:solidFill>
                  <a:srgbClr val="002060"/>
                </a:solidFill>
              </a:rPr>
              <a:t>in violence </a:t>
            </a:r>
          </a:p>
          <a:p>
            <a:pPr>
              <a:spcBef>
                <a:spcPts val="0"/>
              </a:spcBef>
              <a:spcAft>
                <a:spcPts val="1000"/>
              </a:spcAft>
              <a:defRPr/>
            </a:pPr>
            <a:r>
              <a:rPr lang="en-AU" sz="1800" b="1" dirty="0">
                <a:solidFill>
                  <a:srgbClr val="002060"/>
                </a:solidFill>
                <a:sym typeface="Wingdings" panose="05000000000000000000" pitchFamily="2" charset="2"/>
              </a:rPr>
              <a:t>  </a:t>
            </a:r>
            <a:r>
              <a:rPr lang="en-AU" sz="1800" b="1" dirty="0">
                <a:solidFill>
                  <a:srgbClr val="002060"/>
                </a:solidFill>
              </a:rPr>
              <a:t>Is a </a:t>
            </a:r>
            <a:r>
              <a:rPr lang="en-AU" sz="1800" b="1" u="sng" dirty="0">
                <a:solidFill>
                  <a:srgbClr val="002060"/>
                </a:solidFill>
              </a:rPr>
              <a:t>risk factor for domestic homicide</a:t>
            </a:r>
          </a:p>
          <a:p>
            <a:pPr>
              <a:spcBef>
                <a:spcPts val="0"/>
              </a:spcBef>
              <a:spcAft>
                <a:spcPts val="1000"/>
              </a:spcAft>
              <a:defRPr/>
            </a:pPr>
            <a:r>
              <a:rPr lang="en-AU" sz="1800" b="1" dirty="0">
                <a:solidFill>
                  <a:srgbClr val="002060"/>
                </a:solidFill>
                <a:sym typeface="Wingdings" panose="05000000000000000000" pitchFamily="2" charset="2"/>
              </a:rPr>
              <a:t>  </a:t>
            </a:r>
            <a:r>
              <a:rPr lang="en-AU" sz="1800" b="1" dirty="0">
                <a:solidFill>
                  <a:srgbClr val="002060"/>
                </a:solidFill>
              </a:rPr>
              <a:t>Has </a:t>
            </a:r>
            <a:r>
              <a:rPr lang="en-AU" sz="1800" b="1" u="sng" dirty="0">
                <a:solidFill>
                  <a:srgbClr val="002060"/>
                </a:solidFill>
              </a:rPr>
              <a:t>cumulative health impacts </a:t>
            </a:r>
          </a:p>
          <a:p>
            <a:pPr>
              <a:spcBef>
                <a:spcPts val="0"/>
              </a:spcBef>
              <a:spcAft>
                <a:spcPts val="1000"/>
              </a:spcAft>
              <a:defRPr/>
            </a:pPr>
            <a:r>
              <a:rPr lang="en-AU" sz="1800" b="1" dirty="0">
                <a:solidFill>
                  <a:srgbClr val="002060"/>
                </a:solidFill>
                <a:sym typeface="Wingdings" panose="05000000000000000000" pitchFamily="2" charset="2"/>
              </a:rPr>
              <a:t>  </a:t>
            </a:r>
            <a:r>
              <a:rPr lang="en-AU" sz="1800" b="1" dirty="0">
                <a:solidFill>
                  <a:srgbClr val="002060"/>
                </a:solidFill>
              </a:rPr>
              <a:t>May cause </a:t>
            </a:r>
            <a:r>
              <a:rPr lang="en-AU" sz="1800" b="1" u="sng" dirty="0">
                <a:solidFill>
                  <a:srgbClr val="002060"/>
                </a:solidFill>
              </a:rPr>
              <a:t>serious injuries </a:t>
            </a:r>
            <a:r>
              <a:rPr lang="en-AU" sz="1800" b="1" dirty="0">
                <a:solidFill>
                  <a:srgbClr val="002060"/>
                </a:solidFill>
              </a:rPr>
              <a:t>to the structures in the neck that are </a:t>
            </a:r>
            <a:r>
              <a:rPr lang="en-AU" sz="1800" b="1" u="sng" dirty="0">
                <a:solidFill>
                  <a:srgbClr val="002060"/>
                </a:solidFill>
              </a:rPr>
              <a:t>not visible </a:t>
            </a:r>
            <a:r>
              <a:rPr lang="en-AU" sz="1800" b="1" dirty="0">
                <a:solidFill>
                  <a:srgbClr val="002060"/>
                </a:solidFill>
              </a:rPr>
              <a:t>to the eye, and for which there may be delayed and/or generalised symptoms.</a:t>
            </a:r>
          </a:p>
          <a:p>
            <a:pPr>
              <a:spcBef>
                <a:spcPts val="0"/>
              </a:spcBef>
              <a:spcAft>
                <a:spcPts val="300"/>
              </a:spcAft>
              <a:defRPr/>
            </a:pPr>
            <a:endParaRPr lang="en-AU" sz="2000" b="1" i="1" dirty="0">
              <a:solidFill>
                <a:schemeClr val="tx2">
                  <a:lumMod val="75000"/>
                </a:schemeClr>
              </a:solidFill>
            </a:endParaRPr>
          </a:p>
          <a:p>
            <a:pPr>
              <a:spcBef>
                <a:spcPts val="0"/>
              </a:spcBef>
              <a:spcAft>
                <a:spcPts val="300"/>
              </a:spcAft>
              <a:defRPr/>
            </a:pPr>
            <a:endParaRPr lang="en-AU" sz="1800" b="1" i="1"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defRPr/>
            </a:pPr>
            <a:r>
              <a:rPr lang="en-US" altLang="en-US" dirty="0">
                <a:latin typeface="+mn-lt"/>
              </a:rPr>
              <a:t>Introduction</a:t>
            </a:r>
          </a:p>
        </p:txBody>
      </p:sp>
      <p:pic>
        <p:nvPicPr>
          <p:cNvPr id="1536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2500313"/>
            <a:ext cx="4943475"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2"/>
          <p:cNvSpPr txBox="1">
            <a:spLocks noChangeArrowheads="1"/>
          </p:cNvSpPr>
          <p:nvPr/>
        </p:nvSpPr>
        <p:spPr bwMode="auto">
          <a:xfrm>
            <a:off x="4999038" y="3465513"/>
            <a:ext cx="35702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rgbClr val="3B3838"/>
                </a:solidFill>
                <a:latin typeface="Arial" charset="0"/>
                <a:cs typeface="Arial" charset="0"/>
              </a:defRPr>
            </a:lvl1pPr>
            <a:lvl2pPr marL="742950" indent="-285750">
              <a:lnSpc>
                <a:spcPct val="90000"/>
              </a:lnSpc>
              <a:spcBef>
                <a:spcPts val="500"/>
              </a:spcBef>
              <a:buFont typeface="Arial" charset="0"/>
              <a:buChar char="•"/>
              <a:defRPr sz="2400">
                <a:solidFill>
                  <a:srgbClr val="3B3838"/>
                </a:solidFill>
                <a:latin typeface="Arial" charset="0"/>
                <a:cs typeface="Arial" charset="0"/>
              </a:defRPr>
            </a:lvl2pPr>
            <a:lvl3pPr marL="1143000" indent="-228600">
              <a:lnSpc>
                <a:spcPct val="90000"/>
              </a:lnSpc>
              <a:spcBef>
                <a:spcPts val="500"/>
              </a:spcBef>
              <a:buFont typeface="Arial" charset="0"/>
              <a:buChar char="•"/>
              <a:defRPr sz="2000">
                <a:solidFill>
                  <a:srgbClr val="3B3838"/>
                </a:solidFill>
                <a:latin typeface="Arial" charset="0"/>
                <a:cs typeface="Arial" charset="0"/>
              </a:defRPr>
            </a:lvl3pPr>
            <a:lvl4pPr marL="1600200" indent="-228600">
              <a:lnSpc>
                <a:spcPct val="90000"/>
              </a:lnSpc>
              <a:spcBef>
                <a:spcPts val="500"/>
              </a:spcBef>
              <a:buFont typeface="Arial" charset="0"/>
              <a:buChar char="•"/>
              <a:defRPr>
                <a:solidFill>
                  <a:srgbClr val="3B3838"/>
                </a:solidFill>
                <a:latin typeface="Arial" charset="0"/>
                <a:cs typeface="Arial" charset="0"/>
              </a:defRPr>
            </a:lvl4pPr>
            <a:lvl5pPr marL="2057400" indent="-228600">
              <a:lnSpc>
                <a:spcPct val="90000"/>
              </a:lnSpc>
              <a:spcBef>
                <a:spcPts val="500"/>
              </a:spcBef>
              <a:buFont typeface="Arial" charset="0"/>
              <a:buChar char="•"/>
              <a:defRPr>
                <a:solidFill>
                  <a:srgbClr val="3B3838"/>
                </a:solidFill>
                <a:latin typeface="Arial" charset="0"/>
                <a:cs typeface="Arial" charset="0"/>
              </a:defRPr>
            </a:lvl5pPr>
            <a:lvl6pPr marL="2514600" indent="-228600" defTabSz="685800" eaLnBrk="0" fontAlgn="base" hangingPunct="0">
              <a:lnSpc>
                <a:spcPct val="90000"/>
              </a:lnSpc>
              <a:spcBef>
                <a:spcPts val="500"/>
              </a:spcBef>
              <a:spcAft>
                <a:spcPct val="0"/>
              </a:spcAft>
              <a:buFont typeface="Arial" charset="0"/>
              <a:buChar char="•"/>
              <a:defRPr>
                <a:solidFill>
                  <a:srgbClr val="3B3838"/>
                </a:solidFill>
                <a:latin typeface="Arial" charset="0"/>
                <a:cs typeface="Arial" charset="0"/>
              </a:defRPr>
            </a:lvl6pPr>
            <a:lvl7pPr marL="2971800" indent="-228600" defTabSz="685800" eaLnBrk="0" fontAlgn="base" hangingPunct="0">
              <a:lnSpc>
                <a:spcPct val="90000"/>
              </a:lnSpc>
              <a:spcBef>
                <a:spcPts val="500"/>
              </a:spcBef>
              <a:spcAft>
                <a:spcPct val="0"/>
              </a:spcAft>
              <a:buFont typeface="Arial" charset="0"/>
              <a:buChar char="•"/>
              <a:defRPr>
                <a:solidFill>
                  <a:srgbClr val="3B3838"/>
                </a:solidFill>
                <a:latin typeface="Arial" charset="0"/>
                <a:cs typeface="Arial" charset="0"/>
              </a:defRPr>
            </a:lvl7pPr>
            <a:lvl8pPr marL="3429000" indent="-228600" defTabSz="685800" eaLnBrk="0" fontAlgn="base" hangingPunct="0">
              <a:lnSpc>
                <a:spcPct val="90000"/>
              </a:lnSpc>
              <a:spcBef>
                <a:spcPts val="500"/>
              </a:spcBef>
              <a:spcAft>
                <a:spcPct val="0"/>
              </a:spcAft>
              <a:buFont typeface="Arial" charset="0"/>
              <a:buChar char="•"/>
              <a:defRPr>
                <a:solidFill>
                  <a:srgbClr val="3B3838"/>
                </a:solidFill>
                <a:latin typeface="Arial" charset="0"/>
                <a:cs typeface="Arial" charset="0"/>
              </a:defRPr>
            </a:lvl8pPr>
            <a:lvl9pPr marL="3886200" indent="-228600" defTabSz="685800" eaLnBrk="0" fontAlgn="base" hangingPunct="0">
              <a:lnSpc>
                <a:spcPct val="90000"/>
              </a:lnSpc>
              <a:spcBef>
                <a:spcPts val="500"/>
              </a:spcBef>
              <a:spcAft>
                <a:spcPct val="0"/>
              </a:spcAft>
              <a:buFont typeface="Arial" charset="0"/>
              <a:buChar char="•"/>
              <a:defRPr>
                <a:solidFill>
                  <a:srgbClr val="3B3838"/>
                </a:solidFill>
                <a:latin typeface="Arial" charset="0"/>
                <a:cs typeface="Arial" charset="0"/>
              </a:defRPr>
            </a:lvl9pPr>
          </a:lstStyle>
          <a:p>
            <a:pPr algn="ctr" eaLnBrk="1" hangingPunct="1">
              <a:lnSpc>
                <a:spcPct val="100000"/>
              </a:lnSpc>
              <a:spcBef>
                <a:spcPct val="0"/>
              </a:spcBef>
              <a:buFontTx/>
              <a:buNone/>
            </a:pPr>
            <a:r>
              <a:rPr lang="en-US" altLang="en-US" sz="4400">
                <a:solidFill>
                  <a:schemeClr val="bg1"/>
                </a:solidFill>
                <a:latin typeface="Calibri" pitchFamily="34" charset="0"/>
              </a:rPr>
              <a:t>Establishing the </a:t>
            </a:r>
          </a:p>
          <a:p>
            <a:pPr algn="ctr" eaLnBrk="1" hangingPunct="1">
              <a:lnSpc>
                <a:spcPct val="100000"/>
              </a:lnSpc>
              <a:spcBef>
                <a:spcPct val="0"/>
              </a:spcBef>
              <a:buFontTx/>
              <a:buNone/>
            </a:pPr>
            <a:r>
              <a:rPr lang="en-US" altLang="en-US" sz="4400">
                <a:solidFill>
                  <a:schemeClr val="bg1"/>
                </a:solidFill>
                <a:latin typeface="Calibri" pitchFamily="34" charset="0"/>
              </a:rPr>
              <a:t>ground rules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8" name="Picture 10">
            <a:extLst>
              <a:ext uri="{FF2B5EF4-FFF2-40B4-BE49-F238E27FC236}">
                <a16:creationId xmlns:a16="http://schemas.microsoft.com/office/drawing/2014/main" id="{29EA3724-646E-4C91-B12C-E0E62F342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641350"/>
            <a:ext cx="3079750" cy="557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10">
            <a:extLst>
              <a:ext uri="{FF2B5EF4-FFF2-40B4-BE49-F238E27FC236}">
                <a16:creationId xmlns:a16="http://schemas.microsoft.com/office/drawing/2014/main" id="{8E362A18-3BAD-4ECA-91E6-E6F9EC472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400" y="533400"/>
            <a:ext cx="3081338" cy="557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0">
            <a:extLst>
              <a:ext uri="{FF2B5EF4-FFF2-40B4-BE49-F238E27FC236}">
                <a16:creationId xmlns:a16="http://schemas.microsoft.com/office/drawing/2014/main" id="{E3C25243-F036-4586-8999-AACCBB8D2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138" y="558800"/>
            <a:ext cx="3081337" cy="557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6">
            <a:extLst>
              <a:ext uri="{FF2B5EF4-FFF2-40B4-BE49-F238E27FC236}">
                <a16:creationId xmlns:a16="http://schemas.microsoft.com/office/drawing/2014/main" id="{833E459A-FD7B-4F18-9F78-FBFAA8CAE408}"/>
              </a:ext>
            </a:extLst>
          </p:cNvPr>
          <p:cNvSpPr txBox="1">
            <a:spLocks noChangeArrowheads="1"/>
          </p:cNvSpPr>
          <p:nvPr/>
        </p:nvSpPr>
        <p:spPr bwMode="auto">
          <a:xfrm>
            <a:off x="628650" y="1039813"/>
            <a:ext cx="2116138" cy="3246437"/>
          </a:xfrm>
          <a:prstGeom prst="rect">
            <a:avLst/>
          </a:prstGeom>
          <a:solidFill>
            <a:schemeClr val="bg1"/>
          </a:solidFill>
          <a:ln>
            <a:noFill/>
          </a:ln>
        </p:spPr>
        <p:txBody>
          <a:bodyPr>
            <a:spAutoFit/>
          </a:bodyPr>
          <a:lstStyle/>
          <a:p>
            <a:r>
              <a:rPr lang="en-AU" altLang="en-US" sz="1600" b="1" dirty="0"/>
              <a:t>SIGNS of non-lethal strangulation</a:t>
            </a:r>
          </a:p>
          <a:p>
            <a:endParaRPr lang="en-AU" altLang="en-US" dirty="0"/>
          </a:p>
          <a:p>
            <a:r>
              <a:rPr lang="en-AU" altLang="en-US" sz="1600" dirty="0"/>
              <a:t>Red eyes, petechiae in eyes, petechiae on skin on or above the neck, neck swelling or bruising, ligature marks on neck, droopy eyelid or face, tongue injury, lip injury, poor coordination, confusion</a:t>
            </a:r>
          </a:p>
        </p:txBody>
      </p:sp>
      <p:sp>
        <p:nvSpPr>
          <p:cNvPr id="29702" name="TextBox 8">
            <a:extLst>
              <a:ext uri="{FF2B5EF4-FFF2-40B4-BE49-F238E27FC236}">
                <a16:creationId xmlns:a16="http://schemas.microsoft.com/office/drawing/2014/main" id="{BF0D29F1-1641-47F4-9C13-36F9619868BE}"/>
              </a:ext>
            </a:extLst>
          </p:cNvPr>
          <p:cNvSpPr txBox="1">
            <a:spLocks noChangeArrowheads="1"/>
          </p:cNvSpPr>
          <p:nvPr/>
        </p:nvSpPr>
        <p:spPr bwMode="auto">
          <a:xfrm>
            <a:off x="3575050" y="1039813"/>
            <a:ext cx="2192338" cy="3046412"/>
          </a:xfrm>
          <a:prstGeom prst="rect">
            <a:avLst/>
          </a:prstGeom>
          <a:solidFill>
            <a:schemeClr val="bg1"/>
          </a:solidFill>
          <a:ln>
            <a:noFill/>
          </a:ln>
        </p:spPr>
        <p:txBody>
          <a:bodyPr>
            <a:spAutoFit/>
          </a:bodyPr>
          <a:lstStyle/>
          <a:p>
            <a:r>
              <a:rPr lang="en-AU" altLang="en-US" sz="1600" b="1" dirty="0"/>
              <a:t>SYMPTOMS of non-lethal strangulation</a:t>
            </a:r>
          </a:p>
          <a:p>
            <a:endParaRPr lang="en-AU" altLang="en-US" sz="1600" b="1" dirty="0"/>
          </a:p>
          <a:p>
            <a:r>
              <a:rPr lang="en-AU" altLang="en-US" sz="1600" dirty="0"/>
              <a:t>Neck pain, jaw pain, sore throat, difficulty breathing, difficulty swallowing, vision changes, hearing changes, tinnitus, light headedness, headache, muscle weakness, voice changes, memory loss</a:t>
            </a:r>
          </a:p>
        </p:txBody>
      </p:sp>
      <p:sp>
        <p:nvSpPr>
          <p:cNvPr id="10" name="TextBox 9">
            <a:extLst>
              <a:ext uri="{FF2B5EF4-FFF2-40B4-BE49-F238E27FC236}">
                <a16:creationId xmlns:a16="http://schemas.microsoft.com/office/drawing/2014/main" id="{47616CB5-D972-4C9B-9D2E-ADC7E22B14F9}"/>
              </a:ext>
            </a:extLst>
          </p:cNvPr>
          <p:cNvSpPr txBox="1"/>
          <p:nvPr/>
        </p:nvSpPr>
        <p:spPr>
          <a:xfrm>
            <a:off x="6535738" y="809779"/>
            <a:ext cx="2270125" cy="3570208"/>
          </a:xfrm>
          <a:prstGeom prst="rect">
            <a:avLst/>
          </a:prstGeom>
          <a:solidFill>
            <a:schemeClr val="bg1"/>
          </a:solidFill>
        </p:spPr>
        <p:txBody>
          <a:bodyPr>
            <a:spAutoFit/>
          </a:bodyPr>
          <a:lstStyle/>
          <a:p>
            <a:pPr>
              <a:defRPr/>
            </a:pPr>
            <a:r>
              <a:rPr lang="en-AU" sz="1600" b="1" dirty="0"/>
              <a:t>KEY INDICATORS FOR SERIOUSNESS:</a:t>
            </a:r>
          </a:p>
          <a:p>
            <a:pPr>
              <a:defRPr/>
            </a:pPr>
            <a:endParaRPr lang="en-AU" dirty="0"/>
          </a:p>
          <a:p>
            <a:pPr>
              <a:defRPr/>
            </a:pPr>
            <a:r>
              <a:rPr lang="en-AU" sz="1600" dirty="0"/>
              <a:t>Client reports:</a:t>
            </a:r>
          </a:p>
          <a:p>
            <a:pPr marL="342900" indent="-342900">
              <a:buFontTx/>
              <a:buAutoNum type="arabicPeriod"/>
              <a:defRPr/>
            </a:pPr>
            <a:r>
              <a:rPr lang="en-AU" sz="1600" dirty="0"/>
              <a:t>Loss of consciousness;  </a:t>
            </a:r>
          </a:p>
          <a:p>
            <a:pPr marL="342900" indent="-342900">
              <a:buFontTx/>
              <a:buAutoNum type="arabicPeriod"/>
              <a:defRPr/>
            </a:pPr>
            <a:r>
              <a:rPr lang="en-AU" sz="1600" dirty="0"/>
              <a:t>Loss of bowel &amp;/or bladder control; </a:t>
            </a:r>
          </a:p>
          <a:p>
            <a:pPr marL="342900" indent="-342900">
              <a:buFontTx/>
              <a:buAutoNum type="arabicPeriod"/>
              <a:defRPr/>
            </a:pPr>
            <a:r>
              <a:rPr lang="en-AU" sz="1600" dirty="0"/>
              <a:t>Difficulty breathing &amp;/or developed a cough &amp;/or changes to voice</a:t>
            </a:r>
          </a:p>
          <a:p>
            <a:pPr marL="342900" indent="-342900">
              <a:buFontTx/>
              <a:buAutoNum type="arabicPeriod"/>
              <a:defRPr/>
            </a:pPr>
            <a:r>
              <a:rPr lang="en-AU" sz="1600" dirty="0"/>
              <a:t>They thought they would die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AA132D-E520-4FD9-83EC-17B03FC3D021}"/>
              </a:ext>
            </a:extLst>
          </p:cNvPr>
          <p:cNvSpPr txBox="1"/>
          <p:nvPr/>
        </p:nvSpPr>
        <p:spPr>
          <a:xfrm>
            <a:off x="256381" y="703097"/>
            <a:ext cx="8580438" cy="5863144"/>
          </a:xfrm>
          <a:prstGeom prst="rect">
            <a:avLst/>
          </a:prstGeom>
          <a:noFill/>
        </p:spPr>
        <p:txBody>
          <a:bodyPr>
            <a:spAutoFit/>
          </a:bodyPr>
          <a:lstStyle/>
          <a:p>
            <a:pPr>
              <a:spcAft>
                <a:spcPts val="1200"/>
              </a:spcAft>
              <a:defRPr/>
            </a:pPr>
            <a:r>
              <a:rPr lang="en-AU" sz="2200" b="1" dirty="0">
                <a:solidFill>
                  <a:schemeClr val="bg1"/>
                </a:solidFill>
              </a:rPr>
              <a:t>Potential health impacts of non-lethal strangulation</a:t>
            </a:r>
          </a:p>
          <a:p>
            <a:pPr marL="285750" indent="-285750">
              <a:spcAft>
                <a:spcPts val="1200"/>
              </a:spcAft>
              <a:buFont typeface="Wingdings" panose="05000000000000000000" pitchFamily="2" charset="2"/>
              <a:buChar char="Ø"/>
              <a:defRPr/>
            </a:pPr>
            <a:r>
              <a:rPr lang="en-AU" sz="1700" dirty="0">
                <a:solidFill>
                  <a:schemeClr val="bg1"/>
                </a:solidFill>
              </a:rPr>
              <a:t>A lack of blood and oxygen supply to the brain can cause permanent neurological damage.</a:t>
            </a:r>
          </a:p>
          <a:p>
            <a:pPr marL="285750" indent="-285750">
              <a:spcAft>
                <a:spcPts val="1200"/>
              </a:spcAft>
              <a:buFont typeface="Wingdings" panose="05000000000000000000" pitchFamily="2" charset="2"/>
              <a:buChar char="Ø"/>
              <a:defRPr/>
            </a:pPr>
            <a:r>
              <a:rPr lang="en-AU" sz="1700" dirty="0">
                <a:solidFill>
                  <a:schemeClr val="bg1"/>
                </a:solidFill>
              </a:rPr>
              <a:t>Damage to the arteries in the neck has been linked to stroke that may be delayed hours, days or weeks.</a:t>
            </a:r>
          </a:p>
          <a:p>
            <a:pPr marL="285750" indent="-285750">
              <a:spcAft>
                <a:spcPts val="1200"/>
              </a:spcAft>
              <a:buFont typeface="Wingdings" panose="05000000000000000000" pitchFamily="2" charset="2"/>
              <a:buChar char="Ø"/>
              <a:defRPr/>
            </a:pPr>
            <a:r>
              <a:rPr lang="en-AU" sz="1700" dirty="0">
                <a:solidFill>
                  <a:schemeClr val="bg1"/>
                </a:solidFill>
              </a:rPr>
              <a:t>Damage to the hyoid bone can impede airways and cause difficulty when swallowing. </a:t>
            </a:r>
          </a:p>
          <a:p>
            <a:pPr marL="285750" indent="-285750">
              <a:spcAft>
                <a:spcPts val="1200"/>
              </a:spcAft>
              <a:buFont typeface="Wingdings" panose="05000000000000000000" pitchFamily="2" charset="2"/>
              <a:buChar char="Ø"/>
              <a:defRPr/>
            </a:pPr>
            <a:r>
              <a:rPr lang="en-AU" sz="1700" dirty="0">
                <a:solidFill>
                  <a:schemeClr val="bg1"/>
                </a:solidFill>
              </a:rPr>
              <a:t>Psychological trauma is linked to chronic insomnia, post-traumatic stress, depression, anxiety and suicidality.</a:t>
            </a:r>
          </a:p>
          <a:p>
            <a:pPr>
              <a:defRPr/>
            </a:pPr>
            <a:endParaRPr lang="en-AU" sz="1700" b="1" u="sng" dirty="0">
              <a:solidFill>
                <a:schemeClr val="bg1"/>
              </a:solidFill>
            </a:endParaRPr>
          </a:p>
          <a:p>
            <a:pPr>
              <a:spcAft>
                <a:spcPts val="1200"/>
              </a:spcAft>
              <a:defRPr/>
            </a:pPr>
            <a:r>
              <a:rPr lang="en-AU" sz="2200" b="1" dirty="0">
                <a:solidFill>
                  <a:schemeClr val="bg1"/>
                </a:solidFill>
              </a:rPr>
              <a:t>Responding to non-lethal strangulation presentations</a:t>
            </a:r>
          </a:p>
          <a:p>
            <a:pPr>
              <a:spcAft>
                <a:spcPts val="1200"/>
              </a:spcAft>
              <a:defRPr/>
            </a:pPr>
            <a:r>
              <a:rPr lang="en-AU" sz="1700" b="1" i="1" dirty="0">
                <a:solidFill>
                  <a:schemeClr val="bg1"/>
                </a:solidFill>
              </a:rPr>
              <a:t>ASK</a:t>
            </a:r>
            <a:r>
              <a:rPr lang="en-AU" sz="1700" b="1" dirty="0">
                <a:solidFill>
                  <a:schemeClr val="bg1"/>
                </a:solidFill>
              </a:rPr>
              <a:t> </a:t>
            </a:r>
            <a:r>
              <a:rPr lang="en-AU" sz="1700" dirty="0">
                <a:solidFill>
                  <a:schemeClr val="bg1"/>
                </a:solidFill>
              </a:rPr>
              <a:t>client directly about experiences of non-lethal strangulation</a:t>
            </a:r>
          </a:p>
          <a:p>
            <a:pPr>
              <a:spcAft>
                <a:spcPts val="1200"/>
              </a:spcAft>
              <a:defRPr/>
            </a:pPr>
            <a:r>
              <a:rPr lang="en-AU" sz="1700" b="1" i="1" dirty="0">
                <a:solidFill>
                  <a:schemeClr val="bg1"/>
                </a:solidFill>
              </a:rPr>
              <a:t>CHECK</a:t>
            </a:r>
            <a:r>
              <a:rPr lang="en-AU" sz="1700" b="1" dirty="0">
                <a:solidFill>
                  <a:schemeClr val="bg1"/>
                </a:solidFill>
              </a:rPr>
              <a:t> </a:t>
            </a:r>
            <a:r>
              <a:rPr lang="en-AU" sz="1700" dirty="0">
                <a:solidFill>
                  <a:schemeClr val="bg1"/>
                </a:solidFill>
              </a:rPr>
              <a:t>for signs and symptoms</a:t>
            </a:r>
          </a:p>
          <a:p>
            <a:pPr>
              <a:spcAft>
                <a:spcPts val="1200"/>
              </a:spcAft>
              <a:defRPr/>
            </a:pPr>
            <a:r>
              <a:rPr lang="en-AU" sz="1700" b="1" dirty="0">
                <a:solidFill>
                  <a:schemeClr val="bg1"/>
                </a:solidFill>
              </a:rPr>
              <a:t>CONSULT </a:t>
            </a:r>
            <a:r>
              <a:rPr lang="en-AU" sz="1700" dirty="0">
                <a:solidFill>
                  <a:schemeClr val="bg1"/>
                </a:solidFill>
              </a:rPr>
              <a:t>with specialists regarding need for further radiological testing</a:t>
            </a:r>
          </a:p>
          <a:p>
            <a:pPr>
              <a:spcAft>
                <a:spcPts val="1200"/>
              </a:spcAft>
              <a:defRPr/>
            </a:pPr>
            <a:r>
              <a:rPr lang="en-AU" sz="1700" b="1" i="1" dirty="0">
                <a:solidFill>
                  <a:schemeClr val="bg1"/>
                </a:solidFill>
              </a:rPr>
              <a:t>INFORM  </a:t>
            </a:r>
            <a:r>
              <a:rPr lang="en-AU" sz="1700" dirty="0">
                <a:solidFill>
                  <a:schemeClr val="bg1"/>
                </a:solidFill>
              </a:rPr>
              <a:t>the client of dangers and health risks </a:t>
            </a:r>
            <a:r>
              <a:rPr lang="en-AU" sz="1700" i="1" dirty="0">
                <a:solidFill>
                  <a:schemeClr val="bg1"/>
                </a:solidFill>
              </a:rPr>
              <a:t>&amp; </a:t>
            </a:r>
            <a:r>
              <a:rPr lang="en-AU" sz="1700" b="1" i="1" dirty="0">
                <a:solidFill>
                  <a:schemeClr val="bg1"/>
                </a:solidFill>
              </a:rPr>
              <a:t>REFER </a:t>
            </a:r>
            <a:r>
              <a:rPr lang="en-AU" sz="1700" dirty="0">
                <a:solidFill>
                  <a:schemeClr val="bg1"/>
                </a:solidFill>
              </a:rPr>
              <a:t>for further assessment</a:t>
            </a:r>
          </a:p>
          <a:p>
            <a:pPr>
              <a:spcAft>
                <a:spcPts val="1200"/>
              </a:spcAft>
              <a:defRPr/>
            </a:pPr>
            <a:r>
              <a:rPr lang="en-AU" sz="1700" b="1" i="1" dirty="0">
                <a:solidFill>
                  <a:schemeClr val="bg1"/>
                </a:solidFill>
              </a:rPr>
              <a:t>DOCUMENT</a:t>
            </a:r>
            <a:r>
              <a:rPr lang="en-AU" sz="1700" b="1" dirty="0">
                <a:solidFill>
                  <a:schemeClr val="bg1"/>
                </a:solidFill>
              </a:rPr>
              <a:t> </a:t>
            </a:r>
            <a:r>
              <a:rPr lang="en-AU" sz="1700" dirty="0">
                <a:solidFill>
                  <a:schemeClr val="bg1"/>
                </a:solidFill>
              </a:rPr>
              <a:t>presentation, treatment and referral</a:t>
            </a:r>
            <a:endParaRPr lang="en-AU" sz="1700" i="1" dirty="0">
              <a:solidFill>
                <a:schemeClr val="bg1"/>
              </a:solidFill>
            </a:endParaRPr>
          </a:p>
          <a:p>
            <a:pPr marL="285750" indent="-285750">
              <a:buFont typeface="Arial" panose="020B0604020202020204" pitchFamily="34" charset="0"/>
              <a:buChar char="•"/>
              <a:defRPr/>
            </a:pPr>
            <a:endParaRPr lang="en-AU" sz="1700" dirty="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4" y="391886"/>
            <a:ext cx="6407830" cy="1528989"/>
          </a:xfrm>
        </p:spPr>
        <p:txBody>
          <a:bodyPr>
            <a:normAutofit/>
          </a:bodyPr>
          <a:lstStyle/>
          <a:p>
            <a:pPr>
              <a:defRPr/>
            </a:pPr>
            <a:r>
              <a:rPr lang="en-AU" i="1" dirty="0">
                <a:solidFill>
                  <a:schemeClr val="accent4">
                    <a:lumMod val="50000"/>
                  </a:schemeClr>
                </a:solidFill>
                <a:latin typeface="+mn-lt"/>
              </a:rPr>
              <a:t>“Why does she stay in the relationship</a:t>
            </a:r>
            <a:r>
              <a:rPr lang="en-AU" dirty="0">
                <a:solidFill>
                  <a:schemeClr val="accent4">
                    <a:lumMod val="50000"/>
                  </a:schemeClr>
                </a:solidFill>
                <a:latin typeface="+mn-lt"/>
              </a:rPr>
              <a:t>?”</a:t>
            </a:r>
          </a:p>
        </p:txBody>
      </p:sp>
      <p:sp>
        <p:nvSpPr>
          <p:cNvPr id="29699" name="TextBox 2"/>
          <p:cNvSpPr txBox="1">
            <a:spLocks noChangeArrowheads="1"/>
          </p:cNvSpPr>
          <p:nvPr/>
        </p:nvSpPr>
        <p:spPr bwMode="auto">
          <a:xfrm>
            <a:off x="431800" y="2501900"/>
            <a:ext cx="5280025"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AU" altLang="en-US" sz="2800" dirty="0">
                <a:solidFill>
                  <a:schemeClr val="bg1"/>
                </a:solidFill>
              </a:rPr>
              <a:t>There are many valid reasons why women do not leave violent relationships. </a:t>
            </a:r>
          </a:p>
          <a:p>
            <a:endParaRPr lang="en-AU" altLang="en-US" sz="2800" dirty="0">
              <a:solidFill>
                <a:schemeClr val="bg1"/>
              </a:solidFill>
            </a:endParaRPr>
          </a:p>
          <a:p>
            <a:r>
              <a:rPr lang="en-AU" altLang="en-US" sz="2800" dirty="0">
                <a:solidFill>
                  <a:schemeClr val="bg1"/>
                </a:solidFill>
              </a:rPr>
              <a:t>Women experiencing DFV require understanding and continuing support from clinicians </a:t>
            </a:r>
          </a:p>
          <a:p>
            <a:r>
              <a:rPr lang="en-AU" altLang="en-US" sz="2800" dirty="0">
                <a:solidFill>
                  <a:schemeClr val="bg1"/>
                </a:solidFill>
              </a:rPr>
              <a:t>without pressure for a specific </a:t>
            </a:r>
          </a:p>
          <a:p>
            <a:r>
              <a:rPr lang="en-AU" altLang="en-US" sz="2800" dirty="0">
                <a:solidFill>
                  <a:schemeClr val="bg1"/>
                </a:solidFill>
              </a:rPr>
              <a:t>course of action.</a:t>
            </a:r>
          </a:p>
          <a:p>
            <a:endParaRPr lang="en-AU" altLang="en-US" dirty="0"/>
          </a:p>
        </p:txBody>
      </p:sp>
      <p:grpSp>
        <p:nvGrpSpPr>
          <p:cNvPr id="29700" name="Group 7"/>
          <p:cNvGrpSpPr>
            <a:grpSpLocks/>
          </p:cNvGrpSpPr>
          <p:nvPr/>
        </p:nvGrpSpPr>
        <p:grpSpPr bwMode="auto">
          <a:xfrm>
            <a:off x="5711825" y="3341688"/>
            <a:ext cx="3584575" cy="3656012"/>
            <a:chOff x="5559723" y="3202091"/>
            <a:chExt cx="3584277" cy="3655909"/>
          </a:xfrm>
        </p:grpSpPr>
        <p:pic>
          <p:nvPicPr>
            <p:cNvPr id="29701"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9723" y="3202091"/>
              <a:ext cx="3584277" cy="365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4"/>
            <p:cNvSpPr txBox="1">
              <a:spLocks noChangeArrowheads="1"/>
            </p:cNvSpPr>
            <p:nvPr/>
          </p:nvSpPr>
          <p:spPr bwMode="auto">
            <a:xfrm>
              <a:off x="6362748" y="3750390"/>
              <a:ext cx="2197100" cy="181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2800" b="1" dirty="0">
                  <a:solidFill>
                    <a:schemeClr val="bg1"/>
                  </a:solidFill>
                </a:rPr>
                <a:t>NEVER ASK</a:t>
              </a:r>
            </a:p>
            <a:p>
              <a:r>
                <a:rPr lang="en-AU" altLang="en-US" sz="2800" dirty="0">
                  <a:solidFill>
                    <a:schemeClr val="bg1"/>
                  </a:solidFill>
                </a:rPr>
                <a:t>“Why don’t you just leave?”</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4"/>
          <p:cNvSpPr txBox="1">
            <a:spLocks noChangeArrowheads="1"/>
          </p:cNvSpPr>
          <p:nvPr/>
        </p:nvSpPr>
        <p:spPr bwMode="auto">
          <a:xfrm>
            <a:off x="869950" y="4368800"/>
            <a:ext cx="75136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2400" dirty="0"/>
              <a:t>Discuss and list how inequality and complexity can impact on women’s capacity to leave abusive relationships.</a:t>
            </a:r>
          </a:p>
        </p:txBody>
      </p:sp>
      <p:grpSp>
        <p:nvGrpSpPr>
          <p:cNvPr id="30723" name="Group 6"/>
          <p:cNvGrpSpPr>
            <a:grpSpLocks/>
          </p:cNvGrpSpPr>
          <p:nvPr/>
        </p:nvGrpSpPr>
        <p:grpSpPr bwMode="auto">
          <a:xfrm>
            <a:off x="527050" y="228600"/>
            <a:ext cx="7856538" cy="3784600"/>
            <a:chOff x="384175" y="142607"/>
            <a:chExt cx="7856442" cy="3784684"/>
          </a:xfrm>
        </p:grpSpPr>
        <p:pic>
          <p:nvPicPr>
            <p:cNvPr id="3072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142607"/>
              <a:ext cx="7856442" cy="37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8"/>
            <p:cNvSpPr txBox="1">
              <a:spLocks noChangeArrowheads="1"/>
            </p:cNvSpPr>
            <p:nvPr/>
          </p:nvSpPr>
          <p:spPr bwMode="auto">
            <a:xfrm>
              <a:off x="2060153" y="1388618"/>
              <a:ext cx="4120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AU" altLang="en-US" sz="3600" b="1">
                  <a:solidFill>
                    <a:schemeClr val="bg1"/>
                  </a:solidFill>
                </a:rPr>
                <a:t>Group Activity 5</a:t>
              </a:r>
            </a:p>
          </p:txBody>
        </p:sp>
      </p:grpSp>
      <p:sp>
        <p:nvSpPr>
          <p:cNvPr id="3072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75684BF-C655-4E1B-904F-5534E6BC441C}" type="slidenum">
              <a:rPr lang="en-US" altLang="en-US" sz="1600" b="1" smtClean="0">
                <a:solidFill>
                  <a:schemeClr val="tx1"/>
                </a:solidFill>
              </a:rPr>
              <a:pPr/>
              <a:t>23</a:t>
            </a:fld>
            <a:endParaRPr lang="en-US" altLang="en-US" sz="1600" b="1">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2646" y="595714"/>
            <a:ext cx="6441054" cy="1325563"/>
          </a:xfrm>
        </p:spPr>
        <p:txBody>
          <a:bodyPr>
            <a:normAutofit/>
          </a:bodyPr>
          <a:lstStyle/>
          <a:p>
            <a:r>
              <a:rPr lang="en-AU" altLang="en-US" b="1" dirty="0"/>
              <a:t>Understanding power, vulnerability and DFV</a:t>
            </a:r>
          </a:p>
        </p:txBody>
      </p:sp>
      <p:sp>
        <p:nvSpPr>
          <p:cNvPr id="31747" name="TextBox 2"/>
          <p:cNvSpPr txBox="1">
            <a:spLocks noChangeArrowheads="1"/>
          </p:cNvSpPr>
          <p:nvPr/>
        </p:nvSpPr>
        <p:spPr bwMode="auto">
          <a:xfrm>
            <a:off x="303214" y="2274888"/>
            <a:ext cx="510154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en-AU" altLang="en-US" sz="2800" dirty="0">
              <a:solidFill>
                <a:schemeClr val="bg1"/>
              </a:solidFill>
            </a:endParaRPr>
          </a:p>
          <a:p>
            <a:r>
              <a:rPr lang="en-AU" altLang="en-US" sz="2800" dirty="0">
                <a:solidFill>
                  <a:schemeClr val="bg1"/>
                </a:solidFill>
              </a:rPr>
              <a:t>People who have less power are more likely to experience DFV. Understanding the interplay of power, vulnerability and violence is key to understanding how and why DFV is able to continue in our homes and communities.</a:t>
            </a:r>
            <a:endParaRPr lang="en-AU" altLang="en-US" dirty="0"/>
          </a:p>
        </p:txBody>
      </p:sp>
      <p:pic>
        <p:nvPicPr>
          <p:cNvPr id="317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51438" y="2482850"/>
            <a:ext cx="4465637"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4"/>
          <p:cNvSpPr txBox="1">
            <a:spLocks noChangeArrowheads="1"/>
          </p:cNvSpPr>
          <p:nvPr/>
        </p:nvSpPr>
        <p:spPr bwMode="auto">
          <a:xfrm>
            <a:off x="6036468" y="3344023"/>
            <a:ext cx="26955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AU" altLang="en-US" sz="2000" dirty="0"/>
              <a:t>Consider how power and vulnerability impact on the experiences of the person/people in the videos.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p:cNvPicPr>
          <p:nvPr/>
        </p:nvPicPr>
        <p:blipFill>
          <a:blip r:embed="rId3">
            <a:extLst>
              <a:ext uri="{28A0092B-C50C-407E-A947-70E740481C1C}">
                <a14:useLocalDpi xmlns:a14="http://schemas.microsoft.com/office/drawing/2010/main" val="0"/>
              </a:ext>
            </a:extLst>
          </a:blip>
          <a:srcRect l="18661" r="36089"/>
          <a:stretch>
            <a:fillRect/>
          </a:stretch>
        </p:blipFill>
        <p:spPr bwMode="auto">
          <a:xfrm>
            <a:off x="4486275" y="0"/>
            <a:ext cx="4657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p:cNvPicPr>
            <a:picLocks noChangeAspect="1"/>
          </p:cNvPicPr>
          <p:nvPr/>
        </p:nvPicPr>
        <p:blipFill>
          <a:blip r:embed="rId4">
            <a:extLst>
              <a:ext uri="{28A0092B-C50C-407E-A947-70E740481C1C}">
                <a14:useLocalDpi xmlns:a14="http://schemas.microsoft.com/office/drawing/2010/main" val="0"/>
              </a:ext>
            </a:extLst>
          </a:blip>
          <a:srcRect t="8559" b="13634"/>
          <a:stretch>
            <a:fillRect/>
          </a:stretch>
        </p:blipFill>
        <p:spPr bwMode="auto">
          <a:xfrm>
            <a:off x="4308475"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3"/>
          <p:cNvSpPr txBox="1">
            <a:spLocks noChangeArrowheads="1"/>
          </p:cNvSpPr>
          <p:nvPr/>
        </p:nvSpPr>
        <p:spPr bwMode="auto">
          <a:xfrm>
            <a:off x="139700" y="1428750"/>
            <a:ext cx="434657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4400" b="1" dirty="0"/>
              <a:t>How DFV affects children</a:t>
            </a:r>
          </a:p>
          <a:p>
            <a:endParaRPr lang="en-AU" altLang="en-US" dirty="0"/>
          </a:p>
          <a:p>
            <a:pPr>
              <a:buFont typeface="Arial" charset="0"/>
              <a:buNone/>
            </a:pPr>
            <a:r>
              <a:rPr lang="en-AU" altLang="en-US" sz="2800" dirty="0"/>
              <a:t>Children exposed to DFV will be at a higher risk of physical, emotional and behavioural problems that persist into adulthood. </a:t>
            </a:r>
          </a:p>
          <a:p>
            <a:endParaRPr lang="en-AU" altLang="en-US" dirty="0"/>
          </a:p>
        </p:txBody>
      </p:sp>
      <p:sp>
        <p:nvSpPr>
          <p:cNvPr id="33797"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D2E7D6A-CFBA-46AC-AF23-DB6FAE732608}" type="slidenum">
              <a:rPr lang="en-US" altLang="en-US" sz="1600" b="1" smtClean="0">
                <a:solidFill>
                  <a:schemeClr val="bg1"/>
                </a:solidFill>
              </a:rPr>
              <a:pPr/>
              <a:t>25</a:t>
            </a:fld>
            <a:endParaRPr lang="en-US" altLang="en-US" sz="1600" b="1">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3" y="595313"/>
            <a:ext cx="5297487" cy="1325562"/>
          </a:xfrm>
        </p:spPr>
        <p:txBody>
          <a:bodyPr>
            <a:normAutofit fontScale="90000"/>
          </a:bodyPr>
          <a:lstStyle/>
          <a:p>
            <a:pPr>
              <a:defRPr/>
            </a:pPr>
            <a:r>
              <a:rPr lang="en-AU" b="1" dirty="0">
                <a:latin typeface="+mn-lt"/>
              </a:rPr>
              <a:t>High risk </a:t>
            </a:r>
            <a:br>
              <a:rPr lang="en-AU" b="1" dirty="0">
                <a:latin typeface="+mn-lt"/>
              </a:rPr>
            </a:br>
            <a:r>
              <a:rPr lang="en-AU" b="1" dirty="0">
                <a:latin typeface="+mn-lt"/>
              </a:rPr>
              <a:t>population groups</a:t>
            </a:r>
            <a:br>
              <a:rPr lang="en-AU" dirty="0"/>
            </a:br>
            <a:endParaRPr lang="en-AU" dirty="0"/>
          </a:p>
        </p:txBody>
      </p:sp>
      <p:sp>
        <p:nvSpPr>
          <p:cNvPr id="3" name="Content Placeholder 2"/>
          <p:cNvSpPr>
            <a:spLocks noGrp="1"/>
          </p:cNvSpPr>
          <p:nvPr>
            <p:ph sz="quarter" idx="10"/>
          </p:nvPr>
        </p:nvSpPr>
        <p:spPr>
          <a:xfrm>
            <a:off x="47624" y="1533831"/>
            <a:ext cx="5084815" cy="5309881"/>
          </a:xfrm>
        </p:spPr>
        <p:txBody>
          <a:bodyPr/>
          <a:lstStyle/>
          <a:p>
            <a:pPr marL="0" indent="0">
              <a:buNone/>
              <a:defRPr/>
            </a:pPr>
            <a:endParaRPr lang="en-AU"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defRPr/>
            </a:pPr>
            <a:endParaRPr lang="en-AU"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defRPr/>
            </a:pPr>
            <a:r>
              <a:rPr lang="en-AU" dirty="0">
                <a:solidFill>
                  <a:schemeClr val="bg1"/>
                </a:solidFill>
                <a:latin typeface="Calibri" panose="020F0502020204030204" pitchFamily="34" charset="0"/>
                <a:ea typeface="Calibri" panose="020F0502020204030204" pitchFamily="34" charset="0"/>
                <a:cs typeface="Times New Roman" panose="02020603050405020304" pitchFamily="18" charset="0"/>
              </a:rPr>
              <a:t>Some people face barriers to accessing information, services, supports and legal protections. These barriers put them at a greater risk of experiencing DFV. They may need additional support or a different approach.</a:t>
            </a:r>
            <a:endParaRPr lang="en-AU" dirty="0">
              <a:solidFill>
                <a:schemeClr val="bg1"/>
              </a:solidFill>
              <a:latin typeface="+mn-lt"/>
            </a:endParaRPr>
          </a:p>
          <a:p>
            <a:pPr marL="0" indent="0">
              <a:buFont typeface="Arial" charset="0"/>
              <a:buNone/>
              <a:defRPr/>
            </a:pPr>
            <a:endParaRPr lang="en-AU" dirty="0">
              <a:solidFill>
                <a:schemeClr val="bg1"/>
              </a:solidFill>
              <a:latin typeface="+mn-lt"/>
            </a:endParaRPr>
          </a:p>
          <a:p>
            <a:pPr>
              <a:defRPr/>
            </a:pPr>
            <a:endParaRPr lang="en-AU" dirty="0">
              <a:solidFill>
                <a:schemeClr val="bg1"/>
              </a:solidFill>
            </a:endParaRPr>
          </a:p>
        </p:txBody>
      </p:sp>
      <p:pic>
        <p:nvPicPr>
          <p:cNvPr id="34820"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3119438"/>
            <a:ext cx="337026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4"/>
          <p:cNvSpPr txBox="1">
            <a:spLocks noChangeArrowheads="1"/>
          </p:cNvSpPr>
          <p:nvPr/>
        </p:nvSpPr>
        <p:spPr bwMode="auto">
          <a:xfrm>
            <a:off x="6074498" y="3891642"/>
            <a:ext cx="289646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AU" altLang="en-US" sz="2000" b="1" dirty="0">
                <a:solidFill>
                  <a:schemeClr val="bg1"/>
                </a:solidFill>
              </a:rPr>
              <a:t>DO NOT </a:t>
            </a:r>
            <a:r>
              <a:rPr lang="en-AU" altLang="en-US" sz="2000" dirty="0">
                <a:solidFill>
                  <a:schemeClr val="bg1"/>
                </a:solidFill>
              </a:rPr>
              <a:t>use partners, other family members, children or carers as interpreters.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041532">
            <a:off x="4196557" y="1958181"/>
            <a:ext cx="6221412"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5"/>
          <p:cNvSpPr txBox="1">
            <a:spLocks noChangeArrowheads="1"/>
          </p:cNvSpPr>
          <p:nvPr/>
        </p:nvSpPr>
        <p:spPr bwMode="auto">
          <a:xfrm>
            <a:off x="317500" y="1274763"/>
            <a:ext cx="57213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4400" b="1"/>
              <a:t>Perpetrator risk factors and clinical response</a:t>
            </a:r>
            <a:endParaRPr lang="en-AU" altLang="en-US" sz="2400"/>
          </a:p>
          <a:p>
            <a:endParaRPr lang="en-AU" altLang="en-US" sz="2400"/>
          </a:p>
          <a:p>
            <a:r>
              <a:rPr lang="en-AU" altLang="en-US" sz="2800"/>
              <a:t>Perpetrators of DFV come from all socio-economic, cultural and social groups.</a:t>
            </a:r>
          </a:p>
        </p:txBody>
      </p:sp>
      <p:sp>
        <p:nvSpPr>
          <p:cNvPr id="35844" name="Slide Number Placeholder 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F42BA0A-63D7-4674-909E-5D91D9DC53E5}" type="slidenum">
              <a:rPr lang="en-US" altLang="en-US" sz="1600" b="1" smtClean="0">
                <a:solidFill>
                  <a:schemeClr val="tx1"/>
                </a:solidFill>
              </a:rPr>
              <a:pPr/>
              <a:t>27</a:t>
            </a:fld>
            <a:endParaRPr lang="en-US" altLang="en-US" sz="1600" b="1">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8"/>
          <p:cNvGrpSpPr>
            <a:grpSpLocks/>
          </p:cNvGrpSpPr>
          <p:nvPr/>
        </p:nvGrpSpPr>
        <p:grpSpPr bwMode="auto">
          <a:xfrm>
            <a:off x="908050" y="127000"/>
            <a:ext cx="7000875" cy="6858000"/>
            <a:chOff x="908576" y="127000"/>
            <a:chExt cx="7000874" cy="6857999"/>
          </a:xfrm>
        </p:grpSpPr>
        <p:pic>
          <p:nvPicPr>
            <p:cNvPr id="3686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908576" y="127000"/>
              <a:ext cx="7000874"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7"/>
            <p:cNvSpPr txBox="1">
              <a:spLocks noChangeArrowheads="1"/>
            </p:cNvSpPr>
            <p:nvPr/>
          </p:nvSpPr>
          <p:spPr bwMode="auto">
            <a:xfrm>
              <a:off x="2463800" y="938504"/>
              <a:ext cx="4622800" cy="423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4400" b="1"/>
                <a:t>Principles of sensitive practice</a:t>
              </a:r>
            </a:p>
            <a:p>
              <a:endParaRPr lang="en-AU" altLang="en-US" sz="1400" b="1"/>
            </a:p>
            <a:p>
              <a:r>
                <a:rPr lang="en-AU" altLang="en-US" sz="2800"/>
                <a:t>Sensitive practice is an approach to engaging with clients in a way that increases their feelings of safety, respect and control.</a:t>
              </a:r>
            </a:p>
            <a:p>
              <a:endParaRPr lang="en-AU" altLang="en-US" sz="1400"/>
            </a:p>
            <a:p>
              <a:endParaRPr lang="en-AU" alt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4"/>
          <p:cNvSpPr txBox="1">
            <a:spLocks noChangeArrowheads="1"/>
          </p:cNvSpPr>
          <p:nvPr/>
        </p:nvSpPr>
        <p:spPr bwMode="auto">
          <a:xfrm>
            <a:off x="869950" y="4391025"/>
            <a:ext cx="75136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2400"/>
              <a:t>How would you feel about sharing personal matters?</a:t>
            </a:r>
          </a:p>
          <a:p>
            <a:endParaRPr lang="en-AU" altLang="en-US" sz="2400"/>
          </a:p>
          <a:p>
            <a:r>
              <a:rPr lang="en-AU" altLang="en-US" sz="2400"/>
              <a:t>What do you consider to be possible barriers to disclosure?</a:t>
            </a:r>
          </a:p>
        </p:txBody>
      </p:sp>
      <p:grpSp>
        <p:nvGrpSpPr>
          <p:cNvPr id="37891" name="Group 6"/>
          <p:cNvGrpSpPr>
            <a:grpSpLocks/>
          </p:cNvGrpSpPr>
          <p:nvPr/>
        </p:nvGrpSpPr>
        <p:grpSpPr bwMode="auto">
          <a:xfrm>
            <a:off x="527050" y="228600"/>
            <a:ext cx="7856538" cy="3784600"/>
            <a:chOff x="384175" y="142607"/>
            <a:chExt cx="7856442" cy="3784684"/>
          </a:xfrm>
        </p:grpSpPr>
        <p:pic>
          <p:nvPicPr>
            <p:cNvPr id="3789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142607"/>
              <a:ext cx="7856442" cy="37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8"/>
            <p:cNvSpPr txBox="1">
              <a:spLocks noChangeArrowheads="1"/>
            </p:cNvSpPr>
            <p:nvPr/>
          </p:nvSpPr>
          <p:spPr bwMode="auto">
            <a:xfrm>
              <a:off x="2060153" y="1388618"/>
              <a:ext cx="4120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AU" altLang="en-US" sz="3600" b="1">
                  <a:solidFill>
                    <a:schemeClr val="bg1"/>
                  </a:solidFill>
                </a:rPr>
                <a:t>Group Activity 7</a:t>
              </a:r>
            </a:p>
          </p:txBody>
        </p:sp>
      </p:grpSp>
      <p:sp>
        <p:nvSpPr>
          <p:cNvPr id="3789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B492A21-DCAF-436D-8C68-DD4D6DCD4465}" type="slidenum">
              <a:rPr lang="en-US" altLang="en-US" sz="1600" b="1" smtClean="0">
                <a:solidFill>
                  <a:schemeClr val="tx1"/>
                </a:solidFill>
              </a:rPr>
              <a:pPr/>
              <a:t>29</a:t>
            </a:fld>
            <a:endParaRPr lang="en-US" altLang="en-US" sz="1600" b="1">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869950" y="4368800"/>
            <a:ext cx="75136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2400" dirty="0"/>
              <a:t>Contribute to a list of rules that will be displayed in the room throughout the day.</a:t>
            </a:r>
          </a:p>
        </p:txBody>
      </p:sp>
      <p:grpSp>
        <p:nvGrpSpPr>
          <p:cNvPr id="16387" name="Group 6"/>
          <p:cNvGrpSpPr>
            <a:grpSpLocks/>
          </p:cNvGrpSpPr>
          <p:nvPr/>
        </p:nvGrpSpPr>
        <p:grpSpPr bwMode="auto">
          <a:xfrm>
            <a:off x="527050" y="228600"/>
            <a:ext cx="7856538" cy="3784600"/>
            <a:chOff x="384175" y="142607"/>
            <a:chExt cx="7856442" cy="3784684"/>
          </a:xfrm>
        </p:grpSpPr>
        <p:pic>
          <p:nvPicPr>
            <p:cNvPr id="1638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142607"/>
              <a:ext cx="7856442" cy="37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8"/>
            <p:cNvSpPr txBox="1">
              <a:spLocks noChangeArrowheads="1"/>
            </p:cNvSpPr>
            <p:nvPr/>
          </p:nvSpPr>
          <p:spPr bwMode="auto">
            <a:xfrm>
              <a:off x="2060153" y="1388618"/>
              <a:ext cx="4120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AU" altLang="en-US" sz="3600" b="1">
                  <a:solidFill>
                    <a:schemeClr val="bg1"/>
                  </a:solidFill>
                </a:rPr>
                <a:t>Group Activity 1</a:t>
              </a:r>
            </a:p>
          </p:txBody>
        </p:sp>
      </p:grpSp>
      <p:sp>
        <p:nvSpPr>
          <p:cNvPr id="1638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C148B38-7CA2-4B10-880E-885AC1C54289}" type="slidenum">
              <a:rPr lang="en-US" altLang="en-US" sz="1600" b="1" smtClean="0">
                <a:solidFill>
                  <a:schemeClr val="tx1"/>
                </a:solidFill>
              </a:rPr>
              <a:pPr/>
              <a:t>3</a:t>
            </a:fld>
            <a:endParaRPr lang="en-US" altLang="en-US" sz="1600" b="1">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4"/>
          <p:cNvGrpSpPr>
            <a:grpSpLocks/>
          </p:cNvGrpSpPr>
          <p:nvPr/>
        </p:nvGrpSpPr>
        <p:grpSpPr bwMode="auto">
          <a:xfrm>
            <a:off x="976313" y="236538"/>
            <a:ext cx="6910387" cy="6769100"/>
            <a:chOff x="976378" y="236958"/>
            <a:chExt cx="6910322" cy="6769295"/>
          </a:xfrm>
        </p:grpSpPr>
        <p:pic>
          <p:nvPicPr>
            <p:cNvPr id="38915"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6378" y="236958"/>
              <a:ext cx="6910322" cy="676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3"/>
            <p:cNvSpPr txBox="1">
              <a:spLocks noChangeArrowheads="1"/>
            </p:cNvSpPr>
            <p:nvPr/>
          </p:nvSpPr>
          <p:spPr bwMode="auto">
            <a:xfrm>
              <a:off x="2744821" y="1488005"/>
              <a:ext cx="2971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4400" b="1"/>
                <a:t>Six steps to sensitive inquiry</a:t>
              </a:r>
              <a:endParaRPr lang="en-AU" altLang="en-US" sz="440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3" y="1807710"/>
            <a:ext cx="7886700" cy="45719"/>
          </a:xfrm>
        </p:spPr>
        <p:txBody>
          <a:bodyPr>
            <a:noAutofit/>
          </a:bodyPr>
          <a:lstStyle/>
          <a:p>
            <a:pPr>
              <a:defRPr/>
            </a:pPr>
            <a:r>
              <a:rPr lang="en-AU" sz="4400" b="1" dirty="0">
                <a:solidFill>
                  <a:srgbClr val="002060"/>
                </a:solidFill>
                <a:latin typeface="+mn-lt"/>
              </a:rPr>
              <a:t>Step 1 – </a:t>
            </a:r>
            <a:br>
              <a:rPr lang="en-AU" sz="4400" b="1" dirty="0">
                <a:solidFill>
                  <a:srgbClr val="002060"/>
                </a:solidFill>
                <a:latin typeface="+mn-lt"/>
              </a:rPr>
            </a:br>
            <a:r>
              <a:rPr lang="en-AU" sz="4400" b="1" dirty="0">
                <a:solidFill>
                  <a:srgbClr val="002060"/>
                </a:solidFill>
                <a:latin typeface="+mn-lt"/>
              </a:rPr>
              <a:t>Identification</a:t>
            </a:r>
          </a:p>
        </p:txBody>
      </p:sp>
      <p:sp>
        <p:nvSpPr>
          <p:cNvPr id="3" name="Content Placeholder 2"/>
          <p:cNvSpPr>
            <a:spLocks noGrp="1"/>
          </p:cNvSpPr>
          <p:nvPr>
            <p:ph type="body" idx="1"/>
          </p:nvPr>
        </p:nvSpPr>
        <p:spPr>
          <a:xfrm>
            <a:off x="303213" y="2063750"/>
            <a:ext cx="4984750" cy="4551363"/>
          </a:xfrm>
        </p:spPr>
        <p:txBody>
          <a:bodyPr/>
          <a:lstStyle/>
          <a:p>
            <a:pPr marL="0" indent="0">
              <a:buFont typeface="Arial" charset="0"/>
              <a:buNone/>
              <a:defRPr/>
            </a:pPr>
            <a:endParaRPr lang="en-AU" dirty="0"/>
          </a:p>
          <a:p>
            <a:pPr marL="0" indent="0">
              <a:buFont typeface="Arial" pitchFamily="34" charset="0"/>
              <a:buNone/>
              <a:defRPr/>
            </a:pPr>
            <a:r>
              <a:rPr lang="en-AU" b="1" dirty="0">
                <a:solidFill>
                  <a:schemeClr val="accent4">
                    <a:lumMod val="50000"/>
                  </a:schemeClr>
                </a:solidFill>
                <a:latin typeface="+mn-lt"/>
              </a:rPr>
              <a:t>DFV can be identified through:</a:t>
            </a:r>
          </a:p>
          <a:p>
            <a:pPr>
              <a:buFont typeface="Arial" pitchFamily="34" charset="0"/>
              <a:buChar char="•"/>
              <a:defRPr/>
            </a:pPr>
            <a:r>
              <a:rPr lang="en-AU" b="1" dirty="0">
                <a:solidFill>
                  <a:schemeClr val="accent4">
                    <a:lumMod val="50000"/>
                  </a:schemeClr>
                </a:solidFill>
                <a:latin typeface="+mn-lt"/>
              </a:rPr>
              <a:t>   client disclosure</a:t>
            </a:r>
          </a:p>
          <a:p>
            <a:pPr>
              <a:buFont typeface="Arial" pitchFamily="34" charset="0"/>
              <a:buChar char="•"/>
              <a:defRPr/>
            </a:pPr>
            <a:r>
              <a:rPr lang="en-AU" b="1" dirty="0">
                <a:solidFill>
                  <a:schemeClr val="accent4">
                    <a:lumMod val="50000"/>
                  </a:schemeClr>
                </a:solidFill>
                <a:latin typeface="+mn-lt"/>
              </a:rPr>
              <a:t>   recognising indicators</a:t>
            </a:r>
          </a:p>
          <a:p>
            <a:pPr>
              <a:buFont typeface="Arial" pitchFamily="34" charset="0"/>
              <a:buChar char="•"/>
              <a:defRPr/>
            </a:pPr>
            <a:r>
              <a:rPr lang="en-AU" b="1" dirty="0">
                <a:solidFill>
                  <a:schemeClr val="accent4">
                    <a:lumMod val="50000"/>
                  </a:schemeClr>
                </a:solidFill>
                <a:latin typeface="+mn-lt"/>
              </a:rPr>
              <a:t>   recognising risk factors </a:t>
            </a:r>
          </a:p>
          <a:p>
            <a:pPr>
              <a:buFont typeface="Arial" pitchFamily="34" charset="0"/>
              <a:buChar char="•"/>
              <a:defRPr/>
            </a:pPr>
            <a:r>
              <a:rPr lang="en-AU" b="1" dirty="0">
                <a:solidFill>
                  <a:schemeClr val="accent4">
                    <a:lumMod val="50000"/>
                  </a:schemeClr>
                </a:solidFill>
              </a:rPr>
              <a:t>   </a:t>
            </a:r>
            <a:r>
              <a:rPr lang="en-AU" b="1" dirty="0">
                <a:solidFill>
                  <a:schemeClr val="accent4">
                    <a:lumMod val="50000"/>
                  </a:schemeClr>
                </a:solidFill>
                <a:latin typeface="+mn-lt"/>
              </a:rPr>
              <a:t>outline screening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5"/>
          <p:cNvSpPr txBox="1">
            <a:spLocks noChangeArrowheads="1"/>
          </p:cNvSpPr>
          <p:nvPr/>
        </p:nvSpPr>
        <p:spPr bwMode="auto">
          <a:xfrm>
            <a:off x="760413" y="4208463"/>
            <a:ext cx="75787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2400" dirty="0"/>
              <a:t>Identify risk factors and indicators of DFV.</a:t>
            </a:r>
          </a:p>
          <a:p>
            <a:endParaRPr lang="en-AU" altLang="en-US" sz="2400" dirty="0"/>
          </a:p>
        </p:txBody>
      </p:sp>
      <p:grpSp>
        <p:nvGrpSpPr>
          <p:cNvPr id="40963" name="Group 6"/>
          <p:cNvGrpSpPr>
            <a:grpSpLocks/>
          </p:cNvGrpSpPr>
          <p:nvPr/>
        </p:nvGrpSpPr>
        <p:grpSpPr bwMode="auto">
          <a:xfrm>
            <a:off x="693738" y="330200"/>
            <a:ext cx="7689850" cy="2497138"/>
            <a:chOff x="694502" y="330620"/>
            <a:chExt cx="7689333" cy="2496337"/>
          </a:xfrm>
        </p:grpSpPr>
        <p:pic>
          <p:nvPicPr>
            <p:cNvPr id="4096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502" y="330620"/>
              <a:ext cx="7689333" cy="249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8"/>
            <p:cNvSpPr txBox="1">
              <a:spLocks noChangeArrowheads="1"/>
            </p:cNvSpPr>
            <p:nvPr/>
          </p:nvSpPr>
          <p:spPr bwMode="auto">
            <a:xfrm>
              <a:off x="1707833" y="1399142"/>
              <a:ext cx="56626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AU" altLang="en-US" sz="3600" b="1">
                  <a:solidFill>
                    <a:schemeClr val="bg1"/>
                  </a:solidFill>
                </a:rPr>
                <a:t>Group Activity 8</a:t>
              </a:r>
            </a:p>
          </p:txBody>
        </p:sp>
      </p:grpSp>
      <p:sp>
        <p:nvSpPr>
          <p:cNvPr id="4096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C727CE2-8FA5-4786-A566-D1935F53E9C8}" type="slidenum">
              <a:rPr lang="en-US" altLang="en-US" sz="1600" b="1" smtClean="0">
                <a:solidFill>
                  <a:schemeClr val="tx1"/>
                </a:solidFill>
              </a:rPr>
              <a:pPr/>
              <a:t>32</a:t>
            </a:fld>
            <a:endParaRPr lang="en-US" altLang="en-US" sz="1600" b="1">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3" y="595313"/>
            <a:ext cx="5589587" cy="1325562"/>
          </a:xfrm>
        </p:spPr>
        <p:txBody>
          <a:bodyPr/>
          <a:lstStyle/>
          <a:p>
            <a:pPr>
              <a:defRPr/>
            </a:pPr>
            <a:r>
              <a:rPr lang="en-AU" dirty="0">
                <a:latin typeface="+mn-lt"/>
              </a:rPr>
              <a:t>Step 2 – </a:t>
            </a:r>
            <a:br>
              <a:rPr lang="en-AU" dirty="0">
                <a:latin typeface="+mn-lt"/>
              </a:rPr>
            </a:br>
            <a:r>
              <a:rPr lang="en-AU" dirty="0">
                <a:latin typeface="+mn-lt"/>
              </a:rPr>
              <a:t>Supportive response</a:t>
            </a:r>
          </a:p>
        </p:txBody>
      </p:sp>
      <p:sp>
        <p:nvSpPr>
          <p:cNvPr id="3" name="Content Placeholder 2"/>
          <p:cNvSpPr>
            <a:spLocks noGrp="1"/>
          </p:cNvSpPr>
          <p:nvPr>
            <p:ph sz="quarter" idx="10"/>
          </p:nvPr>
        </p:nvSpPr>
        <p:spPr>
          <a:xfrm>
            <a:off x="428625" y="2597150"/>
            <a:ext cx="4130675" cy="3914775"/>
          </a:xfrm>
        </p:spPr>
        <p:txBody>
          <a:bodyPr/>
          <a:lstStyle/>
          <a:p>
            <a:pPr marL="0" indent="0">
              <a:buFont typeface="Arial" charset="0"/>
              <a:buNone/>
              <a:defRPr/>
            </a:pPr>
            <a:r>
              <a:rPr lang="en-AU" dirty="0">
                <a:solidFill>
                  <a:schemeClr val="bg1"/>
                </a:solidFill>
                <a:latin typeface="+mn-lt"/>
              </a:rPr>
              <a:t>An initial supportive response will assist in building rapport between the health professional and the client.</a:t>
            </a:r>
          </a:p>
        </p:txBody>
      </p:sp>
      <p:grpSp>
        <p:nvGrpSpPr>
          <p:cNvPr id="41988" name="Group 5"/>
          <p:cNvGrpSpPr>
            <a:grpSpLocks/>
          </p:cNvGrpSpPr>
          <p:nvPr/>
        </p:nvGrpSpPr>
        <p:grpSpPr bwMode="auto">
          <a:xfrm>
            <a:off x="5892800" y="3114675"/>
            <a:ext cx="3387725" cy="3743325"/>
            <a:chOff x="5892800" y="3114675"/>
            <a:chExt cx="3387554" cy="3743325"/>
          </a:xfrm>
        </p:grpSpPr>
        <p:pic>
          <p:nvPicPr>
            <p:cNvPr id="41989"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3114675"/>
              <a:ext cx="3387554"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4"/>
            <p:cNvSpPr txBox="1">
              <a:spLocks noChangeArrowheads="1"/>
            </p:cNvSpPr>
            <p:nvPr/>
          </p:nvSpPr>
          <p:spPr bwMode="auto">
            <a:xfrm>
              <a:off x="6172518" y="3717676"/>
              <a:ext cx="282811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charset="0"/>
                <a:buNone/>
              </a:pPr>
              <a:r>
                <a:rPr lang="en-AU" altLang="en-US" sz="2400">
                  <a:solidFill>
                    <a:schemeClr val="bg1"/>
                  </a:solidFill>
                </a:rPr>
                <a:t>Provide a supportive environment for victims to share information.</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4"/>
          <p:cNvSpPr txBox="1">
            <a:spLocks noChangeArrowheads="1"/>
          </p:cNvSpPr>
          <p:nvPr/>
        </p:nvSpPr>
        <p:spPr bwMode="auto">
          <a:xfrm>
            <a:off x="869950" y="4724400"/>
            <a:ext cx="7513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2400" dirty="0"/>
              <a:t>Role play how you would sensitively inquire about DFV</a:t>
            </a:r>
          </a:p>
        </p:txBody>
      </p:sp>
      <p:grpSp>
        <p:nvGrpSpPr>
          <p:cNvPr id="43011" name="Group 6"/>
          <p:cNvGrpSpPr>
            <a:grpSpLocks/>
          </p:cNvGrpSpPr>
          <p:nvPr/>
        </p:nvGrpSpPr>
        <p:grpSpPr bwMode="auto">
          <a:xfrm>
            <a:off x="527050" y="228600"/>
            <a:ext cx="7856538" cy="3784600"/>
            <a:chOff x="384175" y="142607"/>
            <a:chExt cx="7856442" cy="3784684"/>
          </a:xfrm>
        </p:grpSpPr>
        <p:pic>
          <p:nvPicPr>
            <p:cNvPr id="4301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142607"/>
              <a:ext cx="7856442" cy="37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8"/>
            <p:cNvSpPr txBox="1">
              <a:spLocks noChangeArrowheads="1"/>
            </p:cNvSpPr>
            <p:nvPr/>
          </p:nvSpPr>
          <p:spPr bwMode="auto">
            <a:xfrm>
              <a:off x="2060153" y="1388618"/>
              <a:ext cx="4120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AU" altLang="en-US" sz="3600" b="1">
                  <a:solidFill>
                    <a:schemeClr val="bg1"/>
                  </a:solidFill>
                </a:rPr>
                <a:t>Group Activity 9</a:t>
              </a:r>
            </a:p>
          </p:txBody>
        </p:sp>
      </p:grpSp>
      <p:sp>
        <p:nvSpPr>
          <p:cNvPr id="4301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4070C07-84C3-45C5-8CBE-C0C9898CA211}" type="slidenum">
              <a:rPr lang="en-US" altLang="en-US" sz="1600" b="1" smtClean="0">
                <a:solidFill>
                  <a:schemeClr val="tx1"/>
                </a:solidFill>
              </a:rPr>
              <a:pPr/>
              <a:t>34</a:t>
            </a:fld>
            <a:endParaRPr lang="en-US" altLang="en-US" sz="1600" b="1">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p:cNvPicPr>
          <p:nvPr/>
        </p:nvPicPr>
        <p:blipFill>
          <a:blip r:embed="rId3">
            <a:extLst>
              <a:ext uri="{28A0092B-C50C-407E-A947-70E740481C1C}">
                <a14:useLocalDpi xmlns:a14="http://schemas.microsoft.com/office/drawing/2010/main" val="0"/>
              </a:ext>
            </a:extLst>
          </a:blip>
          <a:srcRect l="18172" r="27835"/>
          <a:stretch>
            <a:fillRect/>
          </a:stretch>
        </p:blipFill>
        <p:spPr bwMode="auto">
          <a:xfrm>
            <a:off x="3586163" y="0"/>
            <a:ext cx="55578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1725" y="0"/>
            <a:ext cx="583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1"/>
          <p:cNvSpPr txBox="1">
            <a:spLocks noChangeArrowheads="1"/>
          </p:cNvSpPr>
          <p:nvPr/>
        </p:nvSpPr>
        <p:spPr bwMode="auto">
          <a:xfrm>
            <a:off x="381000" y="508000"/>
            <a:ext cx="34925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4400" b="1" dirty="0">
                <a:solidFill>
                  <a:schemeClr val="bg1"/>
                </a:solidFill>
              </a:rPr>
              <a:t>Step 3 – </a:t>
            </a:r>
          </a:p>
          <a:p>
            <a:r>
              <a:rPr lang="en-AU" altLang="en-US" sz="4400" b="1" dirty="0">
                <a:solidFill>
                  <a:schemeClr val="bg1"/>
                </a:solidFill>
              </a:rPr>
              <a:t>Consider risk and safety</a:t>
            </a:r>
          </a:p>
          <a:p>
            <a:endParaRPr lang="en-AU" altLang="en-US" sz="2400" dirty="0">
              <a:solidFill>
                <a:schemeClr val="bg1"/>
              </a:solidFill>
            </a:endParaRPr>
          </a:p>
          <a:p>
            <a:r>
              <a:rPr lang="en-AU" altLang="en-US" sz="2800" dirty="0">
                <a:solidFill>
                  <a:schemeClr val="bg1"/>
                </a:solidFill>
              </a:rPr>
              <a:t>Consideration of safety is an important step in determining how to respond. </a:t>
            </a:r>
          </a:p>
          <a:p>
            <a:endParaRPr lang="en-AU" altLang="en-US" sz="2400"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5"/>
          <p:cNvSpPr txBox="1">
            <a:spLocks noChangeArrowheads="1"/>
          </p:cNvSpPr>
          <p:nvPr/>
        </p:nvSpPr>
        <p:spPr bwMode="auto">
          <a:xfrm>
            <a:off x="804863" y="3624263"/>
            <a:ext cx="7578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2400"/>
              <a:t>                             Scenario based activity</a:t>
            </a:r>
          </a:p>
        </p:txBody>
      </p:sp>
      <p:grpSp>
        <p:nvGrpSpPr>
          <p:cNvPr id="45059" name="Group 6"/>
          <p:cNvGrpSpPr>
            <a:grpSpLocks/>
          </p:cNvGrpSpPr>
          <p:nvPr/>
        </p:nvGrpSpPr>
        <p:grpSpPr bwMode="auto">
          <a:xfrm>
            <a:off x="693738" y="330200"/>
            <a:ext cx="7689850" cy="2497138"/>
            <a:chOff x="694502" y="330620"/>
            <a:chExt cx="7689333" cy="2496337"/>
          </a:xfrm>
        </p:grpSpPr>
        <p:pic>
          <p:nvPicPr>
            <p:cNvPr id="4506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502" y="330620"/>
              <a:ext cx="7689333" cy="249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Box 8"/>
            <p:cNvSpPr txBox="1">
              <a:spLocks noChangeArrowheads="1"/>
            </p:cNvSpPr>
            <p:nvPr/>
          </p:nvSpPr>
          <p:spPr bwMode="auto">
            <a:xfrm>
              <a:off x="1707833" y="1399142"/>
              <a:ext cx="56626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AU" altLang="en-US" sz="3600" b="1">
                  <a:solidFill>
                    <a:schemeClr val="bg1"/>
                  </a:solidFill>
                </a:rPr>
                <a:t>Group Activity 10</a:t>
              </a:r>
            </a:p>
          </p:txBody>
        </p:sp>
      </p:grpSp>
      <p:sp>
        <p:nvSpPr>
          <p:cNvPr id="4506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42D2A60-422E-4CE6-BE33-2F5D345BEF03}" type="slidenum">
              <a:rPr lang="en-US" altLang="en-US" sz="1600" b="1" smtClean="0">
                <a:solidFill>
                  <a:schemeClr val="tx1"/>
                </a:solidFill>
              </a:rPr>
              <a:pPr/>
              <a:t>36</a:t>
            </a:fld>
            <a:endParaRPr lang="en-US" altLang="en-US" sz="1600" b="1">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p:cNvPicPr>
          <p:nvPr/>
        </p:nvPicPr>
        <p:blipFill>
          <a:blip r:embed="rId3">
            <a:extLst>
              <a:ext uri="{28A0092B-C50C-407E-A947-70E740481C1C}">
                <a14:useLocalDpi xmlns:a14="http://schemas.microsoft.com/office/drawing/2010/main" val="0"/>
              </a:ext>
            </a:extLst>
          </a:blip>
          <a:srcRect l="15013" r="45180"/>
          <a:stretch>
            <a:fillRect/>
          </a:stretch>
        </p:blipFill>
        <p:spPr bwMode="auto">
          <a:xfrm>
            <a:off x="5014913" y="-52388"/>
            <a:ext cx="4129087"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5575" y="0"/>
            <a:ext cx="583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4"/>
          <p:cNvSpPr txBox="1">
            <a:spLocks noChangeArrowheads="1"/>
          </p:cNvSpPr>
          <p:nvPr/>
        </p:nvSpPr>
        <p:spPr bwMode="auto">
          <a:xfrm>
            <a:off x="609600" y="1717675"/>
            <a:ext cx="47498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4400" b="1" dirty="0">
                <a:solidFill>
                  <a:schemeClr val="bg1"/>
                </a:solidFill>
              </a:rPr>
              <a:t>Step 4 – </a:t>
            </a:r>
          </a:p>
          <a:p>
            <a:r>
              <a:rPr lang="en-AU" altLang="en-US" sz="4400" b="1" dirty="0">
                <a:solidFill>
                  <a:schemeClr val="bg1"/>
                </a:solidFill>
              </a:rPr>
              <a:t>Actions for safety</a:t>
            </a:r>
          </a:p>
          <a:p>
            <a:endParaRPr lang="en-AU" altLang="en-US" dirty="0">
              <a:solidFill>
                <a:schemeClr val="bg1"/>
              </a:solidFill>
            </a:endParaRPr>
          </a:p>
          <a:p>
            <a:endParaRPr lang="en-AU" altLang="en-US" sz="2800" dirty="0">
              <a:solidFill>
                <a:schemeClr val="bg1"/>
              </a:solidFill>
            </a:endParaRPr>
          </a:p>
          <a:p>
            <a:endParaRPr lang="en-AU" altLang="en-US" sz="2800" dirty="0">
              <a:solidFill>
                <a:schemeClr val="bg1"/>
              </a:solidFill>
            </a:endParaRPr>
          </a:p>
          <a:p>
            <a:r>
              <a:rPr lang="en-AU" altLang="en-US" sz="2800" dirty="0">
                <a:solidFill>
                  <a:schemeClr val="bg1"/>
                </a:solidFill>
              </a:rPr>
              <a:t>Plan for safety in partnership with the client.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4"/>
          <p:cNvSpPr txBox="1">
            <a:spLocks noChangeArrowheads="1"/>
          </p:cNvSpPr>
          <p:nvPr/>
        </p:nvSpPr>
        <p:spPr bwMode="auto">
          <a:xfrm>
            <a:off x="869950" y="4432300"/>
            <a:ext cx="7513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2400" dirty="0"/>
              <a:t>      Develop an emergency plan and role play activity</a:t>
            </a:r>
          </a:p>
        </p:txBody>
      </p:sp>
      <p:grpSp>
        <p:nvGrpSpPr>
          <p:cNvPr id="47107" name="Group 6"/>
          <p:cNvGrpSpPr>
            <a:grpSpLocks/>
          </p:cNvGrpSpPr>
          <p:nvPr/>
        </p:nvGrpSpPr>
        <p:grpSpPr bwMode="auto">
          <a:xfrm>
            <a:off x="527050" y="228600"/>
            <a:ext cx="7856538" cy="3784600"/>
            <a:chOff x="384175" y="142607"/>
            <a:chExt cx="7856442" cy="3784684"/>
          </a:xfrm>
        </p:grpSpPr>
        <p:pic>
          <p:nvPicPr>
            <p:cNvPr id="4710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142607"/>
              <a:ext cx="7856442" cy="37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Box 8"/>
            <p:cNvSpPr txBox="1">
              <a:spLocks noChangeArrowheads="1"/>
            </p:cNvSpPr>
            <p:nvPr/>
          </p:nvSpPr>
          <p:spPr bwMode="auto">
            <a:xfrm>
              <a:off x="2060153" y="1388618"/>
              <a:ext cx="4120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AU" altLang="en-US" sz="3600" b="1">
                  <a:solidFill>
                    <a:schemeClr val="bg1"/>
                  </a:solidFill>
                </a:rPr>
                <a:t>Group Activity 11</a:t>
              </a:r>
            </a:p>
          </p:txBody>
        </p:sp>
      </p:grpSp>
      <p:sp>
        <p:nvSpPr>
          <p:cNvPr id="4710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C38154F-F263-4DAF-961E-FFFB58DDE719}" type="slidenum">
              <a:rPr lang="en-US" altLang="en-US" sz="1600" b="1" smtClean="0">
                <a:solidFill>
                  <a:schemeClr val="tx1"/>
                </a:solidFill>
              </a:rPr>
              <a:pPr/>
              <a:t>38</a:t>
            </a:fld>
            <a:endParaRPr lang="en-US" altLang="en-US" b="1">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1700" y="0"/>
            <a:ext cx="4432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p:cNvPicPr>
            <a:picLocks noChangeAspect="1"/>
          </p:cNvPicPr>
          <p:nvPr/>
        </p:nvPicPr>
        <p:blipFill>
          <a:blip r:embed="rId4">
            <a:extLst>
              <a:ext uri="{28A0092B-C50C-407E-A947-70E740481C1C}">
                <a14:useLocalDpi xmlns:a14="http://schemas.microsoft.com/office/drawing/2010/main" val="0"/>
              </a:ext>
            </a:extLst>
          </a:blip>
          <a:srcRect t="8559" b="13634"/>
          <a:stretch>
            <a:fillRect/>
          </a:stretch>
        </p:blipFill>
        <p:spPr bwMode="auto">
          <a:xfrm>
            <a:off x="411480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1"/>
          <p:cNvSpPr txBox="1">
            <a:spLocks noChangeArrowheads="1"/>
          </p:cNvSpPr>
          <p:nvPr/>
        </p:nvSpPr>
        <p:spPr bwMode="auto">
          <a:xfrm>
            <a:off x="203200" y="1765300"/>
            <a:ext cx="43688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4400" b="1"/>
              <a:t>Step 5 – </a:t>
            </a:r>
          </a:p>
          <a:p>
            <a:r>
              <a:rPr lang="en-AU" altLang="en-US" sz="4400" b="1"/>
              <a:t>Referral support</a:t>
            </a:r>
          </a:p>
          <a:p>
            <a:endParaRPr lang="en-AU" altLang="en-US" sz="4400" b="1"/>
          </a:p>
          <a:p>
            <a:r>
              <a:rPr lang="en-AU" altLang="en-US" sz="2800"/>
              <a:t>With the consent of the client offer referral options.</a:t>
            </a:r>
            <a:endParaRPr lang="en-AU" altLang="en-US" sz="2800" b="1"/>
          </a:p>
        </p:txBody>
      </p:sp>
      <p:sp>
        <p:nvSpPr>
          <p:cNvPr id="4813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CD07ECE-971B-45D3-8911-ED9A6BEB07D4}" type="slidenum">
              <a:rPr lang="en-US" altLang="en-US" sz="1600" b="1" smtClean="0">
                <a:solidFill>
                  <a:schemeClr val="tx1"/>
                </a:solidFill>
              </a:rPr>
              <a:pPr/>
              <a:t>39</a:t>
            </a:fld>
            <a:endParaRPr lang="en-US" altLang="en-US" sz="1600" b="1">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8"/>
          <p:cNvPicPr>
            <a:picLocks noChangeAspect="1"/>
          </p:cNvPicPr>
          <p:nvPr/>
        </p:nvPicPr>
        <p:blipFill>
          <a:blip r:embed="rId4">
            <a:extLst>
              <a:ext uri="{28A0092B-C50C-407E-A947-70E740481C1C}">
                <a14:useLocalDpi xmlns:a14="http://schemas.microsoft.com/office/drawing/2010/main" val="0"/>
              </a:ext>
            </a:extLst>
          </a:blip>
          <a:srcRect t="8559" b="13634"/>
          <a:stretch>
            <a:fillRect/>
          </a:stretch>
        </p:blipFill>
        <p:spPr bwMode="auto">
          <a:xfrm>
            <a:off x="3944938" y="0"/>
            <a:ext cx="1343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le 2"/>
          <p:cNvSpPr>
            <a:spLocks noGrp="1"/>
          </p:cNvSpPr>
          <p:nvPr>
            <p:ph type="title"/>
          </p:nvPr>
        </p:nvSpPr>
        <p:spPr>
          <a:xfrm>
            <a:off x="303213" y="142875"/>
            <a:ext cx="4984750" cy="1325563"/>
          </a:xfrm>
        </p:spPr>
        <p:txBody>
          <a:bodyPr/>
          <a:lstStyle/>
          <a:p>
            <a:pPr eaLnBrk="1" hangingPunct="1">
              <a:defRPr/>
            </a:pPr>
            <a:r>
              <a:rPr lang="en-AU" altLang="en-US" dirty="0">
                <a:latin typeface="+mn-lt"/>
              </a:rPr>
              <a:t>Self-care</a:t>
            </a:r>
          </a:p>
        </p:txBody>
      </p:sp>
      <p:sp>
        <p:nvSpPr>
          <p:cNvPr id="1741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ED62281-1878-4B17-8400-888ADA3A4234}" type="slidenum">
              <a:rPr lang="en-US" altLang="en-US" smtClean="0"/>
              <a:pPr/>
              <a:t>4</a:t>
            </a:fld>
            <a:endParaRPr lang="en-US" altLang="en-US"/>
          </a:p>
        </p:txBody>
      </p:sp>
      <p:sp>
        <p:nvSpPr>
          <p:cNvPr id="5" name="Content Placeholder 3"/>
          <p:cNvSpPr txBox="1">
            <a:spLocks/>
          </p:cNvSpPr>
          <p:nvPr/>
        </p:nvSpPr>
        <p:spPr>
          <a:xfrm>
            <a:off x="303213" y="851479"/>
            <a:ext cx="4433887" cy="5527386"/>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rgbClr val="3B3838"/>
                </a:solidFill>
                <a:latin typeface="Arial" charset="0"/>
                <a:ea typeface="Arial" charset="0"/>
                <a:cs typeface="Arial" charset="0"/>
              </a:defRPr>
            </a:lvl1pPr>
            <a:lvl2pPr marL="685800" indent="-228600" algn="l" rtl="0" fontAlgn="base">
              <a:lnSpc>
                <a:spcPct val="90000"/>
              </a:lnSpc>
              <a:spcBef>
                <a:spcPts val="500"/>
              </a:spcBef>
              <a:spcAft>
                <a:spcPct val="0"/>
              </a:spcAft>
              <a:buFont typeface="Arial" pitchFamily="34" charset="0"/>
              <a:buChar char="•"/>
              <a:defRPr sz="2400" kern="1200">
                <a:solidFill>
                  <a:srgbClr val="3B3838"/>
                </a:solidFill>
                <a:latin typeface="Arial" charset="0"/>
                <a:ea typeface="Arial" charset="0"/>
                <a:cs typeface="Arial" charset="0"/>
              </a:defRPr>
            </a:lvl2pPr>
            <a:lvl3pPr marL="1143000" indent="-228600" algn="l" rtl="0" fontAlgn="base">
              <a:lnSpc>
                <a:spcPct val="90000"/>
              </a:lnSpc>
              <a:spcBef>
                <a:spcPts val="500"/>
              </a:spcBef>
              <a:spcAft>
                <a:spcPct val="0"/>
              </a:spcAft>
              <a:buFont typeface="Arial" pitchFamily="34" charset="0"/>
              <a:buChar char="•"/>
              <a:defRPr sz="2000" kern="1200">
                <a:solidFill>
                  <a:srgbClr val="3B3838"/>
                </a:solidFill>
                <a:latin typeface="Arial" charset="0"/>
                <a:ea typeface="Arial" charset="0"/>
                <a:cs typeface="Arial" charset="0"/>
              </a:defRPr>
            </a:lvl3pPr>
            <a:lvl4pPr marL="1600200" indent="-228600" algn="l" rtl="0" fontAlgn="base">
              <a:lnSpc>
                <a:spcPct val="90000"/>
              </a:lnSpc>
              <a:spcBef>
                <a:spcPts val="500"/>
              </a:spcBef>
              <a:spcAft>
                <a:spcPct val="0"/>
              </a:spcAft>
              <a:buFont typeface="Arial" pitchFamily="34" charset="0"/>
              <a:buChar char="•"/>
              <a:defRPr kern="1200">
                <a:solidFill>
                  <a:srgbClr val="3B3838"/>
                </a:solidFill>
                <a:latin typeface="Arial" charset="0"/>
                <a:ea typeface="Arial" charset="0"/>
                <a:cs typeface="Arial" charset="0"/>
              </a:defRPr>
            </a:lvl4pPr>
            <a:lvl5pPr marL="2057400" indent="-228600" algn="l" rtl="0" fontAlgn="base">
              <a:lnSpc>
                <a:spcPct val="90000"/>
              </a:lnSpc>
              <a:spcBef>
                <a:spcPts val="500"/>
              </a:spcBef>
              <a:spcAft>
                <a:spcPct val="0"/>
              </a:spcAft>
              <a:buFont typeface="Arial" pitchFamily="34" charset="0"/>
              <a:buChar char="•"/>
              <a:defRPr kern="1200">
                <a:solidFill>
                  <a:srgbClr val="3B383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eaLnBrk="1" hangingPunct="1">
              <a:lnSpc>
                <a:spcPct val="100000"/>
              </a:lnSpc>
              <a:spcBef>
                <a:spcPts val="0"/>
              </a:spcBef>
              <a:buFont typeface="Arial" pitchFamily="34" charset="0"/>
              <a:buNone/>
              <a:defRPr/>
            </a:pPr>
            <a:endParaRPr lang="en-AU" sz="2000" dirty="0">
              <a:latin typeface="+mn-lt"/>
            </a:endParaRPr>
          </a:p>
          <a:p>
            <a:pPr marL="0" indent="0" defTabSz="914400" eaLnBrk="1" hangingPunct="1">
              <a:lnSpc>
                <a:spcPct val="100000"/>
              </a:lnSpc>
              <a:spcBef>
                <a:spcPts val="0"/>
              </a:spcBef>
              <a:buFont typeface="Arial" pitchFamily="34" charset="0"/>
              <a:buNone/>
              <a:defRPr/>
            </a:pPr>
            <a:r>
              <a:rPr lang="en-AU" sz="2000" dirty="0">
                <a:latin typeface="+mn-lt"/>
              </a:rPr>
              <a:t>Domestic and family violence (DFV) does not discriminate and will impact many health workers. The contents of this training will cause some participants to feel uneasy and/or trigger personal experiences, reactions and feelings.</a:t>
            </a:r>
          </a:p>
          <a:p>
            <a:pPr marL="0" indent="0" defTabSz="914400" eaLnBrk="1" hangingPunct="1">
              <a:lnSpc>
                <a:spcPct val="100000"/>
              </a:lnSpc>
              <a:spcBef>
                <a:spcPts val="0"/>
              </a:spcBef>
              <a:buFont typeface="Arial" pitchFamily="34" charset="0"/>
              <a:buNone/>
              <a:defRPr/>
            </a:pPr>
            <a:endParaRPr lang="en-AU" sz="2000" dirty="0">
              <a:latin typeface="+mn-lt"/>
            </a:endParaRPr>
          </a:p>
          <a:p>
            <a:pPr marL="0" indent="0" defTabSz="914400" eaLnBrk="1" hangingPunct="1">
              <a:lnSpc>
                <a:spcPct val="100000"/>
              </a:lnSpc>
              <a:spcBef>
                <a:spcPts val="0"/>
              </a:spcBef>
              <a:buFont typeface="Arial" pitchFamily="34" charset="0"/>
              <a:buNone/>
              <a:defRPr/>
            </a:pPr>
            <a:r>
              <a:rPr lang="en-AU" sz="2000" dirty="0">
                <a:latin typeface="+mn-lt"/>
              </a:rPr>
              <a:t>If you or someone you know is affected, take the time and space you need.  </a:t>
            </a:r>
          </a:p>
          <a:p>
            <a:pPr marL="0" indent="0" defTabSz="914400" eaLnBrk="1" hangingPunct="1">
              <a:lnSpc>
                <a:spcPct val="100000"/>
              </a:lnSpc>
              <a:spcBef>
                <a:spcPts val="0"/>
              </a:spcBef>
              <a:buFont typeface="Arial" pitchFamily="34" charset="0"/>
              <a:buNone/>
              <a:defRPr/>
            </a:pPr>
            <a:endParaRPr lang="en-AU" sz="2000" dirty="0">
              <a:latin typeface="+mn-lt"/>
            </a:endParaRPr>
          </a:p>
          <a:p>
            <a:pPr marL="0" indent="0" defTabSz="914400" eaLnBrk="1" hangingPunct="1">
              <a:lnSpc>
                <a:spcPct val="100000"/>
              </a:lnSpc>
              <a:spcBef>
                <a:spcPts val="0"/>
              </a:spcBef>
              <a:buFont typeface="Arial" pitchFamily="34" charset="0"/>
              <a:buNone/>
              <a:defRPr/>
            </a:pPr>
            <a:r>
              <a:rPr lang="en-AU" sz="2000" dirty="0">
                <a:latin typeface="+mn-lt"/>
              </a:rPr>
              <a:t>You can seek assistance via:</a:t>
            </a:r>
          </a:p>
          <a:p>
            <a:pPr defTabSz="914400" eaLnBrk="1" hangingPunct="1">
              <a:lnSpc>
                <a:spcPct val="100000"/>
              </a:lnSpc>
              <a:spcBef>
                <a:spcPts val="0"/>
              </a:spcBef>
              <a:defRPr/>
            </a:pPr>
            <a:r>
              <a:rPr lang="en-AU" sz="2000" dirty="0">
                <a:latin typeface="+mn-lt"/>
              </a:rPr>
              <a:t>The Employee Assistance Program</a:t>
            </a:r>
          </a:p>
          <a:p>
            <a:pPr defTabSz="914400" eaLnBrk="1" hangingPunct="1">
              <a:lnSpc>
                <a:spcPct val="100000"/>
              </a:lnSpc>
              <a:spcBef>
                <a:spcPts val="0"/>
              </a:spcBef>
              <a:defRPr/>
            </a:pPr>
            <a:r>
              <a:rPr lang="en-AU" sz="2000" dirty="0">
                <a:latin typeface="+mn-lt"/>
              </a:rPr>
              <a:t>1800 RESPECT (1800 737 738)</a:t>
            </a:r>
          </a:p>
          <a:p>
            <a:pPr defTabSz="914400" eaLnBrk="1" hangingPunct="1">
              <a:lnSpc>
                <a:spcPct val="100000"/>
              </a:lnSpc>
              <a:spcBef>
                <a:spcPts val="0"/>
              </a:spcBef>
              <a:defRPr/>
            </a:pPr>
            <a:r>
              <a:rPr lang="en-AU" sz="2000" dirty="0">
                <a:latin typeface="+mn-lt"/>
              </a:rPr>
              <a:t>A professional counsellor/specialist service</a:t>
            </a:r>
          </a:p>
          <a:p>
            <a:pPr defTabSz="914400" eaLnBrk="1" hangingPunct="1">
              <a:lnSpc>
                <a:spcPct val="100000"/>
              </a:lnSpc>
              <a:spcBef>
                <a:spcPts val="0"/>
              </a:spcBef>
              <a:defRPr/>
            </a:pPr>
            <a:r>
              <a:rPr lang="en-AU" sz="2000" dirty="0">
                <a:latin typeface="+mn-lt"/>
              </a:rPr>
              <a:t>Queensland Government’s DFV portal for a list of local and state-wide support services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683"/>
            <a:ext cx="7886700" cy="1325563"/>
          </a:xfrm>
        </p:spPr>
        <p:txBody>
          <a:bodyPr>
            <a:normAutofit fontScale="90000"/>
          </a:bodyPr>
          <a:lstStyle/>
          <a:p>
            <a:pPr>
              <a:defRPr/>
            </a:pPr>
            <a:r>
              <a:rPr lang="en-AU" b="1" dirty="0">
                <a:latin typeface="+mn-lt"/>
              </a:rPr>
              <a:t>Step 6 – </a:t>
            </a:r>
            <a:br>
              <a:rPr lang="en-AU" b="1" dirty="0">
                <a:latin typeface="+mn-lt"/>
              </a:rPr>
            </a:br>
            <a:r>
              <a:rPr lang="en-AU" b="1" dirty="0">
                <a:latin typeface="+mn-lt"/>
              </a:rPr>
              <a:t>Documentation/</a:t>
            </a:r>
            <a:br>
              <a:rPr lang="en-AU" b="1" dirty="0">
                <a:latin typeface="+mn-lt"/>
              </a:rPr>
            </a:br>
            <a:r>
              <a:rPr lang="en-AU" b="1" dirty="0">
                <a:latin typeface="+mn-lt"/>
              </a:rPr>
              <a:t>reporting</a:t>
            </a:r>
          </a:p>
        </p:txBody>
      </p:sp>
      <p:sp>
        <p:nvSpPr>
          <p:cNvPr id="49157"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FA0165-43A4-4D20-8D57-3750C40296FC}" type="slidenum">
              <a:rPr lang="en-US" altLang="en-US" sz="1600" b="1" smtClean="0">
                <a:solidFill>
                  <a:schemeClr val="tx1"/>
                </a:solidFill>
              </a:rPr>
              <a:pPr/>
              <a:t>40</a:t>
            </a:fld>
            <a:endParaRPr lang="en-US" altLang="en-US" sz="1600" b="1">
              <a:solidFill>
                <a:schemeClr val="tx1"/>
              </a:solidFill>
            </a:endParaRPr>
          </a:p>
        </p:txBody>
      </p:sp>
      <p:pic>
        <p:nvPicPr>
          <p:cNvPr id="4915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041532">
            <a:off x="4196557" y="1958181"/>
            <a:ext cx="6221412"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Box 3"/>
          <p:cNvSpPr txBox="1">
            <a:spLocks noChangeArrowheads="1"/>
          </p:cNvSpPr>
          <p:nvPr/>
        </p:nvSpPr>
        <p:spPr bwMode="auto">
          <a:xfrm>
            <a:off x="457200" y="2844800"/>
            <a:ext cx="47117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2800" dirty="0"/>
              <a:t>Documentation of relevant information especially about physical injuries is important for ongoing care and for legal purposes.</a:t>
            </a:r>
          </a:p>
          <a:p>
            <a:endParaRPr lang="en-AU"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5"/>
          <p:cNvSpPr txBox="1">
            <a:spLocks noChangeArrowheads="1"/>
          </p:cNvSpPr>
          <p:nvPr/>
        </p:nvSpPr>
        <p:spPr bwMode="auto">
          <a:xfrm>
            <a:off x="749300" y="3992563"/>
            <a:ext cx="7578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2400" dirty="0"/>
              <a:t>How would you document a disclosure in the client’s clinical record?</a:t>
            </a:r>
          </a:p>
          <a:p>
            <a:endParaRPr lang="en-AU" altLang="en-US" sz="2400" dirty="0"/>
          </a:p>
        </p:txBody>
      </p:sp>
      <p:grpSp>
        <p:nvGrpSpPr>
          <p:cNvPr id="50179" name="Group 6"/>
          <p:cNvGrpSpPr>
            <a:grpSpLocks/>
          </p:cNvGrpSpPr>
          <p:nvPr/>
        </p:nvGrpSpPr>
        <p:grpSpPr bwMode="auto">
          <a:xfrm>
            <a:off x="693738" y="330200"/>
            <a:ext cx="7689850" cy="2497138"/>
            <a:chOff x="694502" y="330620"/>
            <a:chExt cx="7689333" cy="2496337"/>
          </a:xfrm>
        </p:grpSpPr>
        <p:pic>
          <p:nvPicPr>
            <p:cNvPr id="5018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502" y="330620"/>
              <a:ext cx="7689333" cy="249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Box 8"/>
            <p:cNvSpPr txBox="1">
              <a:spLocks noChangeArrowheads="1"/>
            </p:cNvSpPr>
            <p:nvPr/>
          </p:nvSpPr>
          <p:spPr bwMode="auto">
            <a:xfrm>
              <a:off x="1707833" y="1399142"/>
              <a:ext cx="56626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AU" altLang="en-US" sz="3600" b="1">
                  <a:solidFill>
                    <a:schemeClr val="bg1"/>
                  </a:solidFill>
                </a:rPr>
                <a:t>Group Activity 12</a:t>
              </a:r>
            </a:p>
          </p:txBody>
        </p:sp>
      </p:grpSp>
      <p:sp>
        <p:nvSpPr>
          <p:cNvPr id="5018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4B06973-1EB8-4A45-B868-E2DE74B2F18F}" type="slidenum">
              <a:rPr lang="en-US" altLang="en-US" sz="1600" b="1" smtClean="0">
                <a:solidFill>
                  <a:schemeClr val="tx1"/>
                </a:solidFill>
              </a:rPr>
              <a:pPr/>
              <a:t>41</a:t>
            </a:fld>
            <a:endParaRPr lang="en-US" altLang="en-US" sz="1600" b="1">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AU" altLang="en-US"/>
              <a:t>Conclusion</a:t>
            </a:r>
          </a:p>
        </p:txBody>
      </p:sp>
      <p:grpSp>
        <p:nvGrpSpPr>
          <p:cNvPr id="51203" name="Group 4"/>
          <p:cNvGrpSpPr>
            <a:grpSpLocks/>
          </p:cNvGrpSpPr>
          <p:nvPr/>
        </p:nvGrpSpPr>
        <p:grpSpPr bwMode="auto">
          <a:xfrm>
            <a:off x="4703763" y="2147888"/>
            <a:ext cx="3902075" cy="4311650"/>
            <a:chOff x="4703428" y="2147776"/>
            <a:chExt cx="3902639" cy="4312506"/>
          </a:xfrm>
        </p:grpSpPr>
        <p:pic>
          <p:nvPicPr>
            <p:cNvPr id="51204"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3428" y="2147776"/>
              <a:ext cx="3902639" cy="431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3"/>
            <p:cNvSpPr txBox="1">
              <a:spLocks noChangeArrowheads="1"/>
            </p:cNvSpPr>
            <p:nvPr/>
          </p:nvSpPr>
          <p:spPr bwMode="auto">
            <a:xfrm>
              <a:off x="5198086" y="3396904"/>
              <a:ext cx="29133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4400" b="1">
                  <a:solidFill>
                    <a:schemeClr val="bg1"/>
                  </a:solidFill>
                </a:rPr>
                <a:t>Next steps</a:t>
              </a:r>
              <a:endParaRPr lang="en-AU"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dirty="0">
                <a:latin typeface="+mn-lt"/>
              </a:rPr>
              <a:t>Supporting an employee experiencing DFV</a:t>
            </a:r>
          </a:p>
        </p:txBody>
      </p:sp>
      <p:grpSp>
        <p:nvGrpSpPr>
          <p:cNvPr id="18435" name="Group 2"/>
          <p:cNvGrpSpPr>
            <a:grpSpLocks/>
          </p:cNvGrpSpPr>
          <p:nvPr/>
        </p:nvGrpSpPr>
        <p:grpSpPr bwMode="auto">
          <a:xfrm>
            <a:off x="4775200" y="2540000"/>
            <a:ext cx="4546600" cy="4318000"/>
            <a:chOff x="3949701" y="2708275"/>
            <a:chExt cx="4546598" cy="4318518"/>
          </a:xfrm>
        </p:grpSpPr>
        <p:pic>
          <p:nvPicPr>
            <p:cNvPr id="1843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9701" y="2708275"/>
              <a:ext cx="4546598" cy="431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3"/>
            <p:cNvSpPr txBox="1">
              <a:spLocks noChangeArrowheads="1"/>
            </p:cNvSpPr>
            <p:nvPr/>
          </p:nvSpPr>
          <p:spPr bwMode="auto">
            <a:xfrm>
              <a:off x="4637881" y="3402013"/>
              <a:ext cx="34750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rgbClr val="3B3838"/>
                  </a:solidFill>
                  <a:latin typeface="Arial" charset="0"/>
                  <a:cs typeface="Arial" charset="0"/>
                </a:defRPr>
              </a:lvl1pPr>
              <a:lvl2pPr marL="742950" indent="-285750">
                <a:lnSpc>
                  <a:spcPct val="90000"/>
                </a:lnSpc>
                <a:spcBef>
                  <a:spcPts val="500"/>
                </a:spcBef>
                <a:buFont typeface="Arial" charset="0"/>
                <a:buChar char="•"/>
                <a:defRPr sz="2400">
                  <a:solidFill>
                    <a:srgbClr val="3B3838"/>
                  </a:solidFill>
                  <a:latin typeface="Arial" charset="0"/>
                  <a:cs typeface="Arial" charset="0"/>
                </a:defRPr>
              </a:lvl2pPr>
              <a:lvl3pPr marL="1143000" indent="-228600">
                <a:lnSpc>
                  <a:spcPct val="90000"/>
                </a:lnSpc>
                <a:spcBef>
                  <a:spcPts val="500"/>
                </a:spcBef>
                <a:buFont typeface="Arial" charset="0"/>
                <a:buChar char="•"/>
                <a:defRPr sz="2000">
                  <a:solidFill>
                    <a:srgbClr val="3B3838"/>
                  </a:solidFill>
                  <a:latin typeface="Arial" charset="0"/>
                  <a:cs typeface="Arial" charset="0"/>
                </a:defRPr>
              </a:lvl3pPr>
              <a:lvl4pPr marL="1600200" indent="-228600">
                <a:lnSpc>
                  <a:spcPct val="90000"/>
                </a:lnSpc>
                <a:spcBef>
                  <a:spcPts val="500"/>
                </a:spcBef>
                <a:buFont typeface="Arial" charset="0"/>
                <a:buChar char="•"/>
                <a:defRPr>
                  <a:solidFill>
                    <a:srgbClr val="3B3838"/>
                  </a:solidFill>
                  <a:latin typeface="Arial" charset="0"/>
                  <a:cs typeface="Arial" charset="0"/>
                </a:defRPr>
              </a:lvl4pPr>
              <a:lvl5pPr marL="2057400" indent="-228600">
                <a:lnSpc>
                  <a:spcPct val="90000"/>
                </a:lnSpc>
                <a:spcBef>
                  <a:spcPts val="500"/>
                </a:spcBef>
                <a:buFont typeface="Arial" charset="0"/>
                <a:buChar char="•"/>
                <a:defRPr>
                  <a:solidFill>
                    <a:srgbClr val="3B3838"/>
                  </a:solidFill>
                  <a:latin typeface="Arial" charset="0"/>
                  <a:cs typeface="Arial" charset="0"/>
                </a:defRPr>
              </a:lvl5pPr>
              <a:lvl6pPr marL="2514600" indent="-228600" defTabSz="685800" eaLnBrk="0" fontAlgn="base" hangingPunct="0">
                <a:lnSpc>
                  <a:spcPct val="90000"/>
                </a:lnSpc>
                <a:spcBef>
                  <a:spcPts val="500"/>
                </a:spcBef>
                <a:spcAft>
                  <a:spcPct val="0"/>
                </a:spcAft>
                <a:buFont typeface="Arial" charset="0"/>
                <a:buChar char="•"/>
                <a:defRPr>
                  <a:solidFill>
                    <a:srgbClr val="3B3838"/>
                  </a:solidFill>
                  <a:latin typeface="Arial" charset="0"/>
                  <a:cs typeface="Arial" charset="0"/>
                </a:defRPr>
              </a:lvl6pPr>
              <a:lvl7pPr marL="2971800" indent="-228600" defTabSz="685800" eaLnBrk="0" fontAlgn="base" hangingPunct="0">
                <a:lnSpc>
                  <a:spcPct val="90000"/>
                </a:lnSpc>
                <a:spcBef>
                  <a:spcPts val="500"/>
                </a:spcBef>
                <a:spcAft>
                  <a:spcPct val="0"/>
                </a:spcAft>
                <a:buFont typeface="Arial" charset="0"/>
                <a:buChar char="•"/>
                <a:defRPr>
                  <a:solidFill>
                    <a:srgbClr val="3B3838"/>
                  </a:solidFill>
                  <a:latin typeface="Arial" charset="0"/>
                  <a:cs typeface="Arial" charset="0"/>
                </a:defRPr>
              </a:lvl7pPr>
              <a:lvl8pPr marL="3429000" indent="-228600" defTabSz="685800" eaLnBrk="0" fontAlgn="base" hangingPunct="0">
                <a:lnSpc>
                  <a:spcPct val="90000"/>
                </a:lnSpc>
                <a:spcBef>
                  <a:spcPts val="500"/>
                </a:spcBef>
                <a:spcAft>
                  <a:spcPct val="0"/>
                </a:spcAft>
                <a:buFont typeface="Arial" charset="0"/>
                <a:buChar char="•"/>
                <a:defRPr>
                  <a:solidFill>
                    <a:srgbClr val="3B3838"/>
                  </a:solidFill>
                  <a:latin typeface="Arial" charset="0"/>
                  <a:cs typeface="Arial" charset="0"/>
                </a:defRPr>
              </a:lvl8pPr>
              <a:lvl9pPr marL="3886200" indent="-228600" defTabSz="685800" eaLnBrk="0" fontAlgn="base" hangingPunct="0">
                <a:lnSpc>
                  <a:spcPct val="90000"/>
                </a:lnSpc>
                <a:spcBef>
                  <a:spcPts val="500"/>
                </a:spcBef>
                <a:spcAft>
                  <a:spcPct val="0"/>
                </a:spcAft>
                <a:buFont typeface="Arial" charset="0"/>
                <a:buChar char="•"/>
                <a:defRPr>
                  <a:solidFill>
                    <a:srgbClr val="3B3838"/>
                  </a:solidFill>
                  <a:latin typeface="Arial" charset="0"/>
                  <a:cs typeface="Arial" charset="0"/>
                </a:defRPr>
              </a:lvl9pPr>
            </a:lstStyle>
            <a:p>
              <a:pPr eaLnBrk="1" hangingPunct="1">
                <a:lnSpc>
                  <a:spcPct val="100000"/>
                </a:lnSpc>
                <a:spcBef>
                  <a:spcPct val="0"/>
                </a:spcBef>
                <a:buFontTx/>
                <a:buNone/>
              </a:pPr>
              <a:r>
                <a:rPr lang="en-US" altLang="en-US">
                  <a:solidFill>
                    <a:schemeClr val="tx1"/>
                  </a:solidFill>
                </a:rPr>
                <a:t>Everyone deserves to be safe and supported in the workplace</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p:cNvPicPr>
          <p:nvPr/>
        </p:nvPicPr>
        <p:blipFill>
          <a:blip r:embed="rId3">
            <a:extLst>
              <a:ext uri="{28A0092B-C50C-407E-A947-70E740481C1C}">
                <a14:useLocalDpi xmlns:a14="http://schemas.microsoft.com/office/drawing/2010/main" val="0"/>
              </a:ext>
            </a:extLst>
          </a:blip>
          <a:srcRect l="15013" r="45180"/>
          <a:stretch>
            <a:fillRect/>
          </a:stretch>
        </p:blipFill>
        <p:spPr bwMode="auto">
          <a:xfrm>
            <a:off x="5014913" y="-52388"/>
            <a:ext cx="4129087"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5575" y="0"/>
            <a:ext cx="583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2"/>
          <p:cNvSpPr txBox="1">
            <a:spLocks noChangeArrowheads="1"/>
          </p:cNvSpPr>
          <p:nvPr/>
        </p:nvSpPr>
        <p:spPr bwMode="auto">
          <a:xfrm>
            <a:off x="292100" y="1541463"/>
            <a:ext cx="5094288"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rgbClr val="3B3838"/>
                </a:solidFill>
                <a:latin typeface="Arial" charset="0"/>
                <a:cs typeface="Arial" charset="0"/>
              </a:defRPr>
            </a:lvl1pPr>
            <a:lvl2pPr marL="742950" indent="-285750">
              <a:lnSpc>
                <a:spcPct val="90000"/>
              </a:lnSpc>
              <a:spcBef>
                <a:spcPts val="500"/>
              </a:spcBef>
              <a:buFont typeface="Arial" charset="0"/>
              <a:buChar char="•"/>
              <a:defRPr sz="2400">
                <a:solidFill>
                  <a:srgbClr val="3B3838"/>
                </a:solidFill>
                <a:latin typeface="Arial" charset="0"/>
                <a:cs typeface="Arial" charset="0"/>
              </a:defRPr>
            </a:lvl2pPr>
            <a:lvl3pPr marL="1143000" indent="-228600">
              <a:lnSpc>
                <a:spcPct val="90000"/>
              </a:lnSpc>
              <a:spcBef>
                <a:spcPts val="500"/>
              </a:spcBef>
              <a:buFont typeface="Arial" charset="0"/>
              <a:buChar char="•"/>
              <a:defRPr sz="2000">
                <a:solidFill>
                  <a:srgbClr val="3B3838"/>
                </a:solidFill>
                <a:latin typeface="Arial" charset="0"/>
                <a:cs typeface="Arial" charset="0"/>
              </a:defRPr>
            </a:lvl3pPr>
            <a:lvl4pPr marL="1600200" indent="-228600">
              <a:lnSpc>
                <a:spcPct val="90000"/>
              </a:lnSpc>
              <a:spcBef>
                <a:spcPts val="500"/>
              </a:spcBef>
              <a:buFont typeface="Arial" charset="0"/>
              <a:buChar char="•"/>
              <a:defRPr>
                <a:solidFill>
                  <a:srgbClr val="3B3838"/>
                </a:solidFill>
                <a:latin typeface="Arial" charset="0"/>
                <a:cs typeface="Arial" charset="0"/>
              </a:defRPr>
            </a:lvl4pPr>
            <a:lvl5pPr marL="2057400" indent="-228600">
              <a:lnSpc>
                <a:spcPct val="90000"/>
              </a:lnSpc>
              <a:spcBef>
                <a:spcPts val="500"/>
              </a:spcBef>
              <a:buFont typeface="Arial" charset="0"/>
              <a:buChar char="•"/>
              <a:defRPr>
                <a:solidFill>
                  <a:srgbClr val="3B3838"/>
                </a:solidFill>
                <a:latin typeface="Arial" charset="0"/>
                <a:cs typeface="Arial" charset="0"/>
              </a:defRPr>
            </a:lvl5pPr>
            <a:lvl6pPr marL="2514600" indent="-228600" defTabSz="685800" eaLnBrk="0" fontAlgn="base" hangingPunct="0">
              <a:lnSpc>
                <a:spcPct val="90000"/>
              </a:lnSpc>
              <a:spcBef>
                <a:spcPts val="500"/>
              </a:spcBef>
              <a:spcAft>
                <a:spcPct val="0"/>
              </a:spcAft>
              <a:buFont typeface="Arial" charset="0"/>
              <a:buChar char="•"/>
              <a:defRPr>
                <a:solidFill>
                  <a:srgbClr val="3B3838"/>
                </a:solidFill>
                <a:latin typeface="Arial" charset="0"/>
                <a:cs typeface="Arial" charset="0"/>
              </a:defRPr>
            </a:lvl6pPr>
            <a:lvl7pPr marL="2971800" indent="-228600" defTabSz="685800" eaLnBrk="0" fontAlgn="base" hangingPunct="0">
              <a:lnSpc>
                <a:spcPct val="90000"/>
              </a:lnSpc>
              <a:spcBef>
                <a:spcPts val="500"/>
              </a:spcBef>
              <a:spcAft>
                <a:spcPct val="0"/>
              </a:spcAft>
              <a:buFont typeface="Arial" charset="0"/>
              <a:buChar char="•"/>
              <a:defRPr>
                <a:solidFill>
                  <a:srgbClr val="3B3838"/>
                </a:solidFill>
                <a:latin typeface="Arial" charset="0"/>
                <a:cs typeface="Arial" charset="0"/>
              </a:defRPr>
            </a:lvl7pPr>
            <a:lvl8pPr marL="3429000" indent="-228600" defTabSz="685800" eaLnBrk="0" fontAlgn="base" hangingPunct="0">
              <a:lnSpc>
                <a:spcPct val="90000"/>
              </a:lnSpc>
              <a:spcBef>
                <a:spcPts val="500"/>
              </a:spcBef>
              <a:spcAft>
                <a:spcPct val="0"/>
              </a:spcAft>
              <a:buFont typeface="Arial" charset="0"/>
              <a:buChar char="•"/>
              <a:defRPr>
                <a:solidFill>
                  <a:srgbClr val="3B3838"/>
                </a:solidFill>
                <a:latin typeface="Arial" charset="0"/>
                <a:cs typeface="Arial" charset="0"/>
              </a:defRPr>
            </a:lvl8pPr>
            <a:lvl9pPr marL="3886200" indent="-228600" defTabSz="685800" eaLnBrk="0" fontAlgn="base" hangingPunct="0">
              <a:lnSpc>
                <a:spcPct val="90000"/>
              </a:lnSpc>
              <a:spcBef>
                <a:spcPts val="500"/>
              </a:spcBef>
              <a:spcAft>
                <a:spcPct val="0"/>
              </a:spcAft>
              <a:buFont typeface="Arial" charset="0"/>
              <a:buChar char="•"/>
              <a:defRPr>
                <a:solidFill>
                  <a:srgbClr val="3B3838"/>
                </a:solidFill>
                <a:latin typeface="Arial" charset="0"/>
                <a:cs typeface="Arial" charset="0"/>
              </a:defRPr>
            </a:lvl9pPr>
          </a:lstStyle>
          <a:p>
            <a:pPr eaLnBrk="1" hangingPunct="1">
              <a:lnSpc>
                <a:spcPct val="100000"/>
              </a:lnSpc>
              <a:spcBef>
                <a:spcPct val="0"/>
              </a:spcBef>
              <a:buFontTx/>
              <a:buNone/>
              <a:defRPr/>
            </a:pPr>
            <a:r>
              <a:rPr lang="en-US" altLang="en-US" sz="4400" b="1" dirty="0">
                <a:solidFill>
                  <a:schemeClr val="bg1"/>
                </a:solidFill>
                <a:latin typeface="+mn-lt"/>
              </a:rPr>
              <a:t>Reflective practice</a:t>
            </a:r>
          </a:p>
          <a:p>
            <a:pPr eaLnBrk="1" hangingPunct="1">
              <a:lnSpc>
                <a:spcPct val="100000"/>
              </a:lnSpc>
              <a:spcBef>
                <a:spcPct val="0"/>
              </a:spcBef>
              <a:buFontTx/>
              <a:buNone/>
              <a:defRPr/>
            </a:pPr>
            <a:endParaRPr lang="en-US" altLang="en-US" dirty="0">
              <a:solidFill>
                <a:schemeClr val="bg1"/>
              </a:solidFill>
            </a:endParaRPr>
          </a:p>
          <a:p>
            <a:pPr eaLnBrk="1" hangingPunct="1">
              <a:lnSpc>
                <a:spcPct val="100000"/>
              </a:lnSpc>
              <a:spcBef>
                <a:spcPct val="0"/>
              </a:spcBef>
              <a:buFontTx/>
              <a:buNone/>
              <a:defRPr/>
            </a:pPr>
            <a:endParaRPr lang="en-US" altLang="en-US" dirty="0">
              <a:solidFill>
                <a:schemeClr val="bg1"/>
              </a:solidFill>
            </a:endParaRPr>
          </a:p>
          <a:p>
            <a:pPr eaLnBrk="1" hangingPunct="1">
              <a:lnSpc>
                <a:spcPct val="100000"/>
              </a:lnSpc>
              <a:spcBef>
                <a:spcPct val="0"/>
              </a:spcBef>
              <a:buFontTx/>
              <a:buNone/>
              <a:defRPr/>
            </a:pPr>
            <a:r>
              <a:rPr lang="en-US" altLang="en-US" dirty="0">
                <a:solidFill>
                  <a:schemeClr val="bg1"/>
                </a:solidFill>
                <a:latin typeface="+mn-lt"/>
              </a:rPr>
              <a:t>Responding appropriately and effectively in diverse contexts often means addressing one’s own attitudes, knowledge and actions as a learning process.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p:cNvPicPr>
          <p:nvPr/>
        </p:nvPicPr>
        <p:blipFill>
          <a:blip r:embed="rId3">
            <a:extLst>
              <a:ext uri="{28A0092B-C50C-407E-A947-70E740481C1C}">
                <a14:useLocalDpi xmlns:a14="http://schemas.microsoft.com/office/drawing/2010/main" val="0"/>
              </a:ext>
            </a:extLst>
          </a:blip>
          <a:srcRect l="2" r="33553"/>
          <a:stretch>
            <a:fillRect/>
          </a:stretch>
        </p:blipFill>
        <p:spPr bwMode="auto">
          <a:xfrm>
            <a:off x="2946400" y="0"/>
            <a:ext cx="6627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p:cNvPicPr>
          <p:nvPr/>
        </p:nvPicPr>
        <p:blipFill>
          <a:blip r:embed="rId4">
            <a:extLst>
              <a:ext uri="{28A0092B-C50C-407E-A947-70E740481C1C}">
                <a14:useLocalDpi xmlns:a14="http://schemas.microsoft.com/office/drawing/2010/main" val="0"/>
              </a:ext>
            </a:extLst>
          </a:blip>
          <a:srcRect t="8559" b="13634"/>
          <a:stretch>
            <a:fillRect/>
          </a:stretch>
        </p:blipFill>
        <p:spPr bwMode="auto">
          <a:xfrm>
            <a:off x="2676525" y="0"/>
            <a:ext cx="1968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8"/>
          <p:cNvPicPr>
            <a:picLocks noChangeAspect="1"/>
          </p:cNvPicPr>
          <p:nvPr/>
        </p:nvPicPr>
        <p:blipFill>
          <a:blip r:embed="rId5">
            <a:extLst>
              <a:ext uri="{28A0092B-C50C-407E-A947-70E740481C1C}">
                <a14:useLocalDpi xmlns:a14="http://schemas.microsoft.com/office/drawing/2010/main" val="0"/>
              </a:ext>
            </a:extLst>
          </a:blip>
          <a:srcRect r="27510" b="16223"/>
          <a:stretch>
            <a:fillRect/>
          </a:stretch>
        </p:blipFill>
        <p:spPr bwMode="auto">
          <a:xfrm>
            <a:off x="6329363" y="4927600"/>
            <a:ext cx="324485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1"/>
          <p:cNvSpPr txBox="1">
            <a:spLocks noChangeArrowheads="1"/>
          </p:cNvSpPr>
          <p:nvPr/>
        </p:nvSpPr>
        <p:spPr bwMode="auto">
          <a:xfrm>
            <a:off x="88900" y="1119188"/>
            <a:ext cx="3932238"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rgbClr val="3B3838"/>
                </a:solidFill>
                <a:latin typeface="Arial" charset="0"/>
                <a:cs typeface="Arial" charset="0"/>
              </a:defRPr>
            </a:lvl1pPr>
            <a:lvl2pPr marL="742950" indent="-285750">
              <a:lnSpc>
                <a:spcPct val="90000"/>
              </a:lnSpc>
              <a:spcBef>
                <a:spcPts val="500"/>
              </a:spcBef>
              <a:buFont typeface="Arial" charset="0"/>
              <a:buChar char="•"/>
              <a:defRPr sz="2400">
                <a:solidFill>
                  <a:srgbClr val="3B3838"/>
                </a:solidFill>
                <a:latin typeface="Arial" charset="0"/>
                <a:cs typeface="Arial" charset="0"/>
              </a:defRPr>
            </a:lvl2pPr>
            <a:lvl3pPr marL="1143000" indent="-228600">
              <a:lnSpc>
                <a:spcPct val="90000"/>
              </a:lnSpc>
              <a:spcBef>
                <a:spcPts val="500"/>
              </a:spcBef>
              <a:buFont typeface="Arial" charset="0"/>
              <a:buChar char="•"/>
              <a:defRPr sz="2000">
                <a:solidFill>
                  <a:srgbClr val="3B3838"/>
                </a:solidFill>
                <a:latin typeface="Arial" charset="0"/>
                <a:cs typeface="Arial" charset="0"/>
              </a:defRPr>
            </a:lvl3pPr>
            <a:lvl4pPr marL="1600200" indent="-228600">
              <a:lnSpc>
                <a:spcPct val="90000"/>
              </a:lnSpc>
              <a:spcBef>
                <a:spcPts val="500"/>
              </a:spcBef>
              <a:buFont typeface="Arial" charset="0"/>
              <a:buChar char="•"/>
              <a:defRPr>
                <a:solidFill>
                  <a:srgbClr val="3B3838"/>
                </a:solidFill>
                <a:latin typeface="Arial" charset="0"/>
                <a:cs typeface="Arial" charset="0"/>
              </a:defRPr>
            </a:lvl4pPr>
            <a:lvl5pPr marL="2057400" indent="-228600">
              <a:lnSpc>
                <a:spcPct val="90000"/>
              </a:lnSpc>
              <a:spcBef>
                <a:spcPts val="500"/>
              </a:spcBef>
              <a:buFont typeface="Arial" charset="0"/>
              <a:buChar char="•"/>
              <a:defRPr>
                <a:solidFill>
                  <a:srgbClr val="3B3838"/>
                </a:solidFill>
                <a:latin typeface="Arial" charset="0"/>
                <a:cs typeface="Arial" charset="0"/>
              </a:defRPr>
            </a:lvl5pPr>
            <a:lvl6pPr marL="2514600" indent="-228600" defTabSz="685800" eaLnBrk="0" fontAlgn="base" hangingPunct="0">
              <a:lnSpc>
                <a:spcPct val="90000"/>
              </a:lnSpc>
              <a:spcBef>
                <a:spcPts val="500"/>
              </a:spcBef>
              <a:spcAft>
                <a:spcPct val="0"/>
              </a:spcAft>
              <a:buFont typeface="Arial" charset="0"/>
              <a:buChar char="•"/>
              <a:defRPr>
                <a:solidFill>
                  <a:srgbClr val="3B3838"/>
                </a:solidFill>
                <a:latin typeface="Arial" charset="0"/>
                <a:cs typeface="Arial" charset="0"/>
              </a:defRPr>
            </a:lvl6pPr>
            <a:lvl7pPr marL="2971800" indent="-228600" defTabSz="685800" eaLnBrk="0" fontAlgn="base" hangingPunct="0">
              <a:lnSpc>
                <a:spcPct val="90000"/>
              </a:lnSpc>
              <a:spcBef>
                <a:spcPts val="500"/>
              </a:spcBef>
              <a:spcAft>
                <a:spcPct val="0"/>
              </a:spcAft>
              <a:buFont typeface="Arial" charset="0"/>
              <a:buChar char="•"/>
              <a:defRPr>
                <a:solidFill>
                  <a:srgbClr val="3B3838"/>
                </a:solidFill>
                <a:latin typeface="Arial" charset="0"/>
                <a:cs typeface="Arial" charset="0"/>
              </a:defRPr>
            </a:lvl7pPr>
            <a:lvl8pPr marL="3429000" indent="-228600" defTabSz="685800" eaLnBrk="0" fontAlgn="base" hangingPunct="0">
              <a:lnSpc>
                <a:spcPct val="90000"/>
              </a:lnSpc>
              <a:spcBef>
                <a:spcPts val="500"/>
              </a:spcBef>
              <a:spcAft>
                <a:spcPct val="0"/>
              </a:spcAft>
              <a:buFont typeface="Arial" charset="0"/>
              <a:buChar char="•"/>
              <a:defRPr>
                <a:solidFill>
                  <a:srgbClr val="3B3838"/>
                </a:solidFill>
                <a:latin typeface="Arial" charset="0"/>
                <a:cs typeface="Arial" charset="0"/>
              </a:defRPr>
            </a:lvl8pPr>
            <a:lvl9pPr marL="3886200" indent="-228600" defTabSz="685800" eaLnBrk="0" fontAlgn="base" hangingPunct="0">
              <a:lnSpc>
                <a:spcPct val="90000"/>
              </a:lnSpc>
              <a:spcBef>
                <a:spcPts val="500"/>
              </a:spcBef>
              <a:spcAft>
                <a:spcPct val="0"/>
              </a:spcAft>
              <a:buFont typeface="Arial" charset="0"/>
              <a:buChar char="•"/>
              <a:defRPr>
                <a:solidFill>
                  <a:srgbClr val="3B3838"/>
                </a:solidFill>
                <a:latin typeface="Arial" charset="0"/>
                <a:cs typeface="Arial" charset="0"/>
              </a:defRPr>
            </a:lvl9pPr>
          </a:lstStyle>
          <a:p>
            <a:pPr eaLnBrk="1" hangingPunct="1">
              <a:lnSpc>
                <a:spcPct val="100000"/>
              </a:lnSpc>
              <a:spcBef>
                <a:spcPct val="0"/>
              </a:spcBef>
              <a:buFontTx/>
              <a:buNone/>
              <a:defRPr/>
            </a:pPr>
            <a:r>
              <a:rPr lang="en-US" altLang="en-US" sz="4000" b="1" dirty="0">
                <a:solidFill>
                  <a:schemeClr val="tx1"/>
                </a:solidFill>
                <a:latin typeface="+mn-lt"/>
              </a:rPr>
              <a:t>Roles and responsibilities</a:t>
            </a:r>
          </a:p>
          <a:p>
            <a:pPr eaLnBrk="1" hangingPunct="1">
              <a:lnSpc>
                <a:spcPct val="100000"/>
              </a:lnSpc>
              <a:spcBef>
                <a:spcPct val="0"/>
              </a:spcBef>
              <a:buFontTx/>
              <a:buNone/>
              <a:defRPr/>
            </a:pPr>
            <a:endParaRPr lang="en-US" altLang="en-US" sz="1400" dirty="0">
              <a:solidFill>
                <a:schemeClr val="tx1"/>
              </a:solidFill>
            </a:endParaRPr>
          </a:p>
          <a:p>
            <a:pPr eaLnBrk="1" hangingPunct="1">
              <a:lnSpc>
                <a:spcPct val="100000"/>
              </a:lnSpc>
              <a:spcBef>
                <a:spcPct val="0"/>
              </a:spcBef>
              <a:buFontTx/>
              <a:buNone/>
              <a:defRPr/>
            </a:pPr>
            <a:endParaRPr lang="en-US" altLang="en-US" sz="1400" dirty="0">
              <a:solidFill>
                <a:schemeClr val="tx1"/>
              </a:solidFill>
              <a:latin typeface="+mn-lt"/>
            </a:endParaRPr>
          </a:p>
          <a:p>
            <a:pPr eaLnBrk="1" hangingPunct="1">
              <a:lnSpc>
                <a:spcPct val="100000"/>
              </a:lnSpc>
              <a:spcBef>
                <a:spcPct val="0"/>
              </a:spcBef>
              <a:buFontTx/>
              <a:buNone/>
              <a:defRPr/>
            </a:pPr>
            <a:r>
              <a:rPr lang="en-US" altLang="en-US" dirty="0">
                <a:solidFill>
                  <a:schemeClr val="tx1"/>
                </a:solidFill>
                <a:latin typeface="+mn-lt"/>
              </a:rPr>
              <a:t>It is important to know your role in relation to DFV is to recognise, respond and refer within your scope of practice.</a:t>
            </a:r>
          </a:p>
          <a:p>
            <a:pPr eaLnBrk="1" hangingPunct="1">
              <a:lnSpc>
                <a:spcPct val="100000"/>
              </a:lnSpc>
              <a:spcBef>
                <a:spcPct val="0"/>
              </a:spcBef>
              <a:buFontTx/>
              <a:buNone/>
              <a:defRPr/>
            </a:pPr>
            <a:endParaRPr lang="en-US" altLang="en-US" sz="1300" dirty="0">
              <a:solidFill>
                <a:schemeClr val="tx1"/>
              </a:solidFill>
              <a:latin typeface="Calibri" pitchFamily="34" charset="0"/>
            </a:endParaRPr>
          </a:p>
        </p:txBody>
      </p:sp>
      <p:sp>
        <p:nvSpPr>
          <p:cNvPr id="20486" name="Slide Number Placeholder 1"/>
          <p:cNvSpPr>
            <a:spLocks noGrp="1"/>
          </p:cNvSpPr>
          <p:nvPr>
            <p:ph type="sldNum" sz="quarter" idx="10"/>
          </p:nvPr>
        </p:nvSpPr>
        <p:spPr bwMode="auto">
          <a:xfrm>
            <a:off x="8901113" y="6270625"/>
            <a:ext cx="4841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5B31399-0CB4-476F-87EE-07793096E57D}" type="slidenum">
              <a:rPr lang="en-US" altLang="en-US" sz="1600" b="1" smtClean="0">
                <a:solidFill>
                  <a:schemeClr val="bg1"/>
                </a:solidFill>
              </a:rPr>
              <a:pPr/>
              <a:t>7</a:t>
            </a:fld>
            <a:endParaRPr lang="en-US" altLang="en-US" sz="1600" b="1">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p:cNvSpPr txBox="1">
            <a:spLocks noChangeArrowheads="1"/>
          </p:cNvSpPr>
          <p:nvPr/>
        </p:nvSpPr>
        <p:spPr bwMode="auto">
          <a:xfrm>
            <a:off x="760413" y="4208463"/>
            <a:ext cx="7578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2400" dirty="0"/>
              <a:t>Several definitions of DFV exist.</a:t>
            </a:r>
          </a:p>
          <a:p>
            <a:endParaRPr lang="en-AU" altLang="en-US" sz="2400" dirty="0"/>
          </a:p>
          <a:p>
            <a:r>
              <a:rPr lang="en-AU" altLang="en-US" sz="2400" dirty="0"/>
              <a:t>Develop your own definition of DFV.</a:t>
            </a:r>
          </a:p>
        </p:txBody>
      </p:sp>
      <p:grpSp>
        <p:nvGrpSpPr>
          <p:cNvPr id="21507" name="Group 6"/>
          <p:cNvGrpSpPr>
            <a:grpSpLocks/>
          </p:cNvGrpSpPr>
          <p:nvPr/>
        </p:nvGrpSpPr>
        <p:grpSpPr bwMode="auto">
          <a:xfrm>
            <a:off x="693738" y="330200"/>
            <a:ext cx="7689850" cy="2497138"/>
            <a:chOff x="694502" y="330620"/>
            <a:chExt cx="7689333" cy="2496337"/>
          </a:xfrm>
        </p:grpSpPr>
        <p:pic>
          <p:nvPicPr>
            <p:cNvPr id="2150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502" y="330620"/>
              <a:ext cx="7689333" cy="249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8"/>
            <p:cNvSpPr txBox="1">
              <a:spLocks noChangeArrowheads="1"/>
            </p:cNvSpPr>
            <p:nvPr/>
          </p:nvSpPr>
          <p:spPr bwMode="auto">
            <a:xfrm>
              <a:off x="1707833" y="1399142"/>
              <a:ext cx="56626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AU" altLang="en-US" sz="3600" b="1">
                  <a:solidFill>
                    <a:schemeClr val="bg1"/>
                  </a:solidFill>
                </a:rPr>
                <a:t>Group Activity 2</a:t>
              </a:r>
            </a:p>
          </p:txBody>
        </p:sp>
      </p:grpSp>
      <p:sp>
        <p:nvSpPr>
          <p:cNvPr id="2150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0CEB382-9EA0-4EA3-9AEF-81DC83A578C5}" type="slidenum">
              <a:rPr lang="en-US" altLang="en-US" sz="1600" b="1" smtClean="0">
                <a:solidFill>
                  <a:schemeClr val="tx1"/>
                </a:solidFill>
              </a:rPr>
              <a:pPr/>
              <a:t>8</a:t>
            </a:fld>
            <a:endParaRPr lang="en-US" altLang="en-US" sz="1600" b="1">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9063" y="0"/>
            <a:ext cx="5214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p:cNvPicPr>
          <p:nvPr/>
        </p:nvPicPr>
        <p:blipFill>
          <a:blip r:embed="rId4">
            <a:extLst>
              <a:ext uri="{28A0092B-C50C-407E-A947-70E740481C1C}">
                <a14:useLocalDpi xmlns:a14="http://schemas.microsoft.com/office/drawing/2010/main" val="0"/>
              </a:ext>
            </a:extLst>
          </a:blip>
          <a:srcRect t="8559" b="13634"/>
          <a:stretch>
            <a:fillRect/>
          </a:stretch>
        </p:blipFill>
        <p:spPr bwMode="auto">
          <a:xfrm>
            <a:off x="3722688" y="0"/>
            <a:ext cx="1152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2"/>
          <p:cNvSpPr txBox="1">
            <a:spLocks noChangeArrowheads="1"/>
          </p:cNvSpPr>
          <p:nvPr/>
        </p:nvSpPr>
        <p:spPr bwMode="auto">
          <a:xfrm>
            <a:off x="509588" y="1849438"/>
            <a:ext cx="3789362"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4400" b="1" dirty="0"/>
              <a:t>Legislation</a:t>
            </a:r>
          </a:p>
          <a:p>
            <a:endParaRPr lang="en-AU" altLang="en-US" dirty="0"/>
          </a:p>
          <a:p>
            <a:endParaRPr lang="en-AU" altLang="en-US" dirty="0"/>
          </a:p>
          <a:p>
            <a:r>
              <a:rPr lang="en-AU" altLang="en-US" sz="2800" i="1" dirty="0"/>
              <a:t>Domestic and Family Violence Protection Act 2012</a:t>
            </a:r>
          </a:p>
        </p:txBody>
      </p:sp>
      <p:sp>
        <p:nvSpPr>
          <p:cNvPr id="2458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FEA4E24-2F5D-4A49-8576-AA57C959B1FD}" type="slidenum">
              <a:rPr lang="en-US" altLang="en-US" sz="1600" b="1" smtClean="0">
                <a:solidFill>
                  <a:schemeClr val="bg1"/>
                </a:solidFill>
              </a:rPr>
              <a:pPr/>
              <a:t>9</a:t>
            </a:fld>
            <a:endParaRPr lang="en-US" altLang="en-US" sz="1600" b="1">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5355</TotalTime>
  <Words>8465</Words>
  <Application>Microsoft Office PowerPoint</Application>
  <PresentationFormat>On-screen Show (4:3)</PresentationFormat>
  <Paragraphs>704</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Symbol</vt:lpstr>
      <vt:lpstr>Times New Roman</vt:lpstr>
      <vt:lpstr>Wingdings</vt:lpstr>
      <vt:lpstr>Office Theme</vt:lpstr>
      <vt:lpstr>PowerPoint Presentation</vt:lpstr>
      <vt:lpstr>Introduction</vt:lpstr>
      <vt:lpstr>PowerPoint Presentation</vt:lpstr>
      <vt:lpstr>Self-care</vt:lpstr>
      <vt:lpstr>Supporting an employee experiencing DFV</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Complexities of DFV</vt:lpstr>
      <vt:lpstr>PowerPoint Presentation</vt:lpstr>
      <vt:lpstr>PowerPoint Presentation</vt:lpstr>
      <vt:lpstr>PowerPoint Presentation</vt:lpstr>
      <vt:lpstr>PowerPoint Presentation</vt:lpstr>
      <vt:lpstr>PowerPoint Presentation</vt:lpstr>
      <vt:lpstr>PowerPoint Presentation</vt:lpstr>
      <vt:lpstr>“Why does she stay in the relationship?”</vt:lpstr>
      <vt:lpstr>PowerPoint Presentation</vt:lpstr>
      <vt:lpstr>Understanding power, vulnerability and DFV</vt:lpstr>
      <vt:lpstr>PowerPoint Presentation</vt:lpstr>
      <vt:lpstr>High risk  population groups </vt:lpstr>
      <vt:lpstr>PowerPoint Presentation</vt:lpstr>
      <vt:lpstr>PowerPoint Presentation</vt:lpstr>
      <vt:lpstr>PowerPoint Presentation</vt:lpstr>
      <vt:lpstr>PowerPoint Presentation</vt:lpstr>
      <vt:lpstr>Step 1 –  Identification</vt:lpstr>
      <vt:lpstr>PowerPoint Presentation</vt:lpstr>
      <vt:lpstr>Step 2 –  Supportive response</vt:lpstr>
      <vt:lpstr>PowerPoint Presentation</vt:lpstr>
      <vt:lpstr>PowerPoint Presentation</vt:lpstr>
      <vt:lpstr>PowerPoint Presentation</vt:lpstr>
      <vt:lpstr>PowerPoint Presentation</vt:lpstr>
      <vt:lpstr>PowerPoint Presentation</vt:lpstr>
      <vt:lpstr>PowerPoint Presentation</vt:lpstr>
      <vt:lpstr>Step 6 –  Documentation/ reporting</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response to domestic and family violence Power Point presentation.</dc:title>
  <dc:creator>Strategic Policy Unit;Strategic Policy and Legislation Branch;Strategy Policy and Planning Division.</dc:creator>
  <cp:keywords>Domestic and family violence, training, DFV, power point, presentation, education, education modules, online learning, health professionals, health workers, health workers, capability, not now, not ever, recognise, respond, refer, taskforce, train the trainer, DV, domestic violence, toolkit, duty of care, clinical response to domestic and family violence.</cp:keywords>
  <cp:lastModifiedBy>Elise</cp:lastModifiedBy>
  <cp:revision>288</cp:revision>
  <cp:lastPrinted>2016-10-05T06:05:45Z</cp:lastPrinted>
  <dcterms:created xsi:type="dcterms:W3CDTF">2016-09-20T21:54:46Z</dcterms:created>
  <dcterms:modified xsi:type="dcterms:W3CDTF">2022-01-31T05:39:32Z</dcterms:modified>
  <cp:category>Training resource to support the delivery of the Clinical response to DFV train the trainer session.</cp:category>
</cp:coreProperties>
</file>