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64" r:id="rId1"/>
    <p:sldMasterId id="2147484467" r:id="rId2"/>
  </p:sldMasterIdLst>
  <p:notesMasterIdLst>
    <p:notesMasterId r:id="rId19"/>
  </p:notesMasterIdLst>
  <p:handoutMasterIdLst>
    <p:handoutMasterId r:id="rId20"/>
  </p:handoutMasterIdLst>
  <p:sldIdLst>
    <p:sldId id="256" r:id="rId3"/>
    <p:sldId id="258" r:id="rId4"/>
    <p:sldId id="380" r:id="rId5"/>
    <p:sldId id="368" r:id="rId6"/>
    <p:sldId id="364" r:id="rId7"/>
    <p:sldId id="388" r:id="rId8"/>
    <p:sldId id="387" r:id="rId9"/>
    <p:sldId id="379" r:id="rId10"/>
    <p:sldId id="263" r:id="rId11"/>
    <p:sldId id="266" r:id="rId12"/>
    <p:sldId id="384" r:id="rId13"/>
    <p:sldId id="302" r:id="rId14"/>
    <p:sldId id="309" r:id="rId15"/>
    <p:sldId id="267" r:id="rId16"/>
    <p:sldId id="381" r:id="rId17"/>
    <p:sldId id="382" r:id="rId18"/>
  </p:sldIdLst>
  <p:sldSz cx="9144000" cy="6858000" type="screen4x3"/>
  <p:notesSz cx="7099300" cy="10234613"/>
  <p:defaultTextStyle>
    <a:defPPr>
      <a:defRPr lang="en-AU"/>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5AF"/>
    <a:srgbClr val="2F528F"/>
    <a:srgbClr val="F8D7CD"/>
    <a:srgbClr val="FCECE8"/>
    <a:srgbClr val="B1DFED"/>
    <a:srgbClr val="F5FBFD"/>
    <a:srgbClr val="92D2E6"/>
    <a:srgbClr val="DDF1F7"/>
    <a:srgbClr val="1C6578"/>
    <a:srgbClr val="D6BE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96A893-3B2D-41CC-962B-5D3EFEAF237D}" v="43" dt="2022-04-24T12:40:29.51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33" autoAdjust="0"/>
    <p:restoredTop sz="75442" autoAdjust="0"/>
  </p:normalViewPr>
  <p:slideViewPr>
    <p:cSldViewPr>
      <p:cViewPr varScale="1">
        <p:scale>
          <a:sx n="90" d="100"/>
          <a:sy n="90" d="100"/>
        </p:scale>
        <p:origin x="2736" y="200"/>
      </p:cViewPr>
      <p:guideLst>
        <p:guide orient="horz" pos="2160"/>
        <p:guide pos="2880"/>
      </p:guideLst>
    </p:cSldViewPr>
  </p:slideViewPr>
  <p:notesTextViewPr>
    <p:cViewPr>
      <p:scale>
        <a:sx n="100" d="100"/>
        <a:sy n="100" d="100"/>
      </p:scale>
      <p:origin x="0" y="0"/>
    </p:cViewPr>
  </p:notesTextViewPr>
  <p:notesViewPr>
    <p:cSldViewPr>
      <p:cViewPr varScale="1">
        <p:scale>
          <a:sx n="86" d="100"/>
          <a:sy n="86" d="100"/>
        </p:scale>
        <p:origin x="4504" y="23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microsoft.com/office/2015/10/relationships/revisionInfo" Target="revisionInfo.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yfanwy Fifoot" userId="2f8b74148857f7d8" providerId="LiveId" clId="{6EDF4DB8-C700-436D-A438-A7C81C63A27B}"/>
    <pc:docChg chg="undo custSel modSld">
      <pc:chgData name="Myfanwy Fifoot" userId="2f8b74148857f7d8" providerId="LiveId" clId="{6EDF4DB8-C700-436D-A438-A7C81C63A27B}" dt="2022-04-09T13:02:43.432" v="8" actId="948"/>
      <pc:docMkLst>
        <pc:docMk/>
      </pc:docMkLst>
      <pc:sldChg chg="modSp mod">
        <pc:chgData name="Myfanwy Fifoot" userId="2f8b74148857f7d8" providerId="LiveId" clId="{6EDF4DB8-C700-436D-A438-A7C81C63A27B}" dt="2022-04-09T13:02:43.432" v="8" actId="948"/>
        <pc:sldMkLst>
          <pc:docMk/>
          <pc:sldMk cId="0" sldId="266"/>
        </pc:sldMkLst>
        <pc:spChg chg="mod">
          <ac:chgData name="Myfanwy Fifoot" userId="2f8b74148857f7d8" providerId="LiveId" clId="{6EDF4DB8-C700-436D-A438-A7C81C63A27B}" dt="2022-04-09T13:02:43.432" v="8" actId="948"/>
          <ac:spMkLst>
            <pc:docMk/>
            <pc:sldMk cId="0" sldId="266"/>
            <ac:spMk id="19459" creationId="{75855AEF-761D-4BA9-BBD2-40458879FC99}"/>
          </ac:spMkLst>
        </pc:spChg>
      </pc:sldChg>
    </pc:docChg>
  </pc:docChgLst>
  <pc:docChgLst>
    <pc:chgData name="Myfanwy Fifoot" userId="2f8b74148857f7d8" providerId="LiveId" clId="{1496A893-3B2D-41CC-962B-5D3EFEAF237D}"/>
    <pc:docChg chg="undo custSel modSld">
      <pc:chgData name="Myfanwy Fifoot" userId="2f8b74148857f7d8" providerId="LiveId" clId="{1496A893-3B2D-41CC-962B-5D3EFEAF237D}" dt="2022-04-24T12:40:37.281" v="670" actId="1076"/>
      <pc:docMkLst>
        <pc:docMk/>
      </pc:docMkLst>
      <pc:sldChg chg="modSp mod">
        <pc:chgData name="Myfanwy Fifoot" userId="2f8b74148857f7d8" providerId="LiveId" clId="{1496A893-3B2D-41CC-962B-5D3EFEAF237D}" dt="2022-04-24T12:40:29.515" v="668" actId="1076"/>
        <pc:sldMkLst>
          <pc:docMk/>
          <pc:sldMk cId="0" sldId="266"/>
        </pc:sldMkLst>
        <pc:spChg chg="mod">
          <ac:chgData name="Myfanwy Fifoot" userId="2f8b74148857f7d8" providerId="LiveId" clId="{1496A893-3B2D-41CC-962B-5D3EFEAF237D}" dt="2022-04-24T10:16:32.928" v="392" actId="255"/>
          <ac:spMkLst>
            <pc:docMk/>
            <pc:sldMk cId="0" sldId="266"/>
            <ac:spMk id="19459" creationId="{75855AEF-761D-4BA9-BBD2-40458879FC99}"/>
          </ac:spMkLst>
        </pc:spChg>
        <pc:picChg chg="mod">
          <ac:chgData name="Myfanwy Fifoot" userId="2f8b74148857f7d8" providerId="LiveId" clId="{1496A893-3B2D-41CC-962B-5D3EFEAF237D}" dt="2022-04-24T12:40:29.515" v="668" actId="1076"/>
          <ac:picMkLst>
            <pc:docMk/>
            <pc:sldMk cId="0" sldId="266"/>
            <ac:picMk id="19460" creationId="{3522BFD1-7D96-4BA6-883B-B6862D2FD5F9}"/>
          </ac:picMkLst>
        </pc:picChg>
      </pc:sldChg>
      <pc:sldChg chg="modSp">
        <pc:chgData name="Myfanwy Fifoot" userId="2f8b74148857f7d8" providerId="LiveId" clId="{1496A893-3B2D-41CC-962B-5D3EFEAF237D}" dt="2022-04-24T10:02:14.338" v="329" actId="20577"/>
        <pc:sldMkLst>
          <pc:docMk/>
          <pc:sldMk cId="0" sldId="302"/>
        </pc:sldMkLst>
        <pc:spChg chg="mod">
          <ac:chgData name="Myfanwy Fifoot" userId="2f8b74148857f7d8" providerId="LiveId" clId="{1496A893-3B2D-41CC-962B-5D3EFEAF237D}" dt="2022-04-24T10:02:14.338" v="329" actId="20577"/>
          <ac:spMkLst>
            <pc:docMk/>
            <pc:sldMk cId="0" sldId="302"/>
            <ac:spMk id="3" creationId="{3F48189A-44C4-47CB-B6F0-97EDE6568CE5}"/>
          </ac:spMkLst>
        </pc:spChg>
      </pc:sldChg>
      <pc:sldChg chg="modSp mod">
        <pc:chgData name="Myfanwy Fifoot" userId="2f8b74148857f7d8" providerId="LiveId" clId="{1496A893-3B2D-41CC-962B-5D3EFEAF237D}" dt="2022-04-24T10:17:00.374" v="396" actId="20577"/>
        <pc:sldMkLst>
          <pc:docMk/>
          <pc:sldMk cId="0" sldId="309"/>
        </pc:sldMkLst>
        <pc:spChg chg="mod">
          <ac:chgData name="Myfanwy Fifoot" userId="2f8b74148857f7d8" providerId="LiveId" clId="{1496A893-3B2D-41CC-962B-5D3EFEAF237D}" dt="2022-04-24T10:17:00.374" v="396" actId="20577"/>
          <ac:spMkLst>
            <pc:docMk/>
            <pc:sldMk cId="0" sldId="309"/>
            <ac:spMk id="3" creationId="{BBD7ABFE-E2B5-408A-8B77-D4799A8F8B2F}"/>
          </ac:spMkLst>
        </pc:spChg>
      </pc:sldChg>
      <pc:sldChg chg="modSp mod">
        <pc:chgData name="Myfanwy Fifoot" userId="2f8b74148857f7d8" providerId="LiveId" clId="{1496A893-3B2D-41CC-962B-5D3EFEAF237D}" dt="2022-04-24T10:22:30.619" v="577" actId="207"/>
        <pc:sldMkLst>
          <pc:docMk/>
          <pc:sldMk cId="0" sldId="382"/>
        </pc:sldMkLst>
        <pc:spChg chg="mod">
          <ac:chgData name="Myfanwy Fifoot" userId="2f8b74148857f7d8" providerId="LiveId" clId="{1496A893-3B2D-41CC-962B-5D3EFEAF237D}" dt="2022-04-24T10:22:30.619" v="577" actId="207"/>
          <ac:spMkLst>
            <pc:docMk/>
            <pc:sldMk cId="0" sldId="382"/>
            <ac:spMk id="15363" creationId="{F6488EB0-3821-480A-9C09-6CC926C68FF9}"/>
          </ac:spMkLst>
        </pc:spChg>
      </pc:sldChg>
      <pc:sldChg chg="addSp delSp modSp mod chgLayout modNotesTx">
        <pc:chgData name="Myfanwy Fifoot" userId="2f8b74148857f7d8" providerId="LiveId" clId="{1496A893-3B2D-41CC-962B-5D3EFEAF237D}" dt="2022-04-24T12:40:37.281" v="670" actId="1076"/>
        <pc:sldMkLst>
          <pc:docMk/>
          <pc:sldMk cId="1246754100" sldId="384"/>
        </pc:sldMkLst>
        <pc:spChg chg="add del mod">
          <ac:chgData name="Myfanwy Fifoot" userId="2f8b74148857f7d8" providerId="LiveId" clId="{1496A893-3B2D-41CC-962B-5D3EFEAF237D}" dt="2022-04-24T09:17:07.583" v="70" actId="478"/>
          <ac:spMkLst>
            <pc:docMk/>
            <pc:sldMk cId="1246754100" sldId="384"/>
            <ac:spMk id="5" creationId="{1FC0E44E-4BF2-49AC-8533-1F76D6EE2FE4}"/>
          </ac:spMkLst>
        </pc:spChg>
        <pc:spChg chg="add del">
          <ac:chgData name="Myfanwy Fifoot" userId="2f8b74148857f7d8" providerId="LiveId" clId="{1496A893-3B2D-41CC-962B-5D3EFEAF237D}" dt="2022-04-24T09:15:14.255" v="47" actId="22"/>
          <ac:spMkLst>
            <pc:docMk/>
            <pc:sldMk cId="1246754100" sldId="384"/>
            <ac:spMk id="6" creationId="{9380CE0A-E5F7-4D22-B823-10B4F27917D0}"/>
          </ac:spMkLst>
        </pc:spChg>
        <pc:spChg chg="add mod ord">
          <ac:chgData name="Myfanwy Fifoot" userId="2f8b74148857f7d8" providerId="LiveId" clId="{1496A893-3B2D-41CC-962B-5D3EFEAF237D}" dt="2022-04-24T09:45:43.955" v="248" actId="12"/>
          <ac:spMkLst>
            <pc:docMk/>
            <pc:sldMk cId="1246754100" sldId="384"/>
            <ac:spMk id="7" creationId="{8484AC3E-F5AD-485C-8F5E-F9BE54647FCD}"/>
          </ac:spMkLst>
        </pc:spChg>
        <pc:spChg chg="mod ord">
          <ac:chgData name="Myfanwy Fifoot" userId="2f8b74148857f7d8" providerId="LiveId" clId="{1496A893-3B2D-41CC-962B-5D3EFEAF237D}" dt="2022-04-24T10:16:48.342" v="393" actId="20577"/>
          <ac:spMkLst>
            <pc:docMk/>
            <pc:sldMk cId="1246754100" sldId="384"/>
            <ac:spMk id="19458" creationId="{17A247A5-6860-40AD-A5A5-3F2C2F0B5F42}"/>
          </ac:spMkLst>
        </pc:spChg>
        <pc:spChg chg="del mod">
          <ac:chgData name="Myfanwy Fifoot" userId="2f8b74148857f7d8" providerId="LiveId" clId="{1496A893-3B2D-41CC-962B-5D3EFEAF237D}" dt="2022-04-24T09:17:04.552" v="69" actId="478"/>
          <ac:spMkLst>
            <pc:docMk/>
            <pc:sldMk cId="1246754100" sldId="384"/>
            <ac:spMk id="19459" creationId="{75855AEF-761D-4BA9-BBD2-40458879FC99}"/>
          </ac:spMkLst>
        </pc:spChg>
        <pc:picChg chg="add mod ord">
          <ac:chgData name="Myfanwy Fifoot" userId="2f8b74148857f7d8" providerId="LiveId" clId="{1496A893-3B2D-41CC-962B-5D3EFEAF237D}" dt="2022-04-24T12:40:37.281" v="670" actId="1076"/>
          <ac:picMkLst>
            <pc:docMk/>
            <pc:sldMk cId="1246754100" sldId="384"/>
            <ac:picMk id="4" creationId="{032E586C-14D9-4490-BC07-EDA73E4B9B66}"/>
          </ac:picMkLst>
        </pc:picChg>
        <pc:picChg chg="del">
          <ac:chgData name="Myfanwy Fifoot" userId="2f8b74148857f7d8" providerId="LiveId" clId="{1496A893-3B2D-41CC-962B-5D3EFEAF237D}" dt="2022-04-24T09:12:08.272" v="14" actId="478"/>
          <ac:picMkLst>
            <pc:docMk/>
            <pc:sldMk cId="1246754100" sldId="384"/>
            <ac:picMk id="19460" creationId="{3522BFD1-7D96-4BA6-883B-B6862D2FD5F9}"/>
          </ac:picMkLst>
        </pc:picChg>
      </pc:sldChg>
      <pc:sldChg chg="modSp mod modNotes modNotesTx">
        <pc:chgData name="Myfanwy Fifoot" userId="2f8b74148857f7d8" providerId="LiveId" clId="{1496A893-3B2D-41CC-962B-5D3EFEAF237D}" dt="2022-04-24T10:41:53.400" v="666" actId="208"/>
        <pc:sldMkLst>
          <pc:docMk/>
          <pc:sldMk cId="2888689178" sldId="387"/>
        </pc:sldMkLst>
        <pc:spChg chg="mod">
          <ac:chgData name="Myfanwy Fifoot" userId="2f8b74148857f7d8" providerId="LiveId" clId="{1496A893-3B2D-41CC-962B-5D3EFEAF237D}" dt="2022-04-24T10:41:17.581" v="664" actId="208"/>
          <ac:spMkLst>
            <pc:docMk/>
            <pc:sldMk cId="2888689178" sldId="387"/>
            <ac:spMk id="8" creationId="{EB9793D7-0363-49F0-BC17-C8D6A1EC6CE6}"/>
          </ac:spMkLst>
        </pc:spChg>
        <pc:spChg chg="mod">
          <ac:chgData name="Myfanwy Fifoot" userId="2f8b74148857f7d8" providerId="LiveId" clId="{1496A893-3B2D-41CC-962B-5D3EFEAF237D}" dt="2022-04-24T10:41:53.400" v="666" actId="208"/>
          <ac:spMkLst>
            <pc:docMk/>
            <pc:sldMk cId="2888689178" sldId="387"/>
            <ac:spMk id="27" creationId="{EA04C516-7148-4F6F-B27C-A9DEF44C9582}"/>
          </ac:spMkLst>
        </pc:spChg>
        <pc:spChg chg="mod">
          <ac:chgData name="Myfanwy Fifoot" userId="2f8b74148857f7d8" providerId="LiveId" clId="{1496A893-3B2D-41CC-962B-5D3EFEAF237D}" dt="2022-04-24T10:41:16.512" v="663" actId="208"/>
          <ac:spMkLst>
            <pc:docMk/>
            <pc:sldMk cId="2888689178" sldId="387"/>
            <ac:spMk id="32" creationId="{2188B52C-5397-4AE2-A326-DEFA67675CC3}"/>
          </ac:spMkLst>
        </pc:spChg>
        <pc:spChg chg="mod">
          <ac:chgData name="Myfanwy Fifoot" userId="2f8b74148857f7d8" providerId="LiveId" clId="{1496A893-3B2D-41CC-962B-5D3EFEAF237D}" dt="2022-04-24T10:41:05.304" v="662" actId="208"/>
          <ac:spMkLst>
            <pc:docMk/>
            <pc:sldMk cId="2888689178" sldId="387"/>
            <ac:spMk id="33" creationId="{EA08EEEF-0A4F-4351-88EC-C01988FA55C1}"/>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8361488-0E70-4382-838F-14197261BE1D}"/>
              </a:ext>
            </a:extLst>
          </p:cNvPr>
          <p:cNvSpPr>
            <a:spLocks noGrp="1"/>
          </p:cNvSpPr>
          <p:nvPr>
            <p:ph type="hdr" sz="quarter"/>
          </p:nvPr>
        </p:nvSpPr>
        <p:spPr>
          <a:xfrm>
            <a:off x="2" y="0"/>
            <a:ext cx="5493864" cy="512081"/>
          </a:xfrm>
          <a:prstGeom prst="rect">
            <a:avLst/>
          </a:prstGeom>
        </p:spPr>
        <p:txBody>
          <a:bodyPr vert="horz" lIns="97192" tIns="48596" rIns="97192" bIns="48596" rtlCol="0"/>
          <a:lstStyle>
            <a:lvl1pPr algn="l">
              <a:defRPr sz="1300">
                <a:latin typeface="Arial" charset="0"/>
                <a:ea typeface="+mn-ea"/>
                <a:cs typeface="Arial" charset="0"/>
              </a:defRPr>
            </a:lvl1pPr>
          </a:lstStyle>
          <a:p>
            <a:pPr>
              <a:defRPr/>
            </a:pPr>
            <a:r>
              <a:rPr lang="en-AU" dirty="0"/>
              <a:t>ACP Training session 1: </a:t>
            </a:r>
            <a:r>
              <a:rPr lang="en-AU" i="1" dirty="0"/>
              <a:t>What is Advance Care Planning?</a:t>
            </a:r>
          </a:p>
          <a:p>
            <a:pPr>
              <a:defRPr/>
            </a:pPr>
            <a:endParaRPr lang="en-AU" dirty="0"/>
          </a:p>
        </p:txBody>
      </p:sp>
      <p:sp>
        <p:nvSpPr>
          <p:cNvPr id="5" name="Slide Number Placeholder 4">
            <a:extLst>
              <a:ext uri="{FF2B5EF4-FFF2-40B4-BE49-F238E27FC236}">
                <a16:creationId xmlns:a16="http://schemas.microsoft.com/office/drawing/2014/main" id="{CC1AF42E-5640-4801-B34A-3F941F248DCB}"/>
              </a:ext>
            </a:extLst>
          </p:cNvPr>
          <p:cNvSpPr>
            <a:spLocks noGrp="1"/>
          </p:cNvSpPr>
          <p:nvPr>
            <p:ph type="sldNum" sz="quarter" idx="3"/>
          </p:nvPr>
        </p:nvSpPr>
        <p:spPr>
          <a:xfrm>
            <a:off x="4020687" y="9720785"/>
            <a:ext cx="3077006" cy="512081"/>
          </a:xfrm>
          <a:prstGeom prst="rect">
            <a:avLst/>
          </a:prstGeom>
        </p:spPr>
        <p:txBody>
          <a:bodyPr vert="horz" wrap="square" lIns="97192" tIns="48596" rIns="97192" bIns="48596" numCol="1" anchor="b" anchorCtr="0" compatLnSpc="1">
            <a:prstTxWarp prst="textNoShape">
              <a:avLst/>
            </a:prstTxWarp>
          </a:bodyPr>
          <a:lstStyle>
            <a:lvl1pPr algn="r">
              <a:defRPr sz="1300">
                <a:cs typeface="Arial" panose="020B0604020202020204" pitchFamily="34" charset="0"/>
              </a:defRPr>
            </a:lvl1pPr>
          </a:lstStyle>
          <a:p>
            <a:pPr>
              <a:defRPr/>
            </a:pPr>
            <a:fld id="{91D23522-7379-4324-9F2D-1C05BF708040}" type="slidenum">
              <a:rPr lang="en-AU" altLang="en-US"/>
              <a:pPr>
                <a:defRPr/>
              </a:pPr>
              <a:t>‹#›</a:t>
            </a:fld>
            <a:endParaRPr lang="en-AU" altLang="en-US"/>
          </a:p>
        </p:txBody>
      </p:sp>
    </p:spTree>
    <p:extLst>
      <p:ext uri="{BB962C8B-B14F-4D97-AF65-F5344CB8AC3E}">
        <p14:creationId xmlns:p14="http://schemas.microsoft.com/office/powerpoint/2010/main" val="245063065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Header Placeholder 7">
            <a:extLst>
              <a:ext uri="{FF2B5EF4-FFF2-40B4-BE49-F238E27FC236}">
                <a16:creationId xmlns:a16="http://schemas.microsoft.com/office/drawing/2014/main" id="{B0198131-C5F1-4DC2-A550-F17729A04AAC}"/>
              </a:ext>
            </a:extLst>
          </p:cNvPr>
          <p:cNvSpPr>
            <a:spLocks noGrp="1"/>
          </p:cNvSpPr>
          <p:nvPr>
            <p:ph type="hdr" sz="quarter"/>
          </p:nvPr>
        </p:nvSpPr>
        <p:spPr>
          <a:xfrm>
            <a:off x="2" y="0"/>
            <a:ext cx="3077006" cy="513829"/>
          </a:xfrm>
          <a:prstGeom prst="rect">
            <a:avLst/>
          </a:prstGeom>
        </p:spPr>
        <p:txBody>
          <a:bodyPr vert="horz" lIns="97192" tIns="48596" rIns="97192" bIns="48596" rtlCol="0"/>
          <a:lstStyle>
            <a:lvl1pPr algn="l">
              <a:defRPr sz="1300"/>
            </a:lvl1pPr>
          </a:lstStyle>
          <a:p>
            <a:endParaRPr lang="en-AU"/>
          </a:p>
        </p:txBody>
      </p:sp>
      <p:sp>
        <p:nvSpPr>
          <p:cNvPr id="9" name="Slide Image Placeholder 8">
            <a:extLst>
              <a:ext uri="{FF2B5EF4-FFF2-40B4-BE49-F238E27FC236}">
                <a16:creationId xmlns:a16="http://schemas.microsoft.com/office/drawing/2014/main" id="{A86BD020-D3FE-4AD6-A3B6-7369828975E3}"/>
              </a:ext>
            </a:extLst>
          </p:cNvPr>
          <p:cNvSpPr>
            <a:spLocks noGrp="1" noRot="1" noChangeAspect="1"/>
          </p:cNvSpPr>
          <p:nvPr>
            <p:ph type="sldImg" idx="2"/>
          </p:nvPr>
        </p:nvSpPr>
        <p:spPr>
          <a:xfrm>
            <a:off x="1247775" y="1279525"/>
            <a:ext cx="4603750" cy="3452813"/>
          </a:xfrm>
          <a:prstGeom prst="rect">
            <a:avLst/>
          </a:prstGeom>
          <a:noFill/>
          <a:ln w="12700">
            <a:solidFill>
              <a:prstClr val="black"/>
            </a:solidFill>
          </a:ln>
        </p:spPr>
        <p:txBody>
          <a:bodyPr vert="horz" lIns="97192" tIns="48596" rIns="97192" bIns="48596" rtlCol="0" anchor="ctr"/>
          <a:lstStyle/>
          <a:p>
            <a:endParaRPr lang="en-AU"/>
          </a:p>
        </p:txBody>
      </p:sp>
      <p:sp>
        <p:nvSpPr>
          <p:cNvPr id="10" name="Notes Placeholder 9">
            <a:extLst>
              <a:ext uri="{FF2B5EF4-FFF2-40B4-BE49-F238E27FC236}">
                <a16:creationId xmlns:a16="http://schemas.microsoft.com/office/drawing/2014/main" id="{80799BFB-96E5-41AD-A724-E08A45B94655}"/>
              </a:ext>
            </a:extLst>
          </p:cNvPr>
          <p:cNvSpPr>
            <a:spLocks noGrp="1"/>
          </p:cNvSpPr>
          <p:nvPr>
            <p:ph type="body" sz="quarter" idx="3"/>
          </p:nvPr>
        </p:nvSpPr>
        <p:spPr>
          <a:xfrm>
            <a:off x="710573" y="4925059"/>
            <a:ext cx="5678154" cy="4030227"/>
          </a:xfrm>
          <a:prstGeom prst="rect">
            <a:avLst/>
          </a:prstGeom>
        </p:spPr>
        <p:txBody>
          <a:bodyPr vert="horz" lIns="97192" tIns="48596" rIns="97192" bIns="4859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1" name="Date Placeholder 10">
            <a:extLst>
              <a:ext uri="{FF2B5EF4-FFF2-40B4-BE49-F238E27FC236}">
                <a16:creationId xmlns:a16="http://schemas.microsoft.com/office/drawing/2014/main" id="{D1E1EF42-497A-4DDE-A08C-6067437520FE}"/>
              </a:ext>
            </a:extLst>
          </p:cNvPr>
          <p:cNvSpPr>
            <a:spLocks noGrp="1"/>
          </p:cNvSpPr>
          <p:nvPr>
            <p:ph type="dt" idx="1"/>
          </p:nvPr>
        </p:nvSpPr>
        <p:spPr>
          <a:xfrm>
            <a:off x="4020687" y="0"/>
            <a:ext cx="3077006" cy="513829"/>
          </a:xfrm>
          <a:prstGeom prst="rect">
            <a:avLst/>
          </a:prstGeom>
        </p:spPr>
        <p:txBody>
          <a:bodyPr vert="horz" lIns="97192" tIns="48596" rIns="97192" bIns="48596" rtlCol="0"/>
          <a:lstStyle>
            <a:lvl1pPr algn="r">
              <a:defRPr sz="1300"/>
            </a:lvl1pPr>
          </a:lstStyle>
          <a:p>
            <a:fld id="{07A4F4F1-0FBF-4DAF-BAAD-BE9905807585}" type="datetimeFigureOut">
              <a:rPr lang="en-AU" smtClean="0"/>
              <a:t>8/10/2024</a:t>
            </a:fld>
            <a:endParaRPr lang="en-AU"/>
          </a:p>
        </p:txBody>
      </p:sp>
      <p:sp>
        <p:nvSpPr>
          <p:cNvPr id="12" name="Footer Placeholder 11">
            <a:extLst>
              <a:ext uri="{FF2B5EF4-FFF2-40B4-BE49-F238E27FC236}">
                <a16:creationId xmlns:a16="http://schemas.microsoft.com/office/drawing/2014/main" id="{A76CA597-5609-4045-B0D8-1BA44416CA77}"/>
              </a:ext>
            </a:extLst>
          </p:cNvPr>
          <p:cNvSpPr>
            <a:spLocks noGrp="1"/>
          </p:cNvSpPr>
          <p:nvPr>
            <p:ph type="ftr" sz="quarter" idx="4"/>
          </p:nvPr>
        </p:nvSpPr>
        <p:spPr>
          <a:xfrm>
            <a:off x="2" y="9720786"/>
            <a:ext cx="3549648" cy="513829"/>
          </a:xfrm>
          <a:prstGeom prst="rect">
            <a:avLst/>
          </a:prstGeom>
        </p:spPr>
        <p:txBody>
          <a:bodyPr vert="horz" lIns="97192" tIns="48596" rIns="97192" bIns="48596" rtlCol="0" anchor="b"/>
          <a:lstStyle>
            <a:lvl1pPr algn="l">
              <a:defRPr sz="1100"/>
            </a:lvl1pPr>
          </a:lstStyle>
          <a:p>
            <a:r>
              <a:rPr lang="en-AU" dirty="0"/>
              <a:t>Training session 1 (all staff):</a:t>
            </a:r>
          </a:p>
          <a:p>
            <a:r>
              <a:rPr lang="en-AU" i="1" dirty="0"/>
              <a:t>What is advance care planning?</a:t>
            </a:r>
          </a:p>
        </p:txBody>
      </p:sp>
      <p:sp>
        <p:nvSpPr>
          <p:cNvPr id="13" name="Slide Number Placeholder 12">
            <a:extLst>
              <a:ext uri="{FF2B5EF4-FFF2-40B4-BE49-F238E27FC236}">
                <a16:creationId xmlns:a16="http://schemas.microsoft.com/office/drawing/2014/main" id="{6CB0CD8C-9B11-4B5C-9E80-C59950F2AC7B}"/>
              </a:ext>
            </a:extLst>
          </p:cNvPr>
          <p:cNvSpPr>
            <a:spLocks noGrp="1"/>
          </p:cNvSpPr>
          <p:nvPr>
            <p:ph type="sldNum" sz="quarter" idx="5"/>
          </p:nvPr>
        </p:nvSpPr>
        <p:spPr>
          <a:xfrm>
            <a:off x="4020687" y="9720786"/>
            <a:ext cx="3077006" cy="513829"/>
          </a:xfrm>
          <a:prstGeom prst="rect">
            <a:avLst/>
          </a:prstGeom>
        </p:spPr>
        <p:txBody>
          <a:bodyPr vert="horz" lIns="97192" tIns="48596" rIns="97192" bIns="48596" rtlCol="0" anchor="b"/>
          <a:lstStyle>
            <a:lvl1pPr algn="r">
              <a:defRPr sz="1100"/>
            </a:lvl1pPr>
          </a:lstStyle>
          <a:p>
            <a:r>
              <a:rPr lang="en-AU" dirty="0"/>
              <a:t>Slide </a:t>
            </a:r>
            <a:fld id="{1E69ACDC-DB17-4F92-BFB1-BB4219FC675C}" type="slidenum">
              <a:rPr lang="en-AU" smtClean="0"/>
              <a:pPr/>
              <a:t>‹#›</a:t>
            </a:fld>
            <a:endParaRPr lang="en-AU" dirty="0"/>
          </a:p>
        </p:txBody>
      </p:sp>
    </p:spTree>
    <p:extLst>
      <p:ext uri="{BB962C8B-B14F-4D97-AF65-F5344CB8AC3E}">
        <p14:creationId xmlns:p14="http://schemas.microsoft.com/office/powerpoint/2010/main" val="575915784"/>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metrosouth.health.qld.gov.au/acp/queensland-advance-care-planning-forms"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dyingtotalk.org.au/discussion-starter/"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advancecareplanning.org.au/understand-advance-care-planning/advance-care-planning-explained" TargetMode="External"/><Relationship Id="rId2" Type="http://schemas.openxmlformats.org/officeDocument/2006/relationships/slide" Target="../slides/slide5.xml"/><Relationship Id="rId1" Type="http://schemas.openxmlformats.org/officeDocument/2006/relationships/notesMaster" Target="../notesMasters/notesMaster1.xml"/><Relationship Id="rId5" Type="http://schemas.openxmlformats.org/officeDocument/2006/relationships/hyperlink" Target="https://www.youtube.com/watch?v=GCKnoQgt6-c" TargetMode="External"/><Relationship Id="rId4" Type="http://schemas.openxmlformats.org/officeDocument/2006/relationships/hyperlink" Target="http://start2talk.org.au/"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advancecareplanning.org.au/understand-advance-care-planning/advance-care-planning-explained" TargetMode="External"/><Relationship Id="rId2" Type="http://schemas.openxmlformats.org/officeDocument/2006/relationships/slide" Target="../slides/slide6.xml"/><Relationship Id="rId1" Type="http://schemas.openxmlformats.org/officeDocument/2006/relationships/notesMaster" Target="../notesMasters/notesMaster1.xml"/><Relationship Id="rId5" Type="http://schemas.openxmlformats.org/officeDocument/2006/relationships/hyperlink" Target="https://www.youtube.com/watch?v=GCKnoQgt6-c" TargetMode="External"/><Relationship Id="rId4" Type="http://schemas.openxmlformats.org/officeDocument/2006/relationships/hyperlink" Target="http://start2talk.org.au/"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0AF8B323-BDE5-46E7-AEAF-113543E58957}"/>
              </a:ext>
            </a:extLst>
          </p:cNvPr>
          <p:cNvSpPr>
            <a:spLocks noGrp="1" noRot="1" noChangeAspect="1" noTextEdit="1"/>
          </p:cNvSpPr>
          <p:nvPr>
            <p:ph type="sldImg"/>
          </p:nvPr>
        </p:nvSpPr>
        <p:spPr bwMode="auto">
          <a:xfrm>
            <a:off x="990600" y="766763"/>
            <a:ext cx="5118100" cy="3838575"/>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24B1D867-8DC5-4532-AFE1-7682C58E0CEE}"/>
              </a:ext>
            </a:extLst>
          </p:cNvPr>
          <p:cNvSpPr>
            <a:spLocks noGrp="1"/>
          </p:cNvSpPr>
          <p:nvPr>
            <p:ph type="body" idx="1"/>
          </p:nvPr>
        </p:nvSpPr>
        <p:spPr bwMode="auto">
          <a:xfrm>
            <a:off x="710902" y="4926406"/>
            <a:ext cx="5679926" cy="4030696"/>
          </a:xfrm>
          <a:prstGeom prst="rect">
            <a:avLst/>
          </a:prstGeom>
        </p:spPr>
        <p:txBody>
          <a:bodyPr wrap="square" numCol="1" anchor="t" anchorCtr="0" compatLnSpc="1">
            <a:prstTxWarp prst="textNoShape">
              <a:avLst/>
            </a:prstTxWarp>
          </a:bodyPr>
          <a:lstStyle/>
          <a:p>
            <a:pPr eaLnBrk="1" hangingPunct="1">
              <a:spcBef>
                <a:spcPct val="0"/>
              </a:spcBef>
              <a:defRPr/>
            </a:pPr>
            <a:r>
              <a:rPr lang="en-US" altLang="en-US" b="1" dirty="0"/>
              <a:t>Facilitator notes </a:t>
            </a:r>
          </a:p>
          <a:p>
            <a:pPr eaLnBrk="1" hangingPunct="1">
              <a:spcBef>
                <a:spcPct val="0"/>
              </a:spcBef>
              <a:defRPr/>
            </a:pPr>
            <a:endParaRPr lang="en-US" altLang="en-US" b="1" dirty="0"/>
          </a:p>
          <a:p>
            <a:pPr eaLnBrk="1" hangingPunct="1">
              <a:spcBef>
                <a:spcPct val="0"/>
              </a:spcBef>
              <a:defRPr/>
            </a:pPr>
            <a:r>
              <a:rPr lang="en-US" altLang="en-US" b="1" dirty="0"/>
              <a:t>Preparation</a:t>
            </a:r>
          </a:p>
          <a:p>
            <a:pPr marL="193697" indent="-193697" eaLnBrk="1" hangingPunct="1">
              <a:spcBef>
                <a:spcPct val="0"/>
              </a:spcBef>
              <a:buFont typeface="Arial" panose="020B0604020202020204" pitchFamily="34" charset="0"/>
              <a:buChar char="•"/>
              <a:defRPr/>
            </a:pPr>
            <a:r>
              <a:rPr lang="en-US" altLang="en-US" dirty="0"/>
              <a:t>Insert your facility name into this slide.</a:t>
            </a:r>
          </a:p>
          <a:p>
            <a:pPr marL="0" indent="0" eaLnBrk="1" hangingPunct="1">
              <a:spcBef>
                <a:spcPct val="0"/>
              </a:spcBef>
              <a:buFont typeface="Arial" panose="020B0604020202020204" pitchFamily="34" charset="0"/>
              <a:buNone/>
              <a:defRPr/>
            </a:pPr>
            <a:endParaRPr lang="en-US" altLang="en-US" dirty="0"/>
          </a:p>
          <a:p>
            <a:pPr marL="193697" marR="0" lvl="0" indent="-193697"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altLang="en-US" sz="1200" kern="1200" dirty="0">
                <a:solidFill>
                  <a:schemeClr val="tx1"/>
                </a:solidFill>
                <a:latin typeface="+mn-lt"/>
                <a:ea typeface="MS PGothic" panose="020B0600070205080204" pitchFamily="34" charset="-128"/>
              </a:rPr>
              <a:t>Require internet/ video/ audio access</a:t>
            </a:r>
          </a:p>
        </p:txBody>
      </p:sp>
      <p:sp>
        <p:nvSpPr>
          <p:cNvPr id="4" name="Slide Number Placeholder 3">
            <a:extLst>
              <a:ext uri="{FF2B5EF4-FFF2-40B4-BE49-F238E27FC236}">
                <a16:creationId xmlns:a16="http://schemas.microsoft.com/office/drawing/2014/main" id="{9F7394FE-9BF7-4BFF-A980-6E152AB674CF}"/>
              </a:ext>
            </a:extLst>
          </p:cNvPr>
          <p:cNvSpPr>
            <a:spLocks noGrp="1"/>
          </p:cNvSpPr>
          <p:nvPr>
            <p:ph type="sldNum" sz="quarter" idx="5"/>
          </p:nvPr>
        </p:nvSpPr>
        <p:spPr/>
        <p:txBody>
          <a:bodyPr/>
          <a:lstStyle/>
          <a:p>
            <a:r>
              <a:rPr lang="en-AU"/>
              <a:t>Slide </a:t>
            </a:r>
            <a:fld id="{1E69ACDC-DB17-4F92-BFB1-BB4219FC675C}" type="slidenum">
              <a:rPr lang="en-AU" smtClean="0"/>
              <a:pPr/>
              <a:t>1</a:t>
            </a:fld>
            <a:endParaRPr lang="en-AU" dirty="0"/>
          </a:p>
        </p:txBody>
      </p:sp>
      <p:sp>
        <p:nvSpPr>
          <p:cNvPr id="2" name="Footer Placeholder 1">
            <a:extLst>
              <a:ext uri="{FF2B5EF4-FFF2-40B4-BE49-F238E27FC236}">
                <a16:creationId xmlns:a16="http://schemas.microsoft.com/office/drawing/2014/main" id="{24B5BF53-FFB6-445B-A79D-01D5D4EA858E}"/>
              </a:ext>
            </a:extLst>
          </p:cNvPr>
          <p:cNvSpPr>
            <a:spLocks noGrp="1"/>
          </p:cNvSpPr>
          <p:nvPr>
            <p:ph type="ftr" sz="quarter" idx="4"/>
          </p:nvPr>
        </p:nvSpPr>
        <p:spPr/>
        <p:txBody>
          <a:bodyPr/>
          <a:lstStyle/>
          <a:p>
            <a:r>
              <a:rPr lang="en-AU"/>
              <a:t>Training session 1 (all staff):</a:t>
            </a:r>
          </a:p>
          <a:p>
            <a:r>
              <a:rPr lang="en-AU" i="1"/>
              <a:t>What is advance care planning?</a:t>
            </a:r>
            <a:endParaRPr lang="en-AU" i="1"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C6CC773A-7F29-4C9B-90BF-F658D1EF21AE}"/>
              </a:ext>
            </a:extLst>
          </p:cNvPr>
          <p:cNvSpPr>
            <a:spLocks noGrp="1" noRot="1" noChangeAspect="1" noTextEdit="1"/>
          </p:cNvSpPr>
          <p:nvPr>
            <p:ph type="sldImg"/>
          </p:nvPr>
        </p:nvSpPr>
        <p:spPr bwMode="auto">
          <a:xfrm>
            <a:off x="990600" y="766763"/>
            <a:ext cx="5118100" cy="3838575"/>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6862BBB3-6FC1-4EA7-8EAB-E0AE40CBF0A0}"/>
              </a:ext>
            </a:extLst>
          </p:cNvPr>
          <p:cNvSpPr>
            <a:spLocks noGrp="1"/>
          </p:cNvSpPr>
          <p:nvPr>
            <p:ph type="body" idx="1"/>
          </p:nvPr>
        </p:nvSpPr>
        <p:spPr bwMode="auto">
          <a:xfrm>
            <a:off x="710902" y="4926406"/>
            <a:ext cx="5679926" cy="4868138"/>
          </a:xfrm>
          <a:prstGeom prst="rect">
            <a:avLst/>
          </a:prstGeom>
        </p:spPr>
        <p:txBody>
          <a:bodyPr wrap="square" numCol="1" anchor="t" anchorCtr="0" compatLnSpc="1">
            <a:prstTxWarp prst="textNoShape">
              <a:avLst/>
            </a:prstTxWarp>
          </a:bodyPr>
          <a:lstStyle/>
          <a:p>
            <a:pPr eaLnBrk="1" hangingPunct="1">
              <a:spcBef>
                <a:spcPct val="0"/>
              </a:spcBef>
              <a:defRPr/>
            </a:pPr>
            <a:r>
              <a:rPr lang="en-US" altLang="en-US" b="1" dirty="0"/>
              <a:t>Facilitator notes</a:t>
            </a:r>
          </a:p>
          <a:p>
            <a:pPr eaLnBrk="1" hangingPunct="1">
              <a:spcBef>
                <a:spcPct val="0"/>
              </a:spcBef>
              <a:defRPr/>
            </a:pPr>
            <a:endParaRPr lang="en-US" altLang="en-US" b="1" dirty="0"/>
          </a:p>
          <a:p>
            <a:pPr eaLnBrk="1" hangingPunct="1">
              <a:spcBef>
                <a:spcPct val="0"/>
              </a:spcBef>
              <a:defRPr/>
            </a:pPr>
            <a:r>
              <a:rPr lang="en-US" altLang="en-US" b="1" dirty="0"/>
              <a:t>Key points</a:t>
            </a:r>
            <a:endParaRPr lang="en-AU" altLang="en-US" dirty="0"/>
          </a:p>
          <a:p>
            <a:pPr marL="193697" indent="-193697" eaLnBrk="1" hangingPunct="1">
              <a:spcBef>
                <a:spcPct val="0"/>
              </a:spcBef>
              <a:buFont typeface="Arial" panose="020B0604020202020204" pitchFamily="34" charset="0"/>
              <a:buChar char="•"/>
              <a:defRPr/>
            </a:pPr>
            <a:r>
              <a:rPr lang="en-US" altLang="en-US" dirty="0"/>
              <a:t>Discuss the key points about the importance of residents having a substitute decision maker(s).</a:t>
            </a:r>
          </a:p>
          <a:p>
            <a:pPr eaLnBrk="1" hangingPunct="1">
              <a:spcBef>
                <a:spcPct val="0"/>
              </a:spcBef>
              <a:defRPr/>
            </a:pPr>
            <a:r>
              <a:rPr lang="en-US" altLang="en-US" dirty="0"/>
              <a:t> </a:t>
            </a:r>
            <a:endParaRPr lang="en-AU" altLang="en-US" dirty="0"/>
          </a:p>
          <a:p>
            <a:pPr eaLnBrk="1" hangingPunct="1">
              <a:spcBef>
                <a:spcPct val="0"/>
              </a:spcBef>
              <a:defRPr/>
            </a:pPr>
            <a:r>
              <a:rPr lang="en-US" altLang="en-US" b="1" dirty="0"/>
              <a:t>Suggested activity </a:t>
            </a:r>
            <a:endParaRPr lang="en-AU" altLang="en-US" dirty="0"/>
          </a:p>
          <a:p>
            <a:pPr marL="193697" indent="-193697" eaLnBrk="1" hangingPunct="1">
              <a:spcBef>
                <a:spcPct val="0"/>
              </a:spcBef>
              <a:buFont typeface="Arial" panose="020B0604020202020204" pitchFamily="34" charset="0"/>
              <a:buChar char="•"/>
              <a:defRPr/>
            </a:pPr>
            <a:r>
              <a:rPr lang="en-US" altLang="en-US" dirty="0"/>
              <a:t>You may wish to have hard copies of the EPOA and AHD documents to show the group. </a:t>
            </a:r>
            <a:endParaRPr lang="en-AU" altLang="en-US" dirty="0"/>
          </a:p>
          <a:p>
            <a:pPr eaLnBrk="1" hangingPunct="1">
              <a:spcBef>
                <a:spcPct val="0"/>
              </a:spcBef>
              <a:defRPr/>
            </a:pPr>
            <a:endParaRPr lang="en-US" altLang="en-US" b="1" dirty="0"/>
          </a:p>
          <a:p>
            <a:pPr eaLnBrk="1" hangingPunct="1">
              <a:spcBef>
                <a:spcPct val="0"/>
              </a:spcBef>
              <a:defRPr/>
            </a:pPr>
            <a:r>
              <a:rPr lang="en-US" altLang="en-US" b="1" dirty="0"/>
              <a:t>Resources </a:t>
            </a:r>
            <a:endParaRPr lang="en-AU" altLang="en-US" dirty="0"/>
          </a:p>
          <a:p>
            <a:pPr marL="193697" indent="-193697" eaLnBrk="1" hangingPunct="1">
              <a:spcBef>
                <a:spcPct val="0"/>
              </a:spcBef>
              <a:buFont typeface="Arial" panose="020B0604020202020204" pitchFamily="34" charset="0"/>
              <a:buChar char="•"/>
              <a:defRPr/>
            </a:pPr>
            <a:r>
              <a:rPr lang="en-US" altLang="en-US" dirty="0"/>
              <a:t>EPOA &amp; AHD : can also be downloaded from </a:t>
            </a:r>
            <a:r>
              <a:rPr lang="en-US" altLang="en-US" dirty="0">
                <a:hlinkClick r:id="rId3"/>
              </a:rPr>
              <a:t>https://metrosouth.health.qld.gov.au/acp/queensland-advance-care-planning-forms</a:t>
            </a:r>
            <a:r>
              <a:rPr lang="en-US" altLang="en-US" dirty="0"/>
              <a:t> </a:t>
            </a:r>
          </a:p>
          <a:p>
            <a:pPr eaLnBrk="1" hangingPunct="1">
              <a:spcBef>
                <a:spcPct val="0"/>
              </a:spcBef>
              <a:defRPr/>
            </a:pPr>
            <a:endParaRPr lang="en-AU" altLang="en-US" dirty="0"/>
          </a:p>
        </p:txBody>
      </p:sp>
      <p:sp>
        <p:nvSpPr>
          <p:cNvPr id="3" name="Slide Number Placeholder 2">
            <a:extLst>
              <a:ext uri="{FF2B5EF4-FFF2-40B4-BE49-F238E27FC236}">
                <a16:creationId xmlns:a16="http://schemas.microsoft.com/office/drawing/2014/main" id="{7E468FCF-E444-49AC-8FA0-DAFAAEA728EE}"/>
              </a:ext>
            </a:extLst>
          </p:cNvPr>
          <p:cNvSpPr>
            <a:spLocks noGrp="1"/>
          </p:cNvSpPr>
          <p:nvPr>
            <p:ph type="sldNum" sz="quarter" idx="5"/>
          </p:nvPr>
        </p:nvSpPr>
        <p:spPr/>
        <p:txBody>
          <a:bodyPr/>
          <a:lstStyle/>
          <a:p>
            <a:r>
              <a:rPr lang="en-AU"/>
              <a:t>Slide </a:t>
            </a:r>
            <a:fld id="{1E69ACDC-DB17-4F92-BFB1-BB4219FC675C}" type="slidenum">
              <a:rPr lang="en-AU" smtClean="0"/>
              <a:pPr/>
              <a:t>10</a:t>
            </a:fld>
            <a:endParaRPr lang="en-AU" dirty="0"/>
          </a:p>
        </p:txBody>
      </p:sp>
      <p:sp>
        <p:nvSpPr>
          <p:cNvPr id="4" name="Footer Placeholder 3">
            <a:extLst>
              <a:ext uri="{FF2B5EF4-FFF2-40B4-BE49-F238E27FC236}">
                <a16:creationId xmlns:a16="http://schemas.microsoft.com/office/drawing/2014/main" id="{DBAB64A5-FAA0-4D1D-BA7F-B2A7D54C4263}"/>
              </a:ext>
            </a:extLst>
          </p:cNvPr>
          <p:cNvSpPr>
            <a:spLocks noGrp="1"/>
          </p:cNvSpPr>
          <p:nvPr>
            <p:ph type="ftr" sz="quarter" idx="4"/>
          </p:nvPr>
        </p:nvSpPr>
        <p:spPr/>
        <p:txBody>
          <a:bodyPr/>
          <a:lstStyle/>
          <a:p>
            <a:r>
              <a:rPr lang="en-AU"/>
              <a:t>Training session 1 (all staff):</a:t>
            </a:r>
          </a:p>
          <a:p>
            <a:r>
              <a:rPr lang="en-AU" i="1"/>
              <a:t>What is advance care planning?</a:t>
            </a:r>
            <a:endParaRPr lang="en-AU" i="1"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C6CC773A-7F29-4C9B-90BF-F658D1EF21AE}"/>
              </a:ext>
            </a:extLst>
          </p:cNvPr>
          <p:cNvSpPr>
            <a:spLocks noGrp="1" noRot="1" noChangeAspect="1" noTextEdit="1"/>
          </p:cNvSpPr>
          <p:nvPr>
            <p:ph type="sldImg"/>
          </p:nvPr>
        </p:nvSpPr>
        <p:spPr bwMode="auto">
          <a:xfrm>
            <a:off x="990600" y="766763"/>
            <a:ext cx="5118100" cy="3838575"/>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6862BBB3-6FC1-4EA7-8EAB-E0AE40CBF0A0}"/>
              </a:ext>
            </a:extLst>
          </p:cNvPr>
          <p:cNvSpPr>
            <a:spLocks noGrp="1"/>
          </p:cNvSpPr>
          <p:nvPr>
            <p:ph type="body" idx="1"/>
          </p:nvPr>
        </p:nvSpPr>
        <p:spPr bwMode="auto">
          <a:xfrm>
            <a:off x="710902" y="4926406"/>
            <a:ext cx="5679926" cy="4868138"/>
          </a:xfrm>
          <a:prstGeom prst="rect">
            <a:avLst/>
          </a:prstGeom>
        </p:spPr>
        <p:txBody>
          <a:bodyPr wrap="square" numCol="1" anchor="t" anchorCtr="0" compatLnSpc="1">
            <a:prstTxWarp prst="textNoShape">
              <a:avLst/>
            </a:prstTxWarp>
          </a:bodyPr>
          <a:lstStyle/>
          <a:p>
            <a:pPr eaLnBrk="1" hangingPunct="1">
              <a:spcBef>
                <a:spcPct val="0"/>
              </a:spcBef>
              <a:defRPr/>
            </a:pPr>
            <a:r>
              <a:rPr lang="en-US" altLang="en-US" sz="1300" b="1" dirty="0"/>
              <a:t>Facilitator notes</a:t>
            </a:r>
          </a:p>
          <a:p>
            <a:pPr eaLnBrk="1" hangingPunct="1">
              <a:spcBef>
                <a:spcPct val="0"/>
              </a:spcBef>
              <a:defRPr/>
            </a:pPr>
            <a:endParaRPr lang="en-US" altLang="en-US" sz="1300" b="1" dirty="0"/>
          </a:p>
          <a:p>
            <a:pPr eaLnBrk="1" hangingPunct="1">
              <a:spcBef>
                <a:spcPct val="0"/>
              </a:spcBef>
              <a:defRPr/>
            </a:pPr>
            <a:r>
              <a:rPr lang="en-US" altLang="en-US" sz="1300" b="1" dirty="0"/>
              <a:t>Key points</a:t>
            </a:r>
            <a:endParaRPr lang="en-AU" altLang="en-US" sz="1300" dirty="0"/>
          </a:p>
          <a:p>
            <a:pPr marL="193697" indent="-193697" eaLnBrk="1" hangingPunct="1">
              <a:spcBef>
                <a:spcPct val="0"/>
              </a:spcBef>
              <a:buFont typeface="Arial" panose="020B0604020202020204" pitchFamily="34" charset="0"/>
              <a:buChar char="•"/>
              <a:defRPr/>
            </a:pPr>
            <a:r>
              <a:rPr lang="en-US" altLang="en-US" sz="1300" dirty="0"/>
              <a:t>Discuss with participants order of priority in Queensland for health care decisions to be made if a person is unable to make them for themselves.</a:t>
            </a:r>
          </a:p>
          <a:p>
            <a:pPr marL="194400" indent="-194400" algn="l">
              <a:spcBef>
                <a:spcPts val="0"/>
              </a:spcBef>
              <a:buFont typeface="Arial" panose="020B0604020202020204" pitchFamily="34" charset="0"/>
              <a:buChar char="•"/>
            </a:pPr>
            <a:r>
              <a:rPr lang="en-US" sz="1300" b="0" i="0" u="none" strike="noStrike" baseline="0" dirty="0">
                <a:latin typeface="+mn-lt"/>
              </a:rPr>
              <a:t>Definition - Statutory Health Attorney (SHA)</a:t>
            </a:r>
          </a:p>
          <a:p>
            <a:pPr marL="194400" algn="l">
              <a:spcBef>
                <a:spcPts val="0"/>
              </a:spcBef>
            </a:pPr>
            <a:r>
              <a:rPr lang="en-US" sz="1300" b="0" i="0" u="none" strike="noStrike" baseline="0" dirty="0">
                <a:latin typeface="+mn-lt"/>
              </a:rPr>
              <a:t>This term refers to someone with automatic authority to make health care decisions on behalf of an adult whose capacity to make health care decisions is permanently or temporarily impaired.  A person acts in the role of SHA because of their relationship with the impaired adult. By law, this attorney is the first available, culturally appropriate adult from the following:</a:t>
            </a:r>
          </a:p>
          <a:p>
            <a:pPr marL="457200" indent="-194400" algn="l">
              <a:spcBef>
                <a:spcPts val="0"/>
              </a:spcBef>
              <a:buFont typeface="Arial" panose="020B0604020202020204" pitchFamily="34" charset="0"/>
              <a:buChar char="•"/>
            </a:pPr>
            <a:r>
              <a:rPr lang="en-US" sz="1300" b="0" i="0" u="none" strike="noStrike" baseline="0" dirty="0">
                <a:latin typeface="+mn-lt"/>
              </a:rPr>
              <a:t>A spouse or de facto partner (as long as the relationship is close and continuing)</a:t>
            </a:r>
          </a:p>
          <a:p>
            <a:pPr marL="457200" indent="-194400" algn="l">
              <a:spcBef>
                <a:spcPts val="0"/>
              </a:spcBef>
              <a:buFont typeface="Arial" panose="020B0604020202020204" pitchFamily="34" charset="0"/>
              <a:buChar char="•"/>
            </a:pPr>
            <a:r>
              <a:rPr lang="en-US" sz="1300" b="0" i="0" u="none" strike="noStrike" baseline="0" dirty="0">
                <a:latin typeface="+mn-lt"/>
              </a:rPr>
              <a:t>A person who is responsible for the adult’s primary care but isn’t the adult’s health provider, a service provider for a residential service where the adult is a resident, or a paid </a:t>
            </a:r>
            <a:r>
              <a:rPr lang="en-US" sz="1300" b="0" i="0" u="none" strike="noStrike" baseline="0" dirty="0" err="1">
                <a:latin typeface="+mn-lt"/>
              </a:rPr>
              <a:t>carer</a:t>
            </a:r>
            <a:r>
              <a:rPr lang="en-US" sz="1300" b="0" i="0" u="none" strike="noStrike" baseline="0" dirty="0">
                <a:latin typeface="+mn-lt"/>
              </a:rPr>
              <a:t> (although they can be receiving a </a:t>
            </a:r>
            <a:r>
              <a:rPr lang="en-US" sz="1300" b="0" i="0" u="none" strike="noStrike" baseline="0" dirty="0" err="1">
                <a:latin typeface="+mn-lt"/>
              </a:rPr>
              <a:t>carer’s</a:t>
            </a:r>
            <a:r>
              <a:rPr lang="en-US" sz="1300" b="0" i="0" u="none" strike="noStrike" baseline="0" dirty="0">
                <a:latin typeface="+mn-lt"/>
              </a:rPr>
              <a:t> pension)</a:t>
            </a:r>
          </a:p>
          <a:p>
            <a:pPr marL="457200" indent="-194400" algn="l">
              <a:spcBef>
                <a:spcPts val="0"/>
              </a:spcBef>
              <a:buFont typeface="Arial" panose="020B0604020202020204" pitchFamily="34" charset="0"/>
              <a:buChar char="•"/>
            </a:pPr>
            <a:r>
              <a:rPr lang="en-US" sz="1300" b="0" i="0" u="none" strike="noStrike" baseline="0" dirty="0">
                <a:latin typeface="+mn-lt"/>
              </a:rPr>
              <a:t>A friend or relative in a close personal relationship with the adult. Relation can also include a person who under Aboriginal tradition or Torres Strait Islander custom is regarded as a relation</a:t>
            </a:r>
          </a:p>
          <a:p>
            <a:pPr marL="457200" indent="-194400" algn="l">
              <a:spcBef>
                <a:spcPts val="0"/>
              </a:spcBef>
              <a:buFont typeface="Arial" panose="020B0604020202020204" pitchFamily="34" charset="0"/>
              <a:buChar char="•"/>
            </a:pPr>
            <a:r>
              <a:rPr lang="en-US" sz="1300" b="0" i="0" u="none" strike="noStrike" baseline="0" dirty="0">
                <a:latin typeface="+mn-lt"/>
              </a:rPr>
              <a:t>If there is no-one suitable or available, the Public Guardian acts as the SHA of last resort.</a:t>
            </a:r>
          </a:p>
        </p:txBody>
      </p:sp>
      <p:sp>
        <p:nvSpPr>
          <p:cNvPr id="3" name="Slide Number Placeholder 2">
            <a:extLst>
              <a:ext uri="{FF2B5EF4-FFF2-40B4-BE49-F238E27FC236}">
                <a16:creationId xmlns:a16="http://schemas.microsoft.com/office/drawing/2014/main" id="{9611F29C-C482-499F-B74A-7FBABB33DB3D}"/>
              </a:ext>
            </a:extLst>
          </p:cNvPr>
          <p:cNvSpPr>
            <a:spLocks noGrp="1"/>
          </p:cNvSpPr>
          <p:nvPr>
            <p:ph type="sldNum" sz="quarter" idx="5"/>
          </p:nvPr>
        </p:nvSpPr>
        <p:spPr/>
        <p:txBody>
          <a:bodyPr/>
          <a:lstStyle/>
          <a:p>
            <a:r>
              <a:rPr lang="en-AU"/>
              <a:t>Slide </a:t>
            </a:r>
            <a:fld id="{1E69ACDC-DB17-4F92-BFB1-BB4219FC675C}" type="slidenum">
              <a:rPr lang="en-AU" smtClean="0"/>
              <a:pPr/>
              <a:t>11</a:t>
            </a:fld>
            <a:endParaRPr lang="en-AU" dirty="0"/>
          </a:p>
        </p:txBody>
      </p:sp>
      <p:sp>
        <p:nvSpPr>
          <p:cNvPr id="4" name="Footer Placeholder 3">
            <a:extLst>
              <a:ext uri="{FF2B5EF4-FFF2-40B4-BE49-F238E27FC236}">
                <a16:creationId xmlns:a16="http://schemas.microsoft.com/office/drawing/2014/main" id="{086D3A9D-228F-4B80-BE56-0F16439D74D4}"/>
              </a:ext>
            </a:extLst>
          </p:cNvPr>
          <p:cNvSpPr>
            <a:spLocks noGrp="1"/>
          </p:cNvSpPr>
          <p:nvPr>
            <p:ph type="ftr" sz="quarter" idx="4"/>
          </p:nvPr>
        </p:nvSpPr>
        <p:spPr/>
        <p:txBody>
          <a:bodyPr/>
          <a:lstStyle/>
          <a:p>
            <a:r>
              <a:rPr lang="en-AU"/>
              <a:t>Training session 1 (all staff):</a:t>
            </a:r>
          </a:p>
          <a:p>
            <a:r>
              <a:rPr lang="en-AU" i="1"/>
              <a:t>What is advance care planning?</a:t>
            </a:r>
            <a:endParaRPr lang="en-AU" i="1" dirty="0"/>
          </a:p>
        </p:txBody>
      </p:sp>
    </p:spTree>
    <p:extLst>
      <p:ext uri="{BB962C8B-B14F-4D97-AF65-F5344CB8AC3E}">
        <p14:creationId xmlns:p14="http://schemas.microsoft.com/office/powerpoint/2010/main" val="14998489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879A63A5-47EC-4499-94DA-F96EC3EAC577}"/>
              </a:ext>
            </a:extLst>
          </p:cNvPr>
          <p:cNvSpPr>
            <a:spLocks noGrp="1" noRot="1" noChangeAspect="1" noTextEdit="1"/>
          </p:cNvSpPr>
          <p:nvPr>
            <p:ph type="sldImg"/>
          </p:nvPr>
        </p:nvSpPr>
        <p:spPr bwMode="auto">
          <a:xfrm>
            <a:off x="990600" y="766763"/>
            <a:ext cx="5118100" cy="3838575"/>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8" name="Notes Placeholder 2">
            <a:extLst>
              <a:ext uri="{FF2B5EF4-FFF2-40B4-BE49-F238E27FC236}">
                <a16:creationId xmlns:a16="http://schemas.microsoft.com/office/drawing/2014/main" id="{D43EB190-AA4D-4C09-BD77-A2C4E70E94BD}"/>
              </a:ext>
            </a:extLst>
          </p:cNvPr>
          <p:cNvSpPr>
            <a:spLocks noGrp="1"/>
          </p:cNvSpPr>
          <p:nvPr>
            <p:ph type="body" idx="1"/>
          </p:nvPr>
        </p:nvSpPr>
        <p:spPr bwMode="auto">
          <a:xfrm>
            <a:off x="710902" y="4926407"/>
            <a:ext cx="5679926" cy="4030696"/>
          </a:xfrm>
          <a:prstGeom prst="rect">
            <a:avLst/>
          </a:prstGeom>
        </p:spPr>
        <p:txBody>
          <a:bodyPr wrap="square" numCol="1" anchor="t" anchorCtr="0" compatLnSpc="1">
            <a:prstTxWarp prst="textNoShape">
              <a:avLst/>
            </a:prstTxWarp>
          </a:bodyPr>
          <a:lstStyle/>
          <a:p>
            <a:pPr eaLnBrk="1" hangingPunct="1">
              <a:spcBef>
                <a:spcPct val="0"/>
              </a:spcBef>
              <a:defRPr/>
            </a:pPr>
            <a:r>
              <a:rPr lang="en-AU" b="1" dirty="0"/>
              <a:t>Facilitator notes</a:t>
            </a:r>
          </a:p>
          <a:p>
            <a:pPr eaLnBrk="1" hangingPunct="1">
              <a:spcBef>
                <a:spcPct val="0"/>
              </a:spcBef>
              <a:defRPr/>
            </a:pPr>
            <a:endParaRPr lang="en-AU" b="1" dirty="0"/>
          </a:p>
          <a:p>
            <a:pPr eaLnBrk="1" hangingPunct="1">
              <a:spcBef>
                <a:spcPct val="0"/>
              </a:spcBef>
              <a:defRPr/>
            </a:pPr>
            <a:r>
              <a:rPr lang="en-AU" b="1" dirty="0"/>
              <a:t>Suggested activity</a:t>
            </a:r>
          </a:p>
          <a:p>
            <a:pPr marL="193697" indent="-193697" eaLnBrk="1" hangingPunct="1">
              <a:spcBef>
                <a:spcPct val="0"/>
              </a:spcBef>
              <a:buFont typeface="Arial" panose="020B0604020202020204" pitchFamily="34" charset="0"/>
              <a:buChar char="•"/>
              <a:defRPr/>
            </a:pPr>
            <a:r>
              <a:rPr lang="en-AU" dirty="0"/>
              <a:t>Pose these questions to the group</a:t>
            </a:r>
          </a:p>
          <a:p>
            <a:pPr marL="193697" indent="-193697" eaLnBrk="1" hangingPunct="1">
              <a:spcBef>
                <a:spcPct val="0"/>
              </a:spcBef>
              <a:buFont typeface="Arial" panose="020B0604020202020204" pitchFamily="34" charset="0"/>
              <a:buChar char="•"/>
              <a:defRPr/>
            </a:pPr>
            <a:r>
              <a:rPr lang="en-AU" dirty="0"/>
              <a:t>Discuss with the group.</a:t>
            </a:r>
          </a:p>
          <a:p>
            <a:pPr eaLnBrk="1" hangingPunct="1">
              <a:spcBef>
                <a:spcPct val="0"/>
              </a:spcBef>
              <a:defRPr/>
            </a:pPr>
            <a:endParaRPr lang="en-AU" dirty="0"/>
          </a:p>
          <a:p>
            <a:pPr eaLnBrk="1" hangingPunct="1">
              <a:spcBef>
                <a:spcPct val="0"/>
              </a:spcBef>
              <a:defRPr/>
            </a:pPr>
            <a:endParaRPr lang="en-AU" dirty="0"/>
          </a:p>
        </p:txBody>
      </p:sp>
      <p:sp>
        <p:nvSpPr>
          <p:cNvPr id="3" name="Slide Number Placeholder 2">
            <a:extLst>
              <a:ext uri="{FF2B5EF4-FFF2-40B4-BE49-F238E27FC236}">
                <a16:creationId xmlns:a16="http://schemas.microsoft.com/office/drawing/2014/main" id="{A7293DA9-744F-4176-BA2B-51BDECE8BED2}"/>
              </a:ext>
            </a:extLst>
          </p:cNvPr>
          <p:cNvSpPr>
            <a:spLocks noGrp="1"/>
          </p:cNvSpPr>
          <p:nvPr>
            <p:ph type="sldNum" sz="quarter" idx="5"/>
          </p:nvPr>
        </p:nvSpPr>
        <p:spPr/>
        <p:txBody>
          <a:bodyPr/>
          <a:lstStyle/>
          <a:p>
            <a:r>
              <a:rPr lang="en-AU"/>
              <a:t>Slide </a:t>
            </a:r>
            <a:fld id="{1E69ACDC-DB17-4F92-BFB1-BB4219FC675C}" type="slidenum">
              <a:rPr lang="en-AU" smtClean="0"/>
              <a:pPr/>
              <a:t>12</a:t>
            </a:fld>
            <a:endParaRPr lang="en-AU" dirty="0"/>
          </a:p>
        </p:txBody>
      </p:sp>
      <p:sp>
        <p:nvSpPr>
          <p:cNvPr id="4" name="Footer Placeholder 3">
            <a:extLst>
              <a:ext uri="{FF2B5EF4-FFF2-40B4-BE49-F238E27FC236}">
                <a16:creationId xmlns:a16="http://schemas.microsoft.com/office/drawing/2014/main" id="{34C14088-B758-47EF-BAC8-B6D22FB7AA00}"/>
              </a:ext>
            </a:extLst>
          </p:cNvPr>
          <p:cNvSpPr>
            <a:spLocks noGrp="1"/>
          </p:cNvSpPr>
          <p:nvPr>
            <p:ph type="ftr" sz="quarter" idx="4"/>
          </p:nvPr>
        </p:nvSpPr>
        <p:spPr/>
        <p:txBody>
          <a:bodyPr/>
          <a:lstStyle/>
          <a:p>
            <a:r>
              <a:rPr lang="en-AU"/>
              <a:t>Training session 1 (all staff):</a:t>
            </a:r>
          </a:p>
          <a:p>
            <a:r>
              <a:rPr lang="en-AU" i="1"/>
              <a:t>What is advance care planning?</a:t>
            </a:r>
            <a:endParaRPr lang="en-AU" i="1"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ED5C316A-09E2-4B09-AF4D-120AB7FE3193}"/>
              </a:ext>
            </a:extLst>
          </p:cNvPr>
          <p:cNvSpPr>
            <a:spLocks noGrp="1" noRot="1" noChangeAspect="1" noTextEdit="1"/>
          </p:cNvSpPr>
          <p:nvPr>
            <p:ph type="sldImg"/>
          </p:nvPr>
        </p:nvSpPr>
        <p:spPr bwMode="auto">
          <a:xfrm>
            <a:off x="990600" y="766763"/>
            <a:ext cx="5118100" cy="3838575"/>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6" name="Notes Placeholder 2">
            <a:extLst>
              <a:ext uri="{FF2B5EF4-FFF2-40B4-BE49-F238E27FC236}">
                <a16:creationId xmlns:a16="http://schemas.microsoft.com/office/drawing/2014/main" id="{9114920D-888A-4ECD-AD53-CBA7A5933BAC}"/>
              </a:ext>
            </a:extLst>
          </p:cNvPr>
          <p:cNvSpPr>
            <a:spLocks noGrp="1"/>
          </p:cNvSpPr>
          <p:nvPr>
            <p:ph type="body" idx="1"/>
          </p:nvPr>
        </p:nvSpPr>
        <p:spPr bwMode="auto">
          <a:xfrm>
            <a:off x="710902" y="4926407"/>
            <a:ext cx="5679926" cy="4030696"/>
          </a:xfrm>
          <a:prstGeom prst="rect">
            <a:avLst/>
          </a:prstGeom>
        </p:spPr>
        <p:txBody>
          <a:bodyPr wrap="square" numCol="1" anchor="t" anchorCtr="0" compatLnSpc="1">
            <a:prstTxWarp prst="textNoShape">
              <a:avLst/>
            </a:prstTxWarp>
          </a:bodyPr>
          <a:lstStyle/>
          <a:p>
            <a:pPr eaLnBrk="1" hangingPunct="1">
              <a:spcBef>
                <a:spcPct val="0"/>
              </a:spcBef>
              <a:defRPr/>
            </a:pPr>
            <a:r>
              <a:rPr lang="en-US" b="1" dirty="0"/>
              <a:t>Facilitator notes </a:t>
            </a:r>
            <a:endParaRPr lang="en-AU" dirty="0"/>
          </a:p>
          <a:p>
            <a:pPr eaLnBrk="1" hangingPunct="1">
              <a:spcBef>
                <a:spcPct val="0"/>
              </a:spcBef>
              <a:defRPr/>
            </a:pPr>
            <a:endParaRPr lang="en-US" b="1" dirty="0"/>
          </a:p>
          <a:p>
            <a:pPr eaLnBrk="1" hangingPunct="1">
              <a:spcBef>
                <a:spcPct val="0"/>
              </a:spcBef>
              <a:defRPr/>
            </a:pPr>
            <a:r>
              <a:rPr lang="en-US" b="1" dirty="0"/>
              <a:t>Key points</a:t>
            </a:r>
            <a:endParaRPr lang="en-AU" dirty="0"/>
          </a:p>
          <a:p>
            <a:pPr marL="193697" indent="-193697" eaLnBrk="1" hangingPunct="1">
              <a:spcBef>
                <a:spcPct val="0"/>
              </a:spcBef>
              <a:buFont typeface="Arial" panose="020B0604020202020204" pitchFamily="34" charset="0"/>
              <a:buChar char="•"/>
              <a:defRPr/>
            </a:pPr>
            <a:r>
              <a:rPr lang="en-US" dirty="0"/>
              <a:t>Discuss each key point on the slide.</a:t>
            </a:r>
          </a:p>
          <a:p>
            <a:pPr marL="193697" indent="-193697" eaLnBrk="1" hangingPunct="1">
              <a:spcBef>
                <a:spcPct val="0"/>
              </a:spcBef>
              <a:buFont typeface="Arial" panose="020B0604020202020204" pitchFamily="34" charset="0"/>
              <a:buChar char="•"/>
              <a:defRPr/>
            </a:pPr>
            <a:r>
              <a:rPr lang="en-US" dirty="0"/>
              <a:t>Remember, that end-of-life care is often associated with heightened emotion. Families may be feeling guilt, sadness, grief, regret. If the health care team and the families are all aware of the resident’s choices, the patient’s preferences can be central to the decision-making process.</a:t>
            </a:r>
            <a:endParaRPr lang="en-AU" dirty="0"/>
          </a:p>
          <a:p>
            <a:pPr marL="193697" indent="-193697" eaLnBrk="1" hangingPunct="1">
              <a:spcBef>
                <a:spcPct val="0"/>
              </a:spcBef>
              <a:buFont typeface="Arial" panose="020B0604020202020204" pitchFamily="34" charset="0"/>
              <a:buChar char="•"/>
              <a:defRPr/>
            </a:pPr>
            <a:r>
              <a:rPr lang="en-US" dirty="0"/>
              <a:t>The role of the personal care worker is pivotal e.g. simply being there with the resident, whilst the nurse talks to the family about what is happening, may alleviate a great deal of family stress.</a:t>
            </a:r>
            <a:endParaRPr lang="en-AU" dirty="0"/>
          </a:p>
          <a:p>
            <a:pPr eaLnBrk="1" hangingPunct="1">
              <a:spcBef>
                <a:spcPct val="0"/>
              </a:spcBef>
              <a:defRPr/>
            </a:pPr>
            <a:endParaRPr lang="en-US" dirty="0"/>
          </a:p>
          <a:p>
            <a:pPr eaLnBrk="1" hangingPunct="1">
              <a:spcBef>
                <a:spcPct val="0"/>
              </a:spcBef>
              <a:defRPr/>
            </a:pPr>
            <a:endParaRPr lang="en-AU" dirty="0"/>
          </a:p>
        </p:txBody>
      </p:sp>
      <p:sp>
        <p:nvSpPr>
          <p:cNvPr id="3" name="Slide Number Placeholder 2">
            <a:extLst>
              <a:ext uri="{FF2B5EF4-FFF2-40B4-BE49-F238E27FC236}">
                <a16:creationId xmlns:a16="http://schemas.microsoft.com/office/drawing/2014/main" id="{AA4CFD8E-0636-4675-85C1-0D63870A9766}"/>
              </a:ext>
            </a:extLst>
          </p:cNvPr>
          <p:cNvSpPr>
            <a:spLocks noGrp="1"/>
          </p:cNvSpPr>
          <p:nvPr>
            <p:ph type="sldNum" sz="quarter" idx="5"/>
          </p:nvPr>
        </p:nvSpPr>
        <p:spPr/>
        <p:txBody>
          <a:bodyPr/>
          <a:lstStyle/>
          <a:p>
            <a:r>
              <a:rPr lang="en-AU"/>
              <a:t>Slide </a:t>
            </a:r>
            <a:fld id="{1E69ACDC-DB17-4F92-BFB1-BB4219FC675C}" type="slidenum">
              <a:rPr lang="en-AU" smtClean="0"/>
              <a:pPr/>
              <a:t>13</a:t>
            </a:fld>
            <a:endParaRPr lang="en-AU" dirty="0"/>
          </a:p>
        </p:txBody>
      </p:sp>
      <p:sp>
        <p:nvSpPr>
          <p:cNvPr id="4" name="Footer Placeholder 3">
            <a:extLst>
              <a:ext uri="{FF2B5EF4-FFF2-40B4-BE49-F238E27FC236}">
                <a16:creationId xmlns:a16="http://schemas.microsoft.com/office/drawing/2014/main" id="{1F50E78A-0C23-4FB2-9FB6-824C96099482}"/>
              </a:ext>
            </a:extLst>
          </p:cNvPr>
          <p:cNvSpPr>
            <a:spLocks noGrp="1"/>
          </p:cNvSpPr>
          <p:nvPr>
            <p:ph type="ftr" sz="quarter" idx="4"/>
          </p:nvPr>
        </p:nvSpPr>
        <p:spPr/>
        <p:txBody>
          <a:bodyPr/>
          <a:lstStyle/>
          <a:p>
            <a:r>
              <a:rPr lang="en-AU"/>
              <a:t>Training session 1 (all staff):</a:t>
            </a:r>
          </a:p>
          <a:p>
            <a:r>
              <a:rPr lang="en-AU" i="1"/>
              <a:t>What is advance care planning?</a:t>
            </a:r>
            <a:endParaRPr lang="en-AU" i="1"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B0BCB733-8431-4AFD-AAC0-BDF09D3286A8}"/>
              </a:ext>
            </a:extLst>
          </p:cNvPr>
          <p:cNvSpPr>
            <a:spLocks noGrp="1" noRot="1" noChangeAspect="1" noTextEdit="1"/>
          </p:cNvSpPr>
          <p:nvPr>
            <p:ph type="sldImg"/>
          </p:nvPr>
        </p:nvSpPr>
        <p:spPr bwMode="auto">
          <a:xfrm>
            <a:off x="990600" y="766763"/>
            <a:ext cx="5118100" cy="3838575"/>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55F57DC4-5D94-4B7A-92ED-9EC6B3FB3F76}"/>
              </a:ext>
            </a:extLst>
          </p:cNvPr>
          <p:cNvSpPr>
            <a:spLocks noGrp="1"/>
          </p:cNvSpPr>
          <p:nvPr>
            <p:ph type="body" idx="1"/>
          </p:nvPr>
        </p:nvSpPr>
        <p:spPr bwMode="auto">
          <a:xfrm>
            <a:off x="708967" y="4926407"/>
            <a:ext cx="5681369" cy="403069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r>
              <a:rPr lang="en-US" altLang="en-US" b="1" dirty="0"/>
              <a:t>Facilitator notes </a:t>
            </a:r>
          </a:p>
          <a:p>
            <a:pPr eaLnBrk="1" hangingPunct="1">
              <a:spcBef>
                <a:spcPct val="0"/>
              </a:spcBef>
              <a:defRPr/>
            </a:pPr>
            <a:endParaRPr lang="en-US" altLang="en-US" b="1" dirty="0"/>
          </a:p>
          <a:p>
            <a:pPr marL="193697" indent="-193697">
              <a:buFontTx/>
              <a:buChar char="•"/>
            </a:pPr>
            <a:r>
              <a:rPr lang="en-US" altLang="en-US" dirty="0"/>
              <a:t>Participants may add their own learnings from the session here.</a:t>
            </a:r>
          </a:p>
        </p:txBody>
      </p:sp>
      <p:sp>
        <p:nvSpPr>
          <p:cNvPr id="3" name="Slide Number Placeholder 2">
            <a:extLst>
              <a:ext uri="{FF2B5EF4-FFF2-40B4-BE49-F238E27FC236}">
                <a16:creationId xmlns:a16="http://schemas.microsoft.com/office/drawing/2014/main" id="{63DAAF61-5E65-4151-B2B7-CBD25F427BC5}"/>
              </a:ext>
            </a:extLst>
          </p:cNvPr>
          <p:cNvSpPr>
            <a:spLocks noGrp="1"/>
          </p:cNvSpPr>
          <p:nvPr>
            <p:ph type="sldNum" sz="quarter" idx="5"/>
          </p:nvPr>
        </p:nvSpPr>
        <p:spPr/>
        <p:txBody>
          <a:bodyPr/>
          <a:lstStyle/>
          <a:p>
            <a:r>
              <a:rPr lang="en-AU"/>
              <a:t>Slide </a:t>
            </a:r>
            <a:fld id="{1E69ACDC-DB17-4F92-BFB1-BB4219FC675C}" type="slidenum">
              <a:rPr lang="en-AU" smtClean="0"/>
              <a:pPr/>
              <a:t>14</a:t>
            </a:fld>
            <a:endParaRPr lang="en-AU" dirty="0"/>
          </a:p>
        </p:txBody>
      </p:sp>
      <p:sp>
        <p:nvSpPr>
          <p:cNvPr id="4" name="Footer Placeholder 3">
            <a:extLst>
              <a:ext uri="{FF2B5EF4-FFF2-40B4-BE49-F238E27FC236}">
                <a16:creationId xmlns:a16="http://schemas.microsoft.com/office/drawing/2014/main" id="{7BB80429-2D29-43CF-AE87-1C173BCA870C}"/>
              </a:ext>
            </a:extLst>
          </p:cNvPr>
          <p:cNvSpPr>
            <a:spLocks noGrp="1"/>
          </p:cNvSpPr>
          <p:nvPr>
            <p:ph type="ftr" sz="quarter" idx="4"/>
          </p:nvPr>
        </p:nvSpPr>
        <p:spPr/>
        <p:txBody>
          <a:bodyPr/>
          <a:lstStyle/>
          <a:p>
            <a:r>
              <a:rPr lang="en-AU"/>
              <a:t>Training session 1 (all staff):</a:t>
            </a:r>
          </a:p>
          <a:p>
            <a:r>
              <a:rPr lang="en-AU" i="1"/>
              <a:t>What is advance care planning?</a:t>
            </a:r>
            <a:endParaRPr lang="en-AU" i="1"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F826159E-7FD8-468F-9D77-CAF86E596752}"/>
              </a:ext>
            </a:extLst>
          </p:cNvPr>
          <p:cNvSpPr>
            <a:spLocks noGrp="1" noRot="1" noChangeAspect="1" noTextEdit="1"/>
          </p:cNvSpPr>
          <p:nvPr>
            <p:ph type="sldImg"/>
          </p:nvPr>
        </p:nvSpPr>
        <p:spPr bwMode="auto">
          <a:xfrm>
            <a:off x="990600" y="766763"/>
            <a:ext cx="5118100" cy="3838575"/>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966E1781-3E26-4A16-9F14-D0B7411E697E}"/>
              </a:ext>
            </a:extLst>
          </p:cNvPr>
          <p:cNvSpPr>
            <a:spLocks noGrp="1"/>
          </p:cNvSpPr>
          <p:nvPr>
            <p:ph type="body" idx="1"/>
          </p:nvPr>
        </p:nvSpPr>
        <p:spPr bwMode="auto">
          <a:xfrm>
            <a:off x="708967" y="4926407"/>
            <a:ext cx="5681369" cy="403069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ts val="0"/>
              </a:spcBef>
              <a:defRPr/>
            </a:pPr>
            <a:r>
              <a:rPr lang="en-US" altLang="en-US" b="1" dirty="0"/>
              <a:t>Facilitator notes </a:t>
            </a:r>
          </a:p>
          <a:p>
            <a:pPr>
              <a:spcBef>
                <a:spcPts val="0"/>
              </a:spcBef>
              <a:defRPr/>
            </a:pPr>
            <a:endParaRPr lang="en-US" altLang="en-US" b="1" dirty="0"/>
          </a:p>
          <a:p>
            <a:pPr>
              <a:spcBef>
                <a:spcPts val="0"/>
              </a:spcBef>
              <a:defRPr/>
            </a:pPr>
            <a:r>
              <a:rPr lang="en-US" altLang="en-US" b="1" dirty="0"/>
              <a:t>Key points:</a:t>
            </a:r>
          </a:p>
          <a:p>
            <a:pPr marL="182234" indent="-182234">
              <a:spcBef>
                <a:spcPts val="0"/>
              </a:spcBef>
              <a:buFont typeface="Arial" panose="020B0604020202020204" pitchFamily="34" charset="0"/>
              <a:buChar char="•"/>
              <a:defRPr/>
            </a:pPr>
            <a:r>
              <a:rPr lang="en-US" altLang="en-US" dirty="0"/>
              <a:t>Answer as many questions as you can in the time available.</a:t>
            </a:r>
          </a:p>
          <a:p>
            <a:pPr marL="182234" indent="-182234">
              <a:spcBef>
                <a:spcPts val="0"/>
              </a:spcBef>
              <a:buFont typeface="Arial" panose="020B0604020202020204" pitchFamily="34" charset="0"/>
              <a:buChar char="•"/>
              <a:defRPr/>
            </a:pPr>
            <a:endParaRPr lang="en-US" altLang="en-US" dirty="0"/>
          </a:p>
          <a:p>
            <a:pPr marL="182234" indent="-182234">
              <a:spcBef>
                <a:spcPts val="0"/>
              </a:spcBef>
              <a:buFont typeface="Arial" panose="020B0604020202020204" pitchFamily="34" charset="0"/>
              <a:buChar char="•"/>
              <a:defRPr/>
            </a:pPr>
            <a:r>
              <a:rPr lang="en-US" altLang="en-US" dirty="0"/>
              <a:t>Any outstanding questions should be noted and a time to address these queries made for the near future.</a:t>
            </a:r>
          </a:p>
        </p:txBody>
      </p:sp>
      <p:sp>
        <p:nvSpPr>
          <p:cNvPr id="3" name="Slide Number Placeholder 2">
            <a:extLst>
              <a:ext uri="{FF2B5EF4-FFF2-40B4-BE49-F238E27FC236}">
                <a16:creationId xmlns:a16="http://schemas.microsoft.com/office/drawing/2014/main" id="{94769216-8AEB-4551-B455-32CA118CD95A}"/>
              </a:ext>
            </a:extLst>
          </p:cNvPr>
          <p:cNvSpPr>
            <a:spLocks noGrp="1"/>
          </p:cNvSpPr>
          <p:nvPr>
            <p:ph type="sldNum" sz="quarter" idx="5"/>
          </p:nvPr>
        </p:nvSpPr>
        <p:spPr/>
        <p:txBody>
          <a:bodyPr/>
          <a:lstStyle/>
          <a:p>
            <a:r>
              <a:rPr lang="en-AU"/>
              <a:t>Slide </a:t>
            </a:r>
            <a:fld id="{1E69ACDC-DB17-4F92-BFB1-BB4219FC675C}" type="slidenum">
              <a:rPr lang="en-AU" smtClean="0"/>
              <a:pPr/>
              <a:t>15</a:t>
            </a:fld>
            <a:endParaRPr lang="en-AU" dirty="0"/>
          </a:p>
        </p:txBody>
      </p:sp>
      <p:sp>
        <p:nvSpPr>
          <p:cNvPr id="4" name="Footer Placeholder 3">
            <a:extLst>
              <a:ext uri="{FF2B5EF4-FFF2-40B4-BE49-F238E27FC236}">
                <a16:creationId xmlns:a16="http://schemas.microsoft.com/office/drawing/2014/main" id="{EAA3BD01-ACCF-4276-995D-EC4DF9B67507}"/>
              </a:ext>
            </a:extLst>
          </p:cNvPr>
          <p:cNvSpPr>
            <a:spLocks noGrp="1"/>
          </p:cNvSpPr>
          <p:nvPr>
            <p:ph type="ftr" sz="quarter" idx="4"/>
          </p:nvPr>
        </p:nvSpPr>
        <p:spPr/>
        <p:txBody>
          <a:bodyPr/>
          <a:lstStyle/>
          <a:p>
            <a:r>
              <a:rPr lang="en-AU"/>
              <a:t>Training session 1 (all staff):</a:t>
            </a:r>
          </a:p>
          <a:p>
            <a:r>
              <a:rPr lang="en-AU" i="1"/>
              <a:t>What is advance care planning?</a:t>
            </a:r>
            <a:endParaRPr lang="en-AU" i="1"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5556A19D-54CC-4D18-A8FA-71869A465399}"/>
              </a:ext>
            </a:extLst>
          </p:cNvPr>
          <p:cNvSpPr>
            <a:spLocks noGrp="1" noRot="1" noChangeAspect="1" noTextEdit="1"/>
          </p:cNvSpPr>
          <p:nvPr>
            <p:ph type="sldImg"/>
          </p:nvPr>
        </p:nvSpPr>
        <p:spPr bwMode="auto">
          <a:xfrm>
            <a:off x="990600" y="766763"/>
            <a:ext cx="5118100" cy="3838575"/>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7006DB7B-3C05-4A3D-BE66-FB9EC908BC7C}"/>
              </a:ext>
            </a:extLst>
          </p:cNvPr>
          <p:cNvSpPr>
            <a:spLocks noGrp="1"/>
          </p:cNvSpPr>
          <p:nvPr>
            <p:ph type="body" idx="1"/>
          </p:nvPr>
        </p:nvSpPr>
        <p:spPr bwMode="auto">
          <a:xfrm>
            <a:off x="708967" y="4926407"/>
            <a:ext cx="5681369" cy="403069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 name="Slide Number Placeholder 2">
            <a:extLst>
              <a:ext uri="{FF2B5EF4-FFF2-40B4-BE49-F238E27FC236}">
                <a16:creationId xmlns:a16="http://schemas.microsoft.com/office/drawing/2014/main" id="{35F7B43D-218C-4FD7-82F1-81A1E57A1EC0}"/>
              </a:ext>
            </a:extLst>
          </p:cNvPr>
          <p:cNvSpPr>
            <a:spLocks noGrp="1"/>
          </p:cNvSpPr>
          <p:nvPr>
            <p:ph type="sldNum" sz="quarter" idx="5"/>
          </p:nvPr>
        </p:nvSpPr>
        <p:spPr/>
        <p:txBody>
          <a:bodyPr/>
          <a:lstStyle/>
          <a:p>
            <a:r>
              <a:rPr lang="en-AU"/>
              <a:t>Slide </a:t>
            </a:r>
            <a:fld id="{1E69ACDC-DB17-4F92-BFB1-BB4219FC675C}" type="slidenum">
              <a:rPr lang="en-AU" smtClean="0"/>
              <a:pPr/>
              <a:t>16</a:t>
            </a:fld>
            <a:endParaRPr lang="en-AU" dirty="0"/>
          </a:p>
        </p:txBody>
      </p:sp>
      <p:sp>
        <p:nvSpPr>
          <p:cNvPr id="4" name="Footer Placeholder 3">
            <a:extLst>
              <a:ext uri="{FF2B5EF4-FFF2-40B4-BE49-F238E27FC236}">
                <a16:creationId xmlns:a16="http://schemas.microsoft.com/office/drawing/2014/main" id="{DFDB0B24-AC4B-4763-8E29-36A76A6EB8D8}"/>
              </a:ext>
            </a:extLst>
          </p:cNvPr>
          <p:cNvSpPr>
            <a:spLocks noGrp="1"/>
          </p:cNvSpPr>
          <p:nvPr>
            <p:ph type="ftr" sz="quarter" idx="4"/>
          </p:nvPr>
        </p:nvSpPr>
        <p:spPr/>
        <p:txBody>
          <a:bodyPr/>
          <a:lstStyle/>
          <a:p>
            <a:r>
              <a:rPr lang="en-AU"/>
              <a:t>Training session 1 (all staff):</a:t>
            </a:r>
          </a:p>
          <a:p>
            <a:r>
              <a:rPr lang="en-AU" i="1"/>
              <a:t>What is advance care planning?</a:t>
            </a:r>
            <a:endParaRPr lang="en-AU" i="1"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C9F756B9-C1D4-4363-88FE-46E6FEE388B1}"/>
              </a:ext>
            </a:extLst>
          </p:cNvPr>
          <p:cNvSpPr>
            <a:spLocks noGrp="1" noRot="1" noChangeAspect="1" noTextEdit="1"/>
          </p:cNvSpPr>
          <p:nvPr>
            <p:ph type="sldImg"/>
          </p:nvPr>
        </p:nvSpPr>
        <p:spPr bwMode="auto">
          <a:xfrm>
            <a:off x="990600" y="766763"/>
            <a:ext cx="5118100" cy="3838575"/>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es Placeholder 2">
            <a:extLst>
              <a:ext uri="{FF2B5EF4-FFF2-40B4-BE49-F238E27FC236}">
                <a16:creationId xmlns:a16="http://schemas.microsoft.com/office/drawing/2014/main" id="{66A0F82C-2259-48FB-8164-C5FEF9995EE6}"/>
              </a:ext>
            </a:extLst>
          </p:cNvPr>
          <p:cNvSpPr>
            <a:spLocks noGrp="1"/>
          </p:cNvSpPr>
          <p:nvPr>
            <p:ph type="body" idx="1"/>
          </p:nvPr>
        </p:nvSpPr>
        <p:spPr bwMode="auto">
          <a:xfrm>
            <a:off x="710902" y="4926407"/>
            <a:ext cx="5679926" cy="4030696"/>
          </a:xfrm>
          <a:prstGeom prst="rect">
            <a:avLst/>
          </a:prstGeom>
        </p:spPr>
        <p:txBody>
          <a:bodyPr wrap="square" numCol="1" anchor="t" anchorCtr="0" compatLnSpc="1">
            <a:prstTxWarp prst="textNoShape">
              <a:avLst/>
            </a:prstTxWarp>
          </a:bodyPr>
          <a:lstStyle/>
          <a:p>
            <a:pPr eaLnBrk="1" hangingPunct="1">
              <a:spcBef>
                <a:spcPct val="0"/>
              </a:spcBef>
              <a:defRPr/>
            </a:pPr>
            <a:r>
              <a:rPr lang="en-US" b="1" dirty="0"/>
              <a:t>Facilitator notes</a:t>
            </a:r>
          </a:p>
          <a:p>
            <a:pPr eaLnBrk="1" hangingPunct="1">
              <a:spcBef>
                <a:spcPct val="0"/>
              </a:spcBef>
              <a:defRPr/>
            </a:pPr>
            <a:endParaRPr lang="en-AU" dirty="0"/>
          </a:p>
          <a:p>
            <a:pPr eaLnBrk="1" hangingPunct="1">
              <a:spcBef>
                <a:spcPct val="0"/>
              </a:spcBef>
              <a:defRPr/>
            </a:pPr>
            <a:r>
              <a:rPr lang="en-US" b="1" dirty="0"/>
              <a:t>Key points </a:t>
            </a:r>
            <a:endParaRPr lang="en-AU" dirty="0"/>
          </a:p>
          <a:p>
            <a:pPr marL="193697" indent="-193697" eaLnBrk="1" hangingPunct="1">
              <a:spcBef>
                <a:spcPct val="0"/>
              </a:spcBef>
              <a:buFont typeface="Arial" panose="020B0604020202020204" pitchFamily="34" charset="0"/>
              <a:buChar char="•"/>
              <a:defRPr/>
            </a:pPr>
            <a:r>
              <a:rPr lang="en-US" dirty="0"/>
              <a:t>The learning outcomes provide participants with a clear outline of the training session. </a:t>
            </a:r>
          </a:p>
          <a:p>
            <a:pPr marL="193697" indent="-193697" eaLnBrk="1" hangingPunct="1">
              <a:spcBef>
                <a:spcPct val="0"/>
              </a:spcBef>
              <a:buFont typeface="Arial" panose="020B0604020202020204" pitchFamily="34" charset="0"/>
              <a:buChar char="•"/>
              <a:defRPr/>
            </a:pPr>
            <a:r>
              <a:rPr lang="en-US" dirty="0"/>
              <a:t>It may be appropriate to ask the participants if they have any questions before you commence the session. </a:t>
            </a:r>
          </a:p>
          <a:p>
            <a:pPr eaLnBrk="1" hangingPunct="1">
              <a:spcBef>
                <a:spcPct val="0"/>
              </a:spcBef>
              <a:defRPr/>
            </a:pPr>
            <a:endParaRPr lang="en-AU" dirty="0"/>
          </a:p>
          <a:p>
            <a:pPr eaLnBrk="1" hangingPunct="1">
              <a:spcBef>
                <a:spcPct val="0"/>
              </a:spcBef>
              <a:defRPr/>
            </a:pPr>
            <a:r>
              <a:rPr lang="en-US" b="1" dirty="0"/>
              <a:t>Suggested activity </a:t>
            </a:r>
            <a:endParaRPr lang="en-AU" dirty="0"/>
          </a:p>
          <a:p>
            <a:pPr marL="193697" indent="-193697" eaLnBrk="1" hangingPunct="1">
              <a:spcBef>
                <a:spcPct val="0"/>
              </a:spcBef>
              <a:buFont typeface="Arial" panose="020B0604020202020204" pitchFamily="34" charset="0"/>
              <a:buChar char="•"/>
              <a:defRPr/>
            </a:pPr>
            <a:r>
              <a:rPr lang="en-US" dirty="0"/>
              <a:t>This brainstorming activity will enable you to gain an understanding of what the participants’ learning needs are. </a:t>
            </a:r>
          </a:p>
          <a:p>
            <a:pPr marL="193697" indent="-193697" eaLnBrk="1" hangingPunct="1">
              <a:buFont typeface="Arial" panose="020B0604020202020204" pitchFamily="34" charset="0"/>
              <a:buChar char="•"/>
              <a:defRPr/>
            </a:pPr>
            <a:r>
              <a:rPr lang="en-US" dirty="0"/>
              <a:t>Ask the participants what</a:t>
            </a:r>
            <a:r>
              <a:rPr lang="en-AU" dirty="0"/>
              <a:t> </a:t>
            </a:r>
            <a:r>
              <a:rPr lang="en-US" dirty="0"/>
              <a:t>they would like to learn from the session and write up on a whiteboard or butcher’s paper. </a:t>
            </a:r>
            <a:endParaRPr lang="en-AU" dirty="0"/>
          </a:p>
          <a:p>
            <a:pPr marL="193697" indent="-193697" eaLnBrk="1" hangingPunct="1">
              <a:buFont typeface="Arial" panose="020B0604020202020204" pitchFamily="34" charset="0"/>
              <a:buChar char="•"/>
              <a:defRPr/>
            </a:pPr>
            <a:r>
              <a:rPr lang="en-US" dirty="0"/>
              <a:t>At the end of the session, return to the list and ensure that you address any points that have not been answered. Some points may be covered in the other two training sessions supplied in this </a:t>
            </a:r>
            <a:r>
              <a:rPr lang="en-US" i="1" dirty="0"/>
              <a:t>ACP Train the Trainer Guide</a:t>
            </a:r>
            <a:r>
              <a:rPr lang="en-US" dirty="0"/>
              <a:t>. Or you may choose to set up another session to address these points or if it is an individual need that was not met, you may wish to meet with that person after the session and discuss.</a:t>
            </a:r>
          </a:p>
          <a:p>
            <a:pPr marL="193697" indent="-193697" eaLnBrk="1" hangingPunct="1">
              <a:buFont typeface="Arial" panose="020B0604020202020204" pitchFamily="34" charset="0"/>
              <a:buChar char="•"/>
              <a:defRPr/>
            </a:pPr>
            <a:endParaRPr lang="en-US" dirty="0"/>
          </a:p>
          <a:p>
            <a:pPr eaLnBrk="1" hangingPunct="1">
              <a:spcBef>
                <a:spcPct val="0"/>
              </a:spcBef>
              <a:defRPr/>
            </a:pPr>
            <a:endParaRPr lang="en-US" b="1" dirty="0"/>
          </a:p>
          <a:p>
            <a:pPr eaLnBrk="1" hangingPunct="1">
              <a:spcBef>
                <a:spcPct val="0"/>
              </a:spcBef>
              <a:defRPr/>
            </a:pPr>
            <a:endParaRPr lang="en-AU" dirty="0"/>
          </a:p>
        </p:txBody>
      </p:sp>
      <p:sp>
        <p:nvSpPr>
          <p:cNvPr id="3" name="Slide Number Placeholder 2">
            <a:extLst>
              <a:ext uri="{FF2B5EF4-FFF2-40B4-BE49-F238E27FC236}">
                <a16:creationId xmlns:a16="http://schemas.microsoft.com/office/drawing/2014/main" id="{15BC5479-0CCA-4D9A-84C2-36965DE0504F}"/>
              </a:ext>
            </a:extLst>
          </p:cNvPr>
          <p:cNvSpPr>
            <a:spLocks noGrp="1"/>
          </p:cNvSpPr>
          <p:nvPr>
            <p:ph type="sldNum" sz="quarter" idx="5"/>
          </p:nvPr>
        </p:nvSpPr>
        <p:spPr/>
        <p:txBody>
          <a:bodyPr/>
          <a:lstStyle/>
          <a:p>
            <a:r>
              <a:rPr lang="en-AU"/>
              <a:t>Slide </a:t>
            </a:r>
            <a:fld id="{1E69ACDC-DB17-4F92-BFB1-BB4219FC675C}" type="slidenum">
              <a:rPr lang="en-AU" smtClean="0"/>
              <a:pPr/>
              <a:t>2</a:t>
            </a:fld>
            <a:endParaRPr lang="en-AU" dirty="0"/>
          </a:p>
        </p:txBody>
      </p:sp>
      <p:sp>
        <p:nvSpPr>
          <p:cNvPr id="4" name="Footer Placeholder 3">
            <a:extLst>
              <a:ext uri="{FF2B5EF4-FFF2-40B4-BE49-F238E27FC236}">
                <a16:creationId xmlns:a16="http://schemas.microsoft.com/office/drawing/2014/main" id="{568A3DC1-824B-40C1-B7B8-EB96321A271C}"/>
              </a:ext>
            </a:extLst>
          </p:cNvPr>
          <p:cNvSpPr>
            <a:spLocks noGrp="1"/>
          </p:cNvSpPr>
          <p:nvPr>
            <p:ph type="ftr" sz="quarter" idx="4"/>
          </p:nvPr>
        </p:nvSpPr>
        <p:spPr/>
        <p:txBody>
          <a:bodyPr/>
          <a:lstStyle/>
          <a:p>
            <a:r>
              <a:rPr lang="en-AU"/>
              <a:t>Training session 1 (all staff):</a:t>
            </a:r>
          </a:p>
          <a:p>
            <a:r>
              <a:rPr lang="en-AU" i="1"/>
              <a:t>What is advance care planning?</a:t>
            </a:r>
            <a:endParaRPr lang="en-AU" i="1"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5C2BCEC9-9A95-4F2C-B354-1D73FD7007D6}"/>
              </a:ext>
            </a:extLst>
          </p:cNvPr>
          <p:cNvSpPr>
            <a:spLocks noGrp="1" noRot="1" noChangeAspect="1" noTextEdit="1"/>
          </p:cNvSpPr>
          <p:nvPr>
            <p:ph type="sldImg"/>
          </p:nvPr>
        </p:nvSpPr>
        <p:spPr bwMode="auto">
          <a:xfrm>
            <a:off x="990600" y="766763"/>
            <a:ext cx="5118100" cy="3838575"/>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52366AC0-6EB2-4B39-9E59-9E0C2E5862A2}"/>
              </a:ext>
            </a:extLst>
          </p:cNvPr>
          <p:cNvSpPr>
            <a:spLocks noGrp="1"/>
          </p:cNvSpPr>
          <p:nvPr>
            <p:ph type="body" idx="1"/>
          </p:nvPr>
        </p:nvSpPr>
        <p:spPr>
          <a:xfrm>
            <a:off x="710902" y="4926407"/>
            <a:ext cx="5679926" cy="4030696"/>
          </a:xfrm>
          <a:prstGeom prst="rect">
            <a:avLst/>
          </a:prstGeom>
        </p:spPr>
        <p:txBody>
          <a:bodyPr/>
          <a:lstStyle/>
          <a:p>
            <a:pPr eaLnBrk="1" hangingPunct="1">
              <a:defRPr/>
            </a:pPr>
            <a:r>
              <a:rPr lang="en-US" b="1" dirty="0"/>
              <a:t>Facilitator notes</a:t>
            </a:r>
          </a:p>
          <a:p>
            <a:pPr eaLnBrk="1" hangingPunct="1">
              <a:defRPr/>
            </a:pPr>
            <a:endParaRPr lang="en-US" b="1" dirty="0"/>
          </a:p>
          <a:p>
            <a:pPr eaLnBrk="1" hangingPunct="1">
              <a:defRPr/>
            </a:pPr>
            <a:r>
              <a:rPr lang="en-US" b="1" dirty="0"/>
              <a:t>Key points </a:t>
            </a:r>
            <a:endParaRPr lang="en-AU" dirty="0"/>
          </a:p>
          <a:p>
            <a:pPr marL="193697" indent="-193697" eaLnBrk="1" hangingPunct="1">
              <a:buFont typeface="Arial" panose="020B0604020202020204" pitchFamily="34" charset="0"/>
              <a:buChar char="•"/>
              <a:defRPr/>
            </a:pPr>
            <a:r>
              <a:rPr lang="en-AU" dirty="0"/>
              <a:t>You may wish to use this definition as a point of reference for participants to complete the suggested activity.  </a:t>
            </a:r>
          </a:p>
          <a:p>
            <a:pPr eaLnBrk="1" hangingPunct="1">
              <a:defRPr/>
            </a:pPr>
            <a:endParaRPr lang="en-AU" dirty="0"/>
          </a:p>
          <a:p>
            <a:pPr eaLnBrk="1" hangingPunct="1">
              <a:defRPr/>
            </a:pPr>
            <a:r>
              <a:rPr lang="en-US" b="1" dirty="0"/>
              <a:t>Suggested activity</a:t>
            </a:r>
          </a:p>
          <a:p>
            <a:pPr marL="193697" indent="-193697" eaLnBrk="1" hangingPunct="1">
              <a:buFont typeface="Arial" panose="020B0604020202020204" pitchFamily="34" charset="0"/>
              <a:buChar char="•"/>
              <a:defRPr/>
            </a:pPr>
            <a:r>
              <a:rPr lang="en-US" dirty="0"/>
              <a:t>Ask participants to pair up and have a quick 3-minute chat about their experiences with ACP.  The experiences may be personal or in the workplace.</a:t>
            </a:r>
            <a:endParaRPr lang="en-AU" dirty="0"/>
          </a:p>
          <a:p>
            <a:pPr marL="193697" indent="-193697" eaLnBrk="1" hangingPunct="1">
              <a:buFont typeface="Arial" panose="020B0604020202020204" pitchFamily="34" charset="0"/>
              <a:buChar char="•"/>
              <a:defRPr/>
            </a:pPr>
            <a:r>
              <a:rPr lang="en-US" dirty="0"/>
              <a:t>If you have time, ask each of the pairs to share something from their chat with the larger group. </a:t>
            </a:r>
            <a:endParaRPr lang="en-AU" dirty="0"/>
          </a:p>
          <a:p>
            <a:pPr marL="193697" indent="-193697" eaLnBrk="1" hangingPunct="1">
              <a:buFont typeface="Arial" panose="020B0604020202020204" pitchFamily="34" charset="0"/>
              <a:buChar char="•"/>
              <a:defRPr/>
            </a:pPr>
            <a:r>
              <a:rPr lang="en-US" dirty="0"/>
              <a:t>If you do not have enough time for feedback to the larger group, this activity is still a good way to encourage the participants to talk.</a:t>
            </a:r>
          </a:p>
          <a:p>
            <a:pPr eaLnBrk="1" hangingPunct="1">
              <a:buFont typeface="Arial" panose="020B0604020202020204" pitchFamily="34" charset="0"/>
              <a:buNone/>
              <a:defRPr/>
            </a:pPr>
            <a:endParaRPr lang="en-AU" dirty="0"/>
          </a:p>
        </p:txBody>
      </p:sp>
      <p:sp>
        <p:nvSpPr>
          <p:cNvPr id="4" name="Slide Number Placeholder 3">
            <a:extLst>
              <a:ext uri="{FF2B5EF4-FFF2-40B4-BE49-F238E27FC236}">
                <a16:creationId xmlns:a16="http://schemas.microsoft.com/office/drawing/2014/main" id="{F56C2B7B-6754-4CD7-A99A-7FC3BC980F54}"/>
              </a:ext>
            </a:extLst>
          </p:cNvPr>
          <p:cNvSpPr>
            <a:spLocks noGrp="1"/>
          </p:cNvSpPr>
          <p:nvPr>
            <p:ph type="sldNum" sz="quarter" idx="5"/>
          </p:nvPr>
        </p:nvSpPr>
        <p:spPr/>
        <p:txBody>
          <a:bodyPr/>
          <a:lstStyle/>
          <a:p>
            <a:r>
              <a:rPr lang="en-AU"/>
              <a:t>Slide </a:t>
            </a:r>
            <a:fld id="{1E69ACDC-DB17-4F92-BFB1-BB4219FC675C}" type="slidenum">
              <a:rPr lang="en-AU" smtClean="0"/>
              <a:pPr/>
              <a:t>3</a:t>
            </a:fld>
            <a:endParaRPr lang="en-AU" dirty="0"/>
          </a:p>
        </p:txBody>
      </p:sp>
      <p:sp>
        <p:nvSpPr>
          <p:cNvPr id="5" name="Footer Placeholder 4">
            <a:extLst>
              <a:ext uri="{FF2B5EF4-FFF2-40B4-BE49-F238E27FC236}">
                <a16:creationId xmlns:a16="http://schemas.microsoft.com/office/drawing/2014/main" id="{44050C90-6BE3-40D3-BCFC-F300EA1D2FC0}"/>
              </a:ext>
            </a:extLst>
          </p:cNvPr>
          <p:cNvSpPr>
            <a:spLocks noGrp="1"/>
          </p:cNvSpPr>
          <p:nvPr>
            <p:ph type="ftr" sz="quarter" idx="4"/>
          </p:nvPr>
        </p:nvSpPr>
        <p:spPr/>
        <p:txBody>
          <a:bodyPr/>
          <a:lstStyle/>
          <a:p>
            <a:r>
              <a:rPr lang="en-AU"/>
              <a:t>Training session 1 (all staff):</a:t>
            </a:r>
          </a:p>
          <a:p>
            <a:r>
              <a:rPr lang="en-AU" i="1"/>
              <a:t>What is advance care planning?</a:t>
            </a:r>
            <a:endParaRPr lang="en-AU" i="1"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D419608E-7D96-448E-9555-478FB6540F8C}"/>
              </a:ext>
            </a:extLst>
          </p:cNvPr>
          <p:cNvSpPr>
            <a:spLocks noGrp="1" noRot="1" noChangeAspect="1" noTextEdit="1"/>
          </p:cNvSpPr>
          <p:nvPr>
            <p:ph type="sldImg"/>
          </p:nvPr>
        </p:nvSpPr>
        <p:spPr bwMode="auto">
          <a:xfrm>
            <a:off x="990600" y="766763"/>
            <a:ext cx="5118100" cy="3838575"/>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A101AE4E-22E3-4363-BCB2-AA10AEF0A6C1}"/>
              </a:ext>
            </a:extLst>
          </p:cNvPr>
          <p:cNvSpPr>
            <a:spLocks noGrp="1"/>
          </p:cNvSpPr>
          <p:nvPr>
            <p:ph type="body" idx="1"/>
          </p:nvPr>
        </p:nvSpPr>
        <p:spPr bwMode="auto">
          <a:xfrm>
            <a:off x="710902" y="4926406"/>
            <a:ext cx="5679926" cy="4540959"/>
          </a:xfrm>
          <a:prstGeom prst="rect">
            <a:avLst/>
          </a:prstGeom>
        </p:spPr>
        <p:txBody>
          <a:bodyPr wrap="square" numCol="1" anchor="t" anchorCtr="0" compatLnSpc="1">
            <a:prstTxWarp prst="textNoShape">
              <a:avLst/>
            </a:prstTxWarp>
          </a:bodyPr>
          <a:lstStyle/>
          <a:p>
            <a:pPr eaLnBrk="1" hangingPunct="1">
              <a:spcBef>
                <a:spcPts val="0"/>
              </a:spcBef>
              <a:spcAft>
                <a:spcPts val="0"/>
              </a:spcAft>
              <a:defRPr/>
            </a:pPr>
            <a:r>
              <a:rPr lang="en-US" altLang="en-US" b="1" dirty="0"/>
              <a:t>Facilitator notes</a:t>
            </a:r>
          </a:p>
          <a:p>
            <a:pPr eaLnBrk="1" hangingPunct="1">
              <a:spcBef>
                <a:spcPts val="0"/>
              </a:spcBef>
              <a:spcAft>
                <a:spcPts val="0"/>
              </a:spcAft>
              <a:defRPr/>
            </a:pPr>
            <a:endParaRPr lang="en-US" altLang="en-US" b="1" dirty="0"/>
          </a:p>
          <a:p>
            <a:pPr eaLnBrk="1" hangingPunct="1">
              <a:spcBef>
                <a:spcPts val="0"/>
              </a:spcBef>
              <a:spcAft>
                <a:spcPts val="0"/>
              </a:spcAft>
              <a:defRPr/>
            </a:pPr>
            <a:r>
              <a:rPr lang="en-AU" altLang="en-US" b="1" dirty="0"/>
              <a:t>Key points:</a:t>
            </a:r>
          </a:p>
          <a:p>
            <a:pPr marL="193697" indent="-193697" eaLnBrk="1" hangingPunct="1">
              <a:spcBef>
                <a:spcPts val="0"/>
              </a:spcBef>
              <a:spcAft>
                <a:spcPts val="0"/>
              </a:spcAft>
              <a:buFont typeface="Arial" panose="020B0604020202020204" pitchFamily="34" charset="0"/>
              <a:buChar char="•"/>
              <a:defRPr/>
            </a:pPr>
            <a:r>
              <a:rPr lang="en-US" altLang="en-US" dirty="0"/>
              <a:t>ACP may be considered by anyone over 18 years of age. </a:t>
            </a:r>
          </a:p>
          <a:p>
            <a:pPr marL="193697" indent="-193697" eaLnBrk="1" hangingPunct="1">
              <a:spcBef>
                <a:spcPts val="0"/>
              </a:spcBef>
              <a:spcAft>
                <a:spcPts val="0"/>
              </a:spcAft>
              <a:buFont typeface="Arial" panose="020B0604020202020204" pitchFamily="34" charset="0"/>
              <a:buChar char="•"/>
              <a:defRPr/>
            </a:pPr>
            <a:r>
              <a:rPr lang="en-US" altLang="en-US" dirty="0"/>
              <a:t>It is preferable to have ACP discussions when a person is healthy and not in an emergency or crisis situation. </a:t>
            </a:r>
          </a:p>
          <a:p>
            <a:pPr marL="193697" indent="-193697" eaLnBrk="1" hangingPunct="1">
              <a:spcBef>
                <a:spcPts val="0"/>
              </a:spcBef>
              <a:spcAft>
                <a:spcPts val="0"/>
              </a:spcAft>
              <a:buFont typeface="Arial" panose="020B0604020202020204" pitchFamily="34" charset="0"/>
              <a:buChar char="•"/>
              <a:defRPr/>
            </a:pPr>
            <a:r>
              <a:rPr lang="en-US" altLang="en-US" dirty="0"/>
              <a:t>Starting the discussion is often the most difficult part.  The </a:t>
            </a:r>
            <a:r>
              <a:rPr lang="en-US" altLang="en-US" i="1" dirty="0"/>
              <a:t>Dying to Talk Discussion Starter: </a:t>
            </a:r>
            <a:r>
              <a:rPr lang="en-US" altLang="en-US" b="1" i="0" dirty="0"/>
              <a:t>www.dyingtotalk.org.au</a:t>
            </a:r>
            <a:r>
              <a:rPr lang="en-US" altLang="en-US" i="0" dirty="0"/>
              <a:t> </a:t>
            </a:r>
            <a:r>
              <a:rPr lang="en-US" altLang="en-US" dirty="0"/>
              <a:t>is a tool designed to assist people in getting started with the conversation. </a:t>
            </a:r>
          </a:p>
          <a:p>
            <a:pPr marL="193697" indent="-193697" eaLnBrk="1" hangingPunct="1">
              <a:spcBef>
                <a:spcPts val="0"/>
              </a:spcBef>
              <a:spcAft>
                <a:spcPts val="0"/>
              </a:spcAft>
              <a:buFont typeface="Arial" panose="020B0604020202020204" pitchFamily="34" charset="0"/>
              <a:buChar char="•"/>
              <a:defRPr/>
            </a:pPr>
            <a:endParaRPr lang="en-US" altLang="en-US" dirty="0"/>
          </a:p>
          <a:p>
            <a:pPr>
              <a:spcBef>
                <a:spcPts val="0"/>
              </a:spcBef>
              <a:spcAft>
                <a:spcPts val="0"/>
              </a:spcAft>
              <a:defRPr/>
            </a:pPr>
            <a:r>
              <a:rPr lang="en-US" altLang="en-US" b="1" dirty="0"/>
              <a:t>Suggested activity </a:t>
            </a:r>
          </a:p>
          <a:p>
            <a:pPr marL="193697" indent="-193697" eaLnBrk="1" hangingPunct="1">
              <a:spcBef>
                <a:spcPts val="0"/>
              </a:spcBef>
              <a:spcAft>
                <a:spcPts val="0"/>
              </a:spcAft>
              <a:buFont typeface="Arial" panose="020B0604020202020204" pitchFamily="34" charset="0"/>
              <a:buChar char="•"/>
              <a:defRPr/>
            </a:pPr>
            <a:r>
              <a:rPr lang="en-US" altLang="en-US" dirty="0"/>
              <a:t>Spend 5 mins introducing the participants to the </a:t>
            </a:r>
            <a:r>
              <a:rPr lang="en-US" altLang="en-US" i="1" dirty="0"/>
              <a:t>Dying to Talk Discussion Starter </a:t>
            </a:r>
            <a:r>
              <a:rPr lang="en-US" altLang="en-US" dirty="0"/>
              <a:t>booklet. (in </a:t>
            </a:r>
            <a:r>
              <a:rPr lang="en-US" altLang="en-US" i="1" dirty="0"/>
              <a:t>Section 4: Discussion starters </a:t>
            </a:r>
            <a:r>
              <a:rPr lang="en-US" altLang="en-US" dirty="0"/>
              <a:t>in </a:t>
            </a:r>
            <a:r>
              <a:rPr lang="en-US" altLang="en-US" i="1" dirty="0"/>
              <a:t>the Guide</a:t>
            </a:r>
            <a:r>
              <a:rPr lang="en-US" altLang="en-US" dirty="0"/>
              <a:t>).</a:t>
            </a:r>
          </a:p>
          <a:p>
            <a:pPr marL="193697" indent="-193697" eaLnBrk="1" hangingPunct="1">
              <a:spcBef>
                <a:spcPts val="0"/>
              </a:spcBef>
              <a:spcAft>
                <a:spcPts val="0"/>
              </a:spcAft>
              <a:buFont typeface="Arial" panose="020B0604020202020204" pitchFamily="34" charset="0"/>
              <a:buChar char="•"/>
              <a:defRPr/>
            </a:pPr>
            <a:r>
              <a:rPr lang="en-AU" altLang="en-US" dirty="0"/>
              <a:t>For a longer session, you may wish to use activity 1 in the booklet. </a:t>
            </a:r>
          </a:p>
          <a:p>
            <a:pPr marL="193697" indent="-193697" eaLnBrk="1" hangingPunct="1">
              <a:spcBef>
                <a:spcPts val="0"/>
              </a:spcBef>
              <a:spcAft>
                <a:spcPts val="0"/>
              </a:spcAft>
              <a:buFont typeface="Arial" panose="020B0604020202020204" pitchFamily="34" charset="0"/>
              <a:buChar char="•"/>
              <a:defRPr/>
            </a:pPr>
            <a:endParaRPr lang="en-AU" altLang="en-US" dirty="0"/>
          </a:p>
          <a:p>
            <a:pPr eaLnBrk="1" hangingPunct="1">
              <a:spcBef>
                <a:spcPts val="0"/>
              </a:spcBef>
              <a:spcAft>
                <a:spcPts val="0"/>
              </a:spcAft>
              <a:defRPr/>
            </a:pPr>
            <a:r>
              <a:rPr lang="en-AU" altLang="en-US" b="1" dirty="0"/>
              <a:t>Resources </a:t>
            </a:r>
          </a:p>
          <a:p>
            <a:pPr marL="193697" indent="-193697" eaLnBrk="1" hangingPunct="1">
              <a:spcBef>
                <a:spcPts val="0"/>
              </a:spcBef>
              <a:spcAft>
                <a:spcPts val="0"/>
              </a:spcAft>
              <a:buFont typeface="Arial" panose="020B0604020202020204" pitchFamily="34" charset="0"/>
              <a:buChar char="•"/>
              <a:defRPr/>
            </a:pPr>
            <a:r>
              <a:rPr lang="en-AU" altLang="en-US" dirty="0"/>
              <a:t>Palliative Care Australia website page: </a:t>
            </a:r>
            <a:r>
              <a:rPr lang="en-AU" altLang="en-US" i="1" dirty="0"/>
              <a:t>Dying to talk Discussion Starter</a:t>
            </a:r>
            <a:r>
              <a:rPr lang="en-AU" altLang="en-US" dirty="0"/>
              <a:t>. Available at: </a:t>
            </a:r>
            <a:r>
              <a:rPr lang="en-AU" altLang="en-US" dirty="0">
                <a:hlinkClick r:id="rId3"/>
              </a:rPr>
              <a:t>http://dyingtotalk.org.au/discussion-starter/</a:t>
            </a:r>
            <a:r>
              <a:rPr lang="en-AU" altLang="en-US" dirty="0"/>
              <a:t> or in </a:t>
            </a:r>
            <a:r>
              <a:rPr lang="en-US" altLang="en-US" i="1" dirty="0"/>
              <a:t>Section 4: Discussion starters </a:t>
            </a:r>
            <a:r>
              <a:rPr lang="en-US" altLang="en-US" dirty="0"/>
              <a:t>in </a:t>
            </a:r>
            <a:r>
              <a:rPr lang="en-US" altLang="en-US" i="1" dirty="0"/>
              <a:t>the Guide</a:t>
            </a:r>
            <a:r>
              <a:rPr lang="en-AU" altLang="en-US" i="1" dirty="0"/>
              <a:t>.  </a:t>
            </a:r>
            <a:r>
              <a:rPr lang="en-AU" altLang="en-US" dirty="0"/>
              <a:t>Dying to Talk encourages Australians of all ages and levels of health to talk about dying. Dying to Talk aims to reach into the community to normalise dying and to help Australians work out what’s right for them at the end of their lives. </a:t>
            </a:r>
          </a:p>
        </p:txBody>
      </p:sp>
      <p:sp>
        <p:nvSpPr>
          <p:cNvPr id="3" name="Slide Number Placeholder 2">
            <a:extLst>
              <a:ext uri="{FF2B5EF4-FFF2-40B4-BE49-F238E27FC236}">
                <a16:creationId xmlns:a16="http://schemas.microsoft.com/office/drawing/2014/main" id="{7080A548-A674-4A33-A7D6-A1977E403FE3}"/>
              </a:ext>
            </a:extLst>
          </p:cNvPr>
          <p:cNvSpPr>
            <a:spLocks noGrp="1"/>
          </p:cNvSpPr>
          <p:nvPr>
            <p:ph type="sldNum" sz="quarter" idx="5"/>
          </p:nvPr>
        </p:nvSpPr>
        <p:spPr/>
        <p:txBody>
          <a:bodyPr/>
          <a:lstStyle/>
          <a:p>
            <a:r>
              <a:rPr lang="en-AU"/>
              <a:t>Slide </a:t>
            </a:r>
            <a:fld id="{1E69ACDC-DB17-4F92-BFB1-BB4219FC675C}" type="slidenum">
              <a:rPr lang="en-AU" smtClean="0"/>
              <a:pPr/>
              <a:t>4</a:t>
            </a:fld>
            <a:endParaRPr lang="en-AU" dirty="0"/>
          </a:p>
        </p:txBody>
      </p:sp>
      <p:sp>
        <p:nvSpPr>
          <p:cNvPr id="4" name="Footer Placeholder 3">
            <a:extLst>
              <a:ext uri="{FF2B5EF4-FFF2-40B4-BE49-F238E27FC236}">
                <a16:creationId xmlns:a16="http://schemas.microsoft.com/office/drawing/2014/main" id="{CA46630B-6951-44B4-BC6C-F6077656546F}"/>
              </a:ext>
            </a:extLst>
          </p:cNvPr>
          <p:cNvSpPr>
            <a:spLocks noGrp="1"/>
          </p:cNvSpPr>
          <p:nvPr>
            <p:ph type="ftr" sz="quarter" idx="4"/>
          </p:nvPr>
        </p:nvSpPr>
        <p:spPr/>
        <p:txBody>
          <a:bodyPr/>
          <a:lstStyle/>
          <a:p>
            <a:r>
              <a:rPr lang="en-AU"/>
              <a:t>Training session 1 (all staff):</a:t>
            </a:r>
          </a:p>
          <a:p>
            <a:r>
              <a:rPr lang="en-AU" i="1"/>
              <a:t>What is advance care planning?</a:t>
            </a:r>
            <a:endParaRPr lang="en-AU" i="1"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059398DC-ADCB-4260-B740-A9228B5FCC9F}"/>
              </a:ext>
            </a:extLst>
          </p:cNvPr>
          <p:cNvSpPr>
            <a:spLocks noGrp="1" noRot="1" noChangeAspect="1" noTextEdit="1"/>
          </p:cNvSpPr>
          <p:nvPr>
            <p:ph type="sldImg"/>
          </p:nvPr>
        </p:nvSpPr>
        <p:spPr bwMode="auto">
          <a:xfrm>
            <a:off x="990600" y="768350"/>
            <a:ext cx="5114925" cy="3836988"/>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A9C52EE8-4A3B-4752-AE70-4121ED2FE57D}"/>
              </a:ext>
            </a:extLst>
          </p:cNvPr>
          <p:cNvSpPr>
            <a:spLocks noGrp="1"/>
          </p:cNvSpPr>
          <p:nvPr>
            <p:ph type="body" idx="1"/>
          </p:nvPr>
        </p:nvSpPr>
        <p:spPr>
          <a:xfrm>
            <a:off x="346337" y="4926406"/>
            <a:ext cx="6409057" cy="4947413"/>
          </a:xfrm>
          <a:prstGeom prst="rect">
            <a:avLst/>
          </a:prstGeom>
        </p:spPr>
        <p:txBody>
          <a:bodyPr/>
          <a:lstStyle/>
          <a:p>
            <a:pPr eaLnBrk="1" hangingPunct="1">
              <a:spcBef>
                <a:spcPts val="0"/>
              </a:spcBef>
              <a:spcAft>
                <a:spcPts val="0"/>
              </a:spcAft>
              <a:defRPr/>
            </a:pPr>
            <a:r>
              <a:rPr lang="en-US" b="1" dirty="0"/>
              <a:t>Facilitator notes</a:t>
            </a:r>
          </a:p>
          <a:p>
            <a:pPr eaLnBrk="1" hangingPunct="1">
              <a:spcBef>
                <a:spcPts val="0"/>
              </a:spcBef>
              <a:spcAft>
                <a:spcPts val="0"/>
              </a:spcAft>
              <a:defRPr/>
            </a:pPr>
            <a:endParaRPr lang="en-US" b="1" dirty="0"/>
          </a:p>
          <a:p>
            <a:pPr eaLnBrk="1" hangingPunct="1">
              <a:spcBef>
                <a:spcPts val="0"/>
              </a:spcBef>
              <a:spcAft>
                <a:spcPts val="0"/>
              </a:spcAft>
              <a:defRPr/>
            </a:pPr>
            <a:r>
              <a:rPr lang="en-US" b="1" dirty="0"/>
              <a:t>Preparation</a:t>
            </a:r>
          </a:p>
          <a:p>
            <a:pPr marL="193697" indent="-193697" eaLnBrk="1" hangingPunct="1">
              <a:spcBef>
                <a:spcPts val="0"/>
              </a:spcBef>
              <a:spcAft>
                <a:spcPts val="0"/>
              </a:spcAft>
              <a:buFont typeface="Arial" panose="020B0604020202020204" pitchFamily="34" charset="0"/>
              <a:buChar char="•"/>
              <a:defRPr/>
            </a:pPr>
            <a:r>
              <a:rPr lang="en-AU" dirty="0"/>
              <a:t>Watch the video yourself and extract the key points and points that are important to you.</a:t>
            </a:r>
          </a:p>
          <a:p>
            <a:pPr eaLnBrk="1" hangingPunct="1">
              <a:spcBef>
                <a:spcPts val="0"/>
              </a:spcBef>
              <a:spcAft>
                <a:spcPts val="0"/>
              </a:spcAft>
              <a:defRPr/>
            </a:pPr>
            <a:endParaRPr lang="en-US" b="1" dirty="0"/>
          </a:p>
          <a:p>
            <a:pPr eaLnBrk="1" hangingPunct="1">
              <a:spcBef>
                <a:spcPts val="0"/>
              </a:spcBef>
              <a:spcAft>
                <a:spcPts val="0"/>
              </a:spcAft>
              <a:defRPr/>
            </a:pPr>
            <a:r>
              <a:rPr lang="en-US" b="1" dirty="0"/>
              <a:t>Key points</a:t>
            </a:r>
          </a:p>
          <a:p>
            <a:pPr marL="193697" indent="-193697" eaLnBrk="1" hangingPunct="1">
              <a:spcBef>
                <a:spcPts val="0"/>
              </a:spcBef>
              <a:spcAft>
                <a:spcPts val="0"/>
              </a:spcAft>
              <a:buFont typeface="Arial" panose="020B0604020202020204" pitchFamily="34" charset="0"/>
              <a:buChar char="•"/>
              <a:defRPr/>
            </a:pPr>
            <a:r>
              <a:rPr lang="en-US" dirty="0"/>
              <a:t>Explain to participants that each of these short videos gives a clear overview of what advance care planning is and why it is so important.</a:t>
            </a:r>
            <a:endParaRPr lang="en-US" b="1" dirty="0"/>
          </a:p>
          <a:p>
            <a:pPr marL="193697" indent="-193697" eaLnBrk="1" hangingPunct="1">
              <a:spcBef>
                <a:spcPts val="0"/>
              </a:spcBef>
              <a:spcAft>
                <a:spcPts val="0"/>
              </a:spcAft>
              <a:buFont typeface="Arial" panose="020B0604020202020204" pitchFamily="34" charset="0"/>
              <a:buChar char="•"/>
              <a:defRPr/>
            </a:pPr>
            <a:r>
              <a:rPr lang="en-AU" dirty="0"/>
              <a:t>The video may raise concerns or emotions for some participants; be aware of how your participants are reacting. </a:t>
            </a:r>
          </a:p>
          <a:p>
            <a:pPr eaLnBrk="1" hangingPunct="1">
              <a:spcBef>
                <a:spcPts val="0"/>
              </a:spcBef>
              <a:spcAft>
                <a:spcPts val="0"/>
              </a:spcAft>
              <a:defRPr/>
            </a:pPr>
            <a:endParaRPr lang="en-US" b="1" dirty="0"/>
          </a:p>
          <a:p>
            <a:pPr eaLnBrk="1" hangingPunct="1">
              <a:spcBef>
                <a:spcPts val="0"/>
              </a:spcBef>
              <a:spcAft>
                <a:spcPts val="0"/>
              </a:spcAft>
              <a:defRPr/>
            </a:pPr>
            <a:r>
              <a:rPr lang="en-US" b="1" dirty="0"/>
              <a:t>Suggested activity	</a:t>
            </a:r>
            <a:endParaRPr lang="en-AU" dirty="0"/>
          </a:p>
          <a:p>
            <a:pPr marL="193697" indent="-193697" eaLnBrk="1" hangingPunct="1">
              <a:spcBef>
                <a:spcPts val="0"/>
              </a:spcBef>
              <a:spcAft>
                <a:spcPts val="0"/>
              </a:spcAft>
              <a:buFont typeface="Arial" panose="020B0604020202020204" pitchFamily="34" charset="0"/>
              <a:buChar char="•"/>
              <a:defRPr/>
            </a:pPr>
            <a:r>
              <a:rPr lang="en-US" dirty="0"/>
              <a:t>Play ONE animation video – there is a choice of two.</a:t>
            </a:r>
            <a:endParaRPr lang="en-AU" dirty="0"/>
          </a:p>
          <a:p>
            <a:pPr marL="193697" indent="-193697" eaLnBrk="1" hangingPunct="1">
              <a:spcBef>
                <a:spcPts val="0"/>
              </a:spcBef>
              <a:spcAft>
                <a:spcPts val="0"/>
              </a:spcAft>
              <a:buFont typeface="Arial" panose="020B0604020202020204" pitchFamily="34" charset="0"/>
              <a:buChar char="•"/>
              <a:defRPr/>
            </a:pPr>
            <a:r>
              <a:rPr lang="en-US" dirty="0"/>
              <a:t>The icons on the slide are hyperlinked to the videos. After watching the video ask the group what are the key messages in the video. Share your own thoughts.</a:t>
            </a:r>
          </a:p>
          <a:p>
            <a:pPr eaLnBrk="1" hangingPunct="1">
              <a:spcBef>
                <a:spcPts val="0"/>
              </a:spcBef>
              <a:spcAft>
                <a:spcPts val="0"/>
              </a:spcAft>
              <a:defRPr/>
            </a:pPr>
            <a:endParaRPr lang="en-US" b="1" dirty="0"/>
          </a:p>
          <a:p>
            <a:pPr eaLnBrk="1" hangingPunct="1">
              <a:spcBef>
                <a:spcPts val="0"/>
              </a:spcBef>
              <a:spcAft>
                <a:spcPts val="0"/>
              </a:spcAft>
              <a:defRPr/>
            </a:pPr>
            <a:r>
              <a:rPr lang="en-US" b="1" dirty="0"/>
              <a:t>Resources </a:t>
            </a:r>
            <a:endParaRPr lang="en-AU" dirty="0"/>
          </a:p>
          <a:p>
            <a:pPr marL="193697" indent="-193697" eaLnBrk="1" fontAlgn="auto" hangingPunct="1">
              <a:spcBef>
                <a:spcPts val="0"/>
              </a:spcBef>
              <a:spcAft>
                <a:spcPts val="0"/>
              </a:spcAft>
              <a:buFont typeface="Arial" panose="020B0604020202020204" pitchFamily="34" charset="0"/>
              <a:buChar char="•"/>
              <a:defRPr/>
            </a:pPr>
            <a:r>
              <a:rPr lang="en-AU" b="1" dirty="0"/>
              <a:t>Video 1: </a:t>
            </a:r>
            <a:r>
              <a:rPr lang="en-AU" i="1" dirty="0"/>
              <a:t>Be Open, Be Ready, Be Heard</a:t>
            </a:r>
          </a:p>
          <a:p>
            <a:pPr marL="193697" indent="-193697" eaLnBrk="1" fontAlgn="auto" hangingPunct="1">
              <a:spcBef>
                <a:spcPts val="0"/>
              </a:spcBef>
              <a:spcAft>
                <a:spcPts val="0"/>
              </a:spcAft>
              <a:buFont typeface="Arial" panose="020B0604020202020204" pitchFamily="34" charset="0"/>
              <a:buChar char="•"/>
              <a:defRPr/>
            </a:pPr>
            <a:r>
              <a:rPr lang="en-AU" b="1" dirty="0"/>
              <a:t>Duration: </a:t>
            </a:r>
            <a:r>
              <a:rPr lang="en-AU" i="1" dirty="0"/>
              <a:t>1:55</a:t>
            </a:r>
          </a:p>
          <a:p>
            <a:pPr marL="193697" indent="-193697" eaLnBrk="1" fontAlgn="auto" hangingPunct="1">
              <a:spcBef>
                <a:spcPts val="0"/>
              </a:spcBef>
              <a:spcAft>
                <a:spcPts val="0"/>
              </a:spcAft>
              <a:buFont typeface="Arial" panose="020B0604020202020204" pitchFamily="34" charset="0"/>
              <a:buChar char="•"/>
              <a:defRPr/>
            </a:pPr>
            <a:r>
              <a:rPr lang="en-AU" b="1" dirty="0"/>
              <a:t>Location: </a:t>
            </a:r>
            <a:r>
              <a:rPr lang="en-AU" u="sng" dirty="0">
                <a:hlinkClick r:id="rId3"/>
              </a:rPr>
              <a:t>https://www.advancecareplanning.org.au/understand-advance-care-planning/advance-care-planning-explained</a:t>
            </a:r>
            <a:endParaRPr lang="en-AU" dirty="0">
              <a:solidFill>
                <a:srgbClr val="FF0000"/>
              </a:solidFill>
            </a:endParaRPr>
          </a:p>
          <a:p>
            <a:pPr eaLnBrk="1" fontAlgn="auto" hangingPunct="1">
              <a:spcBef>
                <a:spcPts val="0"/>
              </a:spcBef>
              <a:spcAft>
                <a:spcPts val="0"/>
              </a:spcAft>
              <a:defRPr/>
            </a:pPr>
            <a:endParaRPr lang="en-AU" b="1" dirty="0"/>
          </a:p>
          <a:p>
            <a:pPr marL="193697" indent="-193697" eaLnBrk="1" fontAlgn="auto" hangingPunct="1">
              <a:spcBef>
                <a:spcPts val="0"/>
              </a:spcBef>
              <a:spcAft>
                <a:spcPts val="0"/>
              </a:spcAft>
              <a:buFont typeface="Arial" panose="020B0604020202020204" pitchFamily="34" charset="0"/>
              <a:buChar char="•"/>
              <a:defRPr/>
            </a:pPr>
            <a:r>
              <a:rPr lang="en-AU" b="1" dirty="0"/>
              <a:t>Video 2: </a:t>
            </a:r>
            <a:r>
              <a:rPr lang="en-AU" i="1" dirty="0"/>
              <a:t>Why should you start to talk?</a:t>
            </a:r>
            <a:br>
              <a:rPr lang="en-AU" i="1" dirty="0"/>
            </a:br>
            <a:r>
              <a:rPr lang="en-AU" b="1" dirty="0"/>
              <a:t>Duration:  </a:t>
            </a:r>
            <a:r>
              <a:rPr lang="en-AU" dirty="0"/>
              <a:t>0:59</a:t>
            </a:r>
            <a:br>
              <a:rPr lang="en-AU" dirty="0"/>
            </a:br>
            <a:r>
              <a:rPr lang="en-AU" b="1" dirty="0"/>
              <a:t>Location: </a:t>
            </a:r>
            <a:r>
              <a:rPr lang="en-AU" u="sng" dirty="0">
                <a:hlinkClick r:id="rId4"/>
              </a:rPr>
              <a:t>http://start2talk.org.au/</a:t>
            </a:r>
            <a:r>
              <a:rPr lang="en-AU" b="1" dirty="0"/>
              <a:t>  or  </a:t>
            </a:r>
            <a:r>
              <a:rPr lang="en-AU" u="sng" dirty="0">
                <a:hlinkClick r:id="rId5"/>
              </a:rPr>
              <a:t>https://www.youtube.com/watch?v=GCKnoQgt6-c</a:t>
            </a:r>
            <a:endParaRPr lang="en-AU" dirty="0"/>
          </a:p>
        </p:txBody>
      </p:sp>
      <p:sp>
        <p:nvSpPr>
          <p:cNvPr id="4" name="Slide Number Placeholder 3">
            <a:extLst>
              <a:ext uri="{FF2B5EF4-FFF2-40B4-BE49-F238E27FC236}">
                <a16:creationId xmlns:a16="http://schemas.microsoft.com/office/drawing/2014/main" id="{1A830B27-5064-40A1-9BF3-50318F2E1358}"/>
              </a:ext>
            </a:extLst>
          </p:cNvPr>
          <p:cNvSpPr>
            <a:spLocks noGrp="1"/>
          </p:cNvSpPr>
          <p:nvPr>
            <p:ph type="sldNum" sz="quarter" idx="5"/>
          </p:nvPr>
        </p:nvSpPr>
        <p:spPr/>
        <p:txBody>
          <a:bodyPr/>
          <a:lstStyle/>
          <a:p>
            <a:r>
              <a:rPr lang="en-AU"/>
              <a:t>Slide </a:t>
            </a:r>
            <a:fld id="{1E69ACDC-DB17-4F92-BFB1-BB4219FC675C}" type="slidenum">
              <a:rPr lang="en-AU" smtClean="0"/>
              <a:pPr/>
              <a:t>5</a:t>
            </a:fld>
            <a:endParaRPr lang="en-AU" dirty="0"/>
          </a:p>
        </p:txBody>
      </p:sp>
      <p:sp>
        <p:nvSpPr>
          <p:cNvPr id="5" name="Footer Placeholder 4">
            <a:extLst>
              <a:ext uri="{FF2B5EF4-FFF2-40B4-BE49-F238E27FC236}">
                <a16:creationId xmlns:a16="http://schemas.microsoft.com/office/drawing/2014/main" id="{F9F818C9-C924-4522-941E-082599E5B8FE}"/>
              </a:ext>
            </a:extLst>
          </p:cNvPr>
          <p:cNvSpPr>
            <a:spLocks noGrp="1"/>
          </p:cNvSpPr>
          <p:nvPr>
            <p:ph type="ftr" sz="quarter" idx="4"/>
          </p:nvPr>
        </p:nvSpPr>
        <p:spPr/>
        <p:txBody>
          <a:bodyPr/>
          <a:lstStyle/>
          <a:p>
            <a:r>
              <a:rPr lang="en-AU"/>
              <a:t>Training session 1 (all staff):</a:t>
            </a:r>
          </a:p>
          <a:p>
            <a:r>
              <a:rPr lang="en-AU" i="1"/>
              <a:t>What is advance care planning?</a:t>
            </a:r>
            <a:endParaRPr lang="en-AU" i="1"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059398DC-ADCB-4260-B740-A9228B5FCC9F}"/>
              </a:ext>
            </a:extLst>
          </p:cNvPr>
          <p:cNvSpPr>
            <a:spLocks noGrp="1" noRot="1" noChangeAspect="1" noTextEdit="1"/>
          </p:cNvSpPr>
          <p:nvPr>
            <p:ph type="sldImg"/>
          </p:nvPr>
        </p:nvSpPr>
        <p:spPr bwMode="auto">
          <a:xfrm>
            <a:off x="990600" y="768350"/>
            <a:ext cx="5114925" cy="3836988"/>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A9C52EE8-4A3B-4752-AE70-4121ED2FE57D}"/>
              </a:ext>
            </a:extLst>
          </p:cNvPr>
          <p:cNvSpPr>
            <a:spLocks noGrp="1"/>
          </p:cNvSpPr>
          <p:nvPr>
            <p:ph type="body" idx="1"/>
          </p:nvPr>
        </p:nvSpPr>
        <p:spPr>
          <a:xfrm>
            <a:off x="346337" y="4926406"/>
            <a:ext cx="6409057" cy="4947413"/>
          </a:xfrm>
          <a:prstGeom prst="rect">
            <a:avLst/>
          </a:prstGeom>
        </p:spPr>
        <p:txBody>
          <a:bodyPr/>
          <a:lstStyle/>
          <a:p>
            <a:pPr eaLnBrk="1" hangingPunct="1">
              <a:spcBef>
                <a:spcPts val="0"/>
              </a:spcBef>
              <a:spcAft>
                <a:spcPts val="0"/>
              </a:spcAft>
              <a:defRPr/>
            </a:pPr>
            <a:r>
              <a:rPr lang="en-US" b="1" dirty="0"/>
              <a:t>Facilitator notes</a:t>
            </a:r>
          </a:p>
          <a:p>
            <a:pPr eaLnBrk="1" hangingPunct="1">
              <a:spcBef>
                <a:spcPts val="0"/>
              </a:spcBef>
              <a:spcAft>
                <a:spcPts val="0"/>
              </a:spcAft>
              <a:defRPr/>
            </a:pPr>
            <a:endParaRPr lang="en-US" b="1" dirty="0"/>
          </a:p>
          <a:p>
            <a:pPr eaLnBrk="1" hangingPunct="1">
              <a:spcBef>
                <a:spcPts val="0"/>
              </a:spcBef>
              <a:spcAft>
                <a:spcPts val="0"/>
              </a:spcAft>
              <a:defRPr/>
            </a:pPr>
            <a:r>
              <a:rPr lang="en-US" b="1" dirty="0"/>
              <a:t>Preparation</a:t>
            </a:r>
          </a:p>
          <a:p>
            <a:pPr marL="193697" indent="-193697" eaLnBrk="1" hangingPunct="1">
              <a:spcBef>
                <a:spcPts val="0"/>
              </a:spcBef>
              <a:spcAft>
                <a:spcPts val="0"/>
              </a:spcAft>
              <a:buFont typeface="Arial" panose="020B0604020202020204" pitchFamily="34" charset="0"/>
              <a:buChar char="•"/>
              <a:defRPr/>
            </a:pPr>
            <a:r>
              <a:rPr lang="en-AU" dirty="0"/>
              <a:t>Watch the video yourself and extract the key points and points that are important to you.</a:t>
            </a:r>
          </a:p>
          <a:p>
            <a:pPr eaLnBrk="1" hangingPunct="1">
              <a:spcBef>
                <a:spcPts val="0"/>
              </a:spcBef>
              <a:spcAft>
                <a:spcPts val="0"/>
              </a:spcAft>
              <a:defRPr/>
            </a:pPr>
            <a:endParaRPr lang="en-US" b="1" dirty="0"/>
          </a:p>
          <a:p>
            <a:pPr eaLnBrk="1" hangingPunct="1">
              <a:spcBef>
                <a:spcPts val="0"/>
              </a:spcBef>
              <a:spcAft>
                <a:spcPts val="0"/>
              </a:spcAft>
              <a:defRPr/>
            </a:pPr>
            <a:r>
              <a:rPr lang="en-US" b="1" dirty="0"/>
              <a:t>Key points</a:t>
            </a:r>
          </a:p>
          <a:p>
            <a:pPr marL="193697" indent="-193697" eaLnBrk="1" hangingPunct="1">
              <a:spcBef>
                <a:spcPts val="0"/>
              </a:spcBef>
              <a:spcAft>
                <a:spcPts val="0"/>
              </a:spcAft>
              <a:buFont typeface="Arial" panose="020B0604020202020204" pitchFamily="34" charset="0"/>
              <a:buChar char="•"/>
              <a:defRPr/>
            </a:pPr>
            <a:r>
              <a:rPr lang="en-US" dirty="0"/>
              <a:t>Explain to participants that each of these short videos gives a clear overview of what advance care planning is and why it is so important.</a:t>
            </a:r>
            <a:endParaRPr lang="en-US" b="1" dirty="0"/>
          </a:p>
          <a:p>
            <a:pPr marL="193697" indent="-193697" eaLnBrk="1" hangingPunct="1">
              <a:spcBef>
                <a:spcPts val="0"/>
              </a:spcBef>
              <a:spcAft>
                <a:spcPts val="0"/>
              </a:spcAft>
              <a:buFont typeface="Arial" panose="020B0604020202020204" pitchFamily="34" charset="0"/>
              <a:buChar char="•"/>
              <a:defRPr/>
            </a:pPr>
            <a:r>
              <a:rPr lang="en-AU" dirty="0"/>
              <a:t>The video may raise concerns or emotions for some participants; be aware of how your participants are reacting. </a:t>
            </a:r>
          </a:p>
          <a:p>
            <a:pPr eaLnBrk="1" hangingPunct="1">
              <a:spcBef>
                <a:spcPts val="0"/>
              </a:spcBef>
              <a:spcAft>
                <a:spcPts val="0"/>
              </a:spcAft>
              <a:defRPr/>
            </a:pPr>
            <a:endParaRPr lang="en-US" b="1" dirty="0"/>
          </a:p>
          <a:p>
            <a:pPr eaLnBrk="1" hangingPunct="1">
              <a:spcBef>
                <a:spcPts val="0"/>
              </a:spcBef>
              <a:spcAft>
                <a:spcPts val="0"/>
              </a:spcAft>
              <a:defRPr/>
            </a:pPr>
            <a:r>
              <a:rPr lang="en-US" b="1" dirty="0"/>
              <a:t>Suggested activity	</a:t>
            </a:r>
            <a:endParaRPr lang="en-AU" dirty="0"/>
          </a:p>
          <a:p>
            <a:pPr marL="193697" indent="-193697" eaLnBrk="1" hangingPunct="1">
              <a:spcBef>
                <a:spcPts val="0"/>
              </a:spcBef>
              <a:spcAft>
                <a:spcPts val="0"/>
              </a:spcAft>
              <a:buFont typeface="Arial" panose="020B0604020202020204" pitchFamily="34" charset="0"/>
              <a:buChar char="•"/>
              <a:defRPr/>
            </a:pPr>
            <a:r>
              <a:rPr lang="en-US" dirty="0"/>
              <a:t>Play ONE animation video – there is a choice of two.</a:t>
            </a:r>
            <a:endParaRPr lang="en-AU" dirty="0"/>
          </a:p>
          <a:p>
            <a:pPr marL="193697" indent="-193697" eaLnBrk="1" hangingPunct="1">
              <a:spcBef>
                <a:spcPts val="0"/>
              </a:spcBef>
              <a:spcAft>
                <a:spcPts val="0"/>
              </a:spcAft>
              <a:buFont typeface="Arial" panose="020B0604020202020204" pitchFamily="34" charset="0"/>
              <a:buChar char="•"/>
              <a:defRPr/>
            </a:pPr>
            <a:r>
              <a:rPr lang="en-US" dirty="0"/>
              <a:t>The icons on the slide are hyperlinked to the videos. After watching the video ask the group what are the key messages in the video. Share your own thoughts.</a:t>
            </a:r>
          </a:p>
          <a:p>
            <a:pPr eaLnBrk="1" hangingPunct="1">
              <a:spcBef>
                <a:spcPts val="0"/>
              </a:spcBef>
              <a:spcAft>
                <a:spcPts val="0"/>
              </a:spcAft>
              <a:defRPr/>
            </a:pPr>
            <a:endParaRPr lang="en-US" b="1" dirty="0"/>
          </a:p>
          <a:p>
            <a:pPr eaLnBrk="1" hangingPunct="1">
              <a:spcBef>
                <a:spcPts val="0"/>
              </a:spcBef>
              <a:spcAft>
                <a:spcPts val="0"/>
              </a:spcAft>
              <a:defRPr/>
            </a:pPr>
            <a:r>
              <a:rPr lang="en-US" b="1" dirty="0"/>
              <a:t>Resources </a:t>
            </a:r>
            <a:endParaRPr lang="en-AU" dirty="0"/>
          </a:p>
          <a:p>
            <a:pPr marL="193697" indent="-193697" eaLnBrk="1" fontAlgn="auto" hangingPunct="1">
              <a:spcBef>
                <a:spcPts val="0"/>
              </a:spcBef>
              <a:spcAft>
                <a:spcPts val="0"/>
              </a:spcAft>
              <a:buFont typeface="Arial" panose="020B0604020202020204" pitchFamily="34" charset="0"/>
              <a:buChar char="•"/>
              <a:defRPr/>
            </a:pPr>
            <a:r>
              <a:rPr lang="en-AU" b="1" dirty="0"/>
              <a:t>Video 1: </a:t>
            </a:r>
            <a:r>
              <a:rPr lang="en-AU" i="1" dirty="0"/>
              <a:t>Be Open, Be Ready, Be Heard</a:t>
            </a:r>
          </a:p>
          <a:p>
            <a:pPr marL="193697" indent="-193697" eaLnBrk="1" fontAlgn="auto" hangingPunct="1">
              <a:spcBef>
                <a:spcPts val="0"/>
              </a:spcBef>
              <a:spcAft>
                <a:spcPts val="0"/>
              </a:spcAft>
              <a:buFont typeface="Arial" panose="020B0604020202020204" pitchFamily="34" charset="0"/>
              <a:buChar char="•"/>
              <a:defRPr/>
            </a:pPr>
            <a:r>
              <a:rPr lang="en-AU" b="1" dirty="0"/>
              <a:t>Duration: </a:t>
            </a:r>
            <a:r>
              <a:rPr lang="en-AU" i="1" dirty="0"/>
              <a:t>1:55</a:t>
            </a:r>
          </a:p>
          <a:p>
            <a:pPr marL="193697" indent="-193697" eaLnBrk="1" fontAlgn="auto" hangingPunct="1">
              <a:spcBef>
                <a:spcPts val="0"/>
              </a:spcBef>
              <a:spcAft>
                <a:spcPts val="0"/>
              </a:spcAft>
              <a:buFont typeface="Arial" panose="020B0604020202020204" pitchFamily="34" charset="0"/>
              <a:buChar char="•"/>
              <a:defRPr/>
            </a:pPr>
            <a:r>
              <a:rPr lang="en-AU" b="1" dirty="0"/>
              <a:t>Location: </a:t>
            </a:r>
            <a:r>
              <a:rPr lang="en-AU" u="sng" dirty="0">
                <a:hlinkClick r:id="rId3"/>
              </a:rPr>
              <a:t>https://www.advancecareplanning.org.au/understand-advance-care-planning/advance-care-planning-explained</a:t>
            </a:r>
            <a:endParaRPr lang="en-AU" dirty="0">
              <a:solidFill>
                <a:srgbClr val="FF0000"/>
              </a:solidFill>
            </a:endParaRPr>
          </a:p>
          <a:p>
            <a:pPr eaLnBrk="1" fontAlgn="auto" hangingPunct="1">
              <a:spcBef>
                <a:spcPts val="0"/>
              </a:spcBef>
              <a:spcAft>
                <a:spcPts val="0"/>
              </a:spcAft>
              <a:defRPr/>
            </a:pPr>
            <a:endParaRPr lang="en-AU" b="1" dirty="0"/>
          </a:p>
          <a:p>
            <a:pPr marL="193697" indent="-193697" eaLnBrk="1" fontAlgn="auto" hangingPunct="1">
              <a:spcBef>
                <a:spcPts val="0"/>
              </a:spcBef>
              <a:spcAft>
                <a:spcPts val="0"/>
              </a:spcAft>
              <a:buFont typeface="Arial" panose="020B0604020202020204" pitchFamily="34" charset="0"/>
              <a:buChar char="•"/>
              <a:defRPr/>
            </a:pPr>
            <a:r>
              <a:rPr lang="en-AU" b="1" dirty="0"/>
              <a:t>Video 2: </a:t>
            </a:r>
            <a:r>
              <a:rPr lang="en-AU" i="1" dirty="0"/>
              <a:t>Why should you start to talk?</a:t>
            </a:r>
            <a:br>
              <a:rPr lang="en-AU" i="1" dirty="0"/>
            </a:br>
            <a:r>
              <a:rPr lang="en-AU" b="1" dirty="0"/>
              <a:t>Duration:  </a:t>
            </a:r>
            <a:r>
              <a:rPr lang="en-AU" dirty="0"/>
              <a:t>0:59</a:t>
            </a:r>
            <a:br>
              <a:rPr lang="en-AU" dirty="0"/>
            </a:br>
            <a:r>
              <a:rPr lang="en-AU" b="1" dirty="0"/>
              <a:t>Location: </a:t>
            </a:r>
            <a:r>
              <a:rPr lang="en-AU" u="sng" dirty="0">
                <a:hlinkClick r:id="rId4"/>
              </a:rPr>
              <a:t>http://start2talk.org.au/</a:t>
            </a:r>
            <a:r>
              <a:rPr lang="en-AU" b="1" dirty="0"/>
              <a:t>  or  </a:t>
            </a:r>
            <a:r>
              <a:rPr lang="en-AU" u="sng" dirty="0">
                <a:hlinkClick r:id="rId5"/>
              </a:rPr>
              <a:t>https://www.youtube.com/watch?v=GCKnoQgt6-c</a:t>
            </a:r>
            <a:endParaRPr lang="en-AU" dirty="0"/>
          </a:p>
        </p:txBody>
      </p:sp>
      <p:sp>
        <p:nvSpPr>
          <p:cNvPr id="4" name="Slide Number Placeholder 3">
            <a:extLst>
              <a:ext uri="{FF2B5EF4-FFF2-40B4-BE49-F238E27FC236}">
                <a16:creationId xmlns:a16="http://schemas.microsoft.com/office/drawing/2014/main" id="{1A830B27-5064-40A1-9BF3-50318F2E1358}"/>
              </a:ext>
            </a:extLst>
          </p:cNvPr>
          <p:cNvSpPr>
            <a:spLocks noGrp="1"/>
          </p:cNvSpPr>
          <p:nvPr>
            <p:ph type="sldNum" sz="quarter" idx="5"/>
          </p:nvPr>
        </p:nvSpPr>
        <p:spPr/>
        <p:txBody>
          <a:bodyPr/>
          <a:lstStyle/>
          <a:p>
            <a:r>
              <a:rPr lang="en-AU"/>
              <a:t>Slide </a:t>
            </a:r>
            <a:fld id="{1E69ACDC-DB17-4F92-BFB1-BB4219FC675C}" type="slidenum">
              <a:rPr lang="en-AU" smtClean="0"/>
              <a:pPr/>
              <a:t>6</a:t>
            </a:fld>
            <a:endParaRPr lang="en-AU" dirty="0"/>
          </a:p>
        </p:txBody>
      </p:sp>
      <p:sp>
        <p:nvSpPr>
          <p:cNvPr id="5" name="Footer Placeholder 4">
            <a:extLst>
              <a:ext uri="{FF2B5EF4-FFF2-40B4-BE49-F238E27FC236}">
                <a16:creationId xmlns:a16="http://schemas.microsoft.com/office/drawing/2014/main" id="{F9F818C9-C924-4522-941E-082599E5B8FE}"/>
              </a:ext>
            </a:extLst>
          </p:cNvPr>
          <p:cNvSpPr>
            <a:spLocks noGrp="1"/>
          </p:cNvSpPr>
          <p:nvPr>
            <p:ph type="ftr" sz="quarter" idx="4"/>
          </p:nvPr>
        </p:nvSpPr>
        <p:spPr/>
        <p:txBody>
          <a:bodyPr/>
          <a:lstStyle/>
          <a:p>
            <a:r>
              <a:rPr lang="en-AU"/>
              <a:t>Training session 1 (all staff):</a:t>
            </a:r>
          </a:p>
          <a:p>
            <a:r>
              <a:rPr lang="en-AU" i="1"/>
              <a:t>What is advance care planning?</a:t>
            </a:r>
            <a:endParaRPr lang="en-AU" i="1" dirty="0"/>
          </a:p>
        </p:txBody>
      </p:sp>
    </p:spTree>
    <p:extLst>
      <p:ext uri="{BB962C8B-B14F-4D97-AF65-F5344CB8AC3E}">
        <p14:creationId xmlns:p14="http://schemas.microsoft.com/office/powerpoint/2010/main" val="26890631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1B33E3B8-13AA-4C36-BC1F-0F77142E1E24}"/>
              </a:ext>
            </a:extLst>
          </p:cNvPr>
          <p:cNvSpPr>
            <a:spLocks noGrp="1" noRot="1" noChangeAspect="1" noTextEdit="1"/>
          </p:cNvSpPr>
          <p:nvPr>
            <p:ph type="sldImg"/>
          </p:nvPr>
        </p:nvSpPr>
        <p:spPr bwMode="auto">
          <a:xfrm>
            <a:off x="990600" y="766763"/>
            <a:ext cx="5118100" cy="3838575"/>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1A165E03-7DDB-4D25-8DB6-FC1C4F43799B}"/>
              </a:ext>
            </a:extLst>
          </p:cNvPr>
          <p:cNvSpPr>
            <a:spLocks noGrp="1"/>
          </p:cNvSpPr>
          <p:nvPr>
            <p:ph type="body" idx="1"/>
          </p:nvPr>
        </p:nvSpPr>
        <p:spPr bwMode="auto">
          <a:xfrm>
            <a:off x="432000" y="4924800"/>
            <a:ext cx="6264000" cy="4860000"/>
          </a:xfrm>
          <a:prstGeom prst="rect">
            <a:avLst/>
          </a:prstGeom>
        </p:spPr>
        <p:txBody>
          <a:bodyPr wrap="square" numCol="1" anchor="t" anchorCtr="0" compatLnSpc="1">
            <a:prstTxWarp prst="textNoShape">
              <a:avLst/>
            </a:prstTxWarp>
          </a:bodyPr>
          <a:lstStyle/>
          <a:p>
            <a:pPr eaLnBrk="1" hangingPunct="1">
              <a:spcBef>
                <a:spcPts val="0"/>
              </a:spcBef>
              <a:spcAft>
                <a:spcPts val="0"/>
              </a:spcAft>
              <a:defRPr/>
            </a:pPr>
            <a:r>
              <a:rPr lang="en-US" altLang="en-US" b="1" dirty="0"/>
              <a:t>Facilitator notes</a:t>
            </a:r>
          </a:p>
          <a:p>
            <a:pPr eaLnBrk="1" hangingPunct="1">
              <a:spcBef>
                <a:spcPts val="0"/>
              </a:spcBef>
              <a:spcAft>
                <a:spcPts val="0"/>
              </a:spcAft>
              <a:defRPr/>
            </a:pPr>
            <a:endParaRPr lang="en-AU" altLang="en-US" dirty="0"/>
          </a:p>
          <a:p>
            <a:pPr eaLnBrk="1" hangingPunct="1">
              <a:spcBef>
                <a:spcPts val="0"/>
              </a:spcBef>
              <a:spcAft>
                <a:spcPts val="0"/>
              </a:spcAft>
              <a:defRPr/>
            </a:pPr>
            <a:r>
              <a:rPr lang="en-AU" altLang="en-US" b="1" dirty="0"/>
              <a:t>Key points</a:t>
            </a:r>
          </a:p>
          <a:p>
            <a:pPr marL="194400" indent="-194400" eaLnBrk="1" hangingPunct="1">
              <a:spcBef>
                <a:spcPts val="0"/>
              </a:spcBef>
              <a:spcAft>
                <a:spcPts val="0"/>
              </a:spcAft>
              <a:buFont typeface="Arial" panose="020B0604020202020204" pitchFamily="34" charset="0"/>
              <a:buChar char="•"/>
              <a:defRPr/>
            </a:pPr>
            <a:r>
              <a:rPr lang="en-AU" altLang="en-US" dirty="0"/>
              <a:t>This slide outlines steps in the advance care planning process. </a:t>
            </a:r>
          </a:p>
          <a:p>
            <a:pPr marL="194400" indent="-194400" eaLnBrk="1" hangingPunct="1">
              <a:spcBef>
                <a:spcPts val="0"/>
              </a:spcBef>
              <a:spcAft>
                <a:spcPts val="0"/>
              </a:spcAft>
              <a:buFont typeface="Arial" panose="020B0604020202020204" pitchFamily="34" charset="0"/>
              <a:buChar char="•"/>
              <a:defRPr/>
            </a:pPr>
            <a:r>
              <a:rPr lang="en-AU" altLang="en-US" dirty="0"/>
              <a:t>Ideally, residents are supported to document their health care preferences on a statewide recognised ACP form</a:t>
            </a:r>
          </a:p>
          <a:p>
            <a:pPr marL="194400" indent="-194400" eaLnBrk="1" hangingPunct="1">
              <a:spcBef>
                <a:spcPts val="0"/>
              </a:spcBef>
              <a:spcAft>
                <a:spcPts val="0"/>
              </a:spcAft>
              <a:buFont typeface="Arial" panose="020B0604020202020204" pitchFamily="34" charset="0"/>
              <a:buChar char="•"/>
              <a:defRPr/>
            </a:pPr>
            <a:r>
              <a:rPr lang="en-AU" altLang="en-US" dirty="0"/>
              <a:t>Advance care plans enable residents’ wishes to be known should they become seriously ill and/or lose their decision-making capacity.</a:t>
            </a:r>
          </a:p>
          <a:p>
            <a:pPr marL="194400" indent="-194400" eaLnBrk="1" hangingPunct="1">
              <a:spcBef>
                <a:spcPts val="0"/>
              </a:spcBef>
              <a:spcAft>
                <a:spcPts val="0"/>
              </a:spcAft>
              <a:buFont typeface="Arial" panose="020B0604020202020204" pitchFamily="34" charset="0"/>
              <a:buChar char="•"/>
              <a:defRPr/>
            </a:pPr>
            <a:r>
              <a:rPr lang="en-AU" altLang="en-US" dirty="0"/>
              <a:t>ACP is entirely voluntary.</a:t>
            </a:r>
          </a:p>
          <a:p>
            <a:pPr eaLnBrk="1" hangingPunct="1">
              <a:spcBef>
                <a:spcPts val="0"/>
              </a:spcBef>
              <a:spcAft>
                <a:spcPts val="0"/>
              </a:spcAft>
              <a:defRPr/>
            </a:pPr>
            <a:endParaRPr lang="en-AU" altLang="en-US" dirty="0"/>
          </a:p>
          <a:p>
            <a:pPr marL="194400" indent="-194400" algn="l" rtl="0" eaLnBrk="1" fontAlgn="ctr" latinLnBrk="0" hangingPunct="1">
              <a:spcBef>
                <a:spcPts val="0"/>
              </a:spcBef>
              <a:spcAft>
                <a:spcPts val="0"/>
              </a:spcAft>
              <a:buFont typeface="Arial" panose="020B0604020202020204" pitchFamily="34" charset="0"/>
              <a:buChar char="•"/>
            </a:pPr>
            <a:r>
              <a:rPr lang="en-AU" b="1" i="0" u="none" strike="noStrike" kern="1200" dirty="0">
                <a:solidFill>
                  <a:srgbClr val="000000"/>
                </a:solidFill>
                <a:effectLst/>
                <a:latin typeface="+mn-lt"/>
              </a:rPr>
              <a:t>DISCUSS - </a:t>
            </a:r>
            <a:r>
              <a:rPr lang="en-AU" b="0" i="0" u="none" strike="noStrike" kern="1200" dirty="0">
                <a:solidFill>
                  <a:srgbClr val="000000"/>
                </a:solidFill>
                <a:effectLst/>
                <a:latin typeface="+mn-lt"/>
              </a:rPr>
              <a:t>This step begins with a person discussing their current health conditions and care options (now and into the future) with people who are important to them, their family, friends and usual doctor. It involves the person reflecting on their values, beliefs, health care options and quality of life choices and discussion this with others. This step can also lead to the selection and appointment of a trusted substitute decision-maker.</a:t>
            </a:r>
          </a:p>
          <a:p>
            <a:pPr marL="194400" indent="-194400" algn="l" rtl="0" eaLnBrk="1" fontAlgn="ctr" latinLnBrk="0" hangingPunct="1">
              <a:spcBef>
                <a:spcPts val="0"/>
              </a:spcBef>
              <a:spcAft>
                <a:spcPts val="0"/>
              </a:spcAft>
              <a:buFont typeface="Arial" panose="020B0604020202020204" pitchFamily="34" charset="0"/>
              <a:buChar char="•"/>
            </a:pPr>
            <a:r>
              <a:rPr lang="en-AU" b="1" i="0" u="none" strike="noStrike" kern="1200" dirty="0">
                <a:solidFill>
                  <a:srgbClr val="000000"/>
                </a:solidFill>
                <a:effectLst/>
                <a:latin typeface="+mn-lt"/>
              </a:rPr>
              <a:t>RECORD - </a:t>
            </a:r>
            <a:r>
              <a:rPr lang="en-AU" b="0" i="0" u="none" strike="noStrike" kern="1200" dirty="0">
                <a:solidFill>
                  <a:srgbClr val="000000"/>
                </a:solidFill>
                <a:effectLst/>
                <a:latin typeface="+mn-lt"/>
              </a:rPr>
              <a:t>Ideally the above discussions will lead to a person writing down their views, wishes and preferences for care on a Queensland ACP document.</a:t>
            </a:r>
          </a:p>
          <a:p>
            <a:pPr marL="194400" indent="-194400" algn="l" rtl="0" eaLnBrk="1" fontAlgn="ctr" latinLnBrk="0" hangingPunct="1">
              <a:spcBef>
                <a:spcPts val="0"/>
              </a:spcBef>
              <a:spcAft>
                <a:spcPts val="0"/>
              </a:spcAft>
              <a:buFont typeface="Arial" panose="020B0604020202020204" pitchFamily="34" charset="0"/>
              <a:buChar char="•"/>
            </a:pPr>
            <a:r>
              <a:rPr lang="en-AU" b="1" i="0" u="none" strike="noStrike" kern="1200" dirty="0">
                <a:solidFill>
                  <a:srgbClr val="000000"/>
                </a:solidFill>
                <a:effectLst/>
                <a:latin typeface="+mn-lt"/>
              </a:rPr>
              <a:t>SHARE - </a:t>
            </a:r>
            <a:r>
              <a:rPr lang="en-AU" b="0" i="0" u="none" strike="noStrike" kern="1200" dirty="0">
                <a:solidFill>
                  <a:srgbClr val="000000"/>
                </a:solidFill>
                <a:effectLst/>
                <a:latin typeface="+mn-lt"/>
              </a:rPr>
              <a:t>It is important that a person’s family, GP and significant others have a copy of ACP documents, and copies of ACP documents can be sent to the Statewide Office of Advance Care Planning for upload to the persons Queensland Health electronic hospital record.</a:t>
            </a:r>
          </a:p>
          <a:p>
            <a:pPr marL="194400" indent="-194400" algn="l" rtl="0" eaLnBrk="1" fontAlgn="ctr" latinLnBrk="0" hangingPunct="1">
              <a:spcBef>
                <a:spcPts val="0"/>
              </a:spcBef>
              <a:spcAft>
                <a:spcPts val="0"/>
              </a:spcAft>
              <a:buFont typeface="Arial" panose="020B0604020202020204" pitchFamily="34" charset="0"/>
              <a:buChar char="•"/>
            </a:pPr>
            <a:r>
              <a:rPr lang="en-AU" b="1" i="0" u="none" strike="noStrike" kern="1200" dirty="0">
                <a:solidFill>
                  <a:srgbClr val="000000"/>
                </a:solidFill>
                <a:effectLst/>
                <a:latin typeface="+mn-lt"/>
              </a:rPr>
              <a:t>REVIEW - </a:t>
            </a:r>
            <a:r>
              <a:rPr lang="en-AU" b="0" i="0" u="none" strike="noStrike" kern="1200" dirty="0">
                <a:solidFill>
                  <a:srgbClr val="000000"/>
                </a:solidFill>
                <a:effectLst/>
                <a:latin typeface="+mn-lt"/>
              </a:rPr>
              <a:t>It is important to review ACP documents when significant changes occur in a person’s life.</a:t>
            </a:r>
          </a:p>
          <a:p>
            <a:pPr marL="0" indent="0" algn="l" rtl="0" eaLnBrk="1" fontAlgn="ctr" latinLnBrk="0" hangingPunct="1">
              <a:spcBef>
                <a:spcPts val="0"/>
              </a:spcBef>
              <a:spcAft>
                <a:spcPts val="0"/>
              </a:spcAft>
              <a:buFont typeface="Arial" panose="020B0604020202020204" pitchFamily="34" charset="0"/>
              <a:buNone/>
            </a:pPr>
            <a:endParaRPr lang="en-US" altLang="en-US" b="1" dirty="0"/>
          </a:p>
          <a:p>
            <a:pPr eaLnBrk="1" hangingPunct="1">
              <a:spcBef>
                <a:spcPts val="0"/>
              </a:spcBef>
              <a:spcAft>
                <a:spcPts val="0"/>
              </a:spcAft>
              <a:defRPr/>
            </a:pPr>
            <a:r>
              <a:rPr lang="en-US" altLang="en-US" b="1" dirty="0"/>
              <a:t>Handout </a:t>
            </a:r>
          </a:p>
          <a:p>
            <a:pPr marL="193697" indent="-193697" eaLnBrk="1" hangingPunct="1">
              <a:spcBef>
                <a:spcPts val="0"/>
              </a:spcBef>
              <a:spcAft>
                <a:spcPts val="0"/>
              </a:spcAft>
              <a:buFont typeface="Arial" panose="020B0604020202020204" pitchFamily="34" charset="0"/>
              <a:buChar char="•"/>
              <a:defRPr/>
            </a:pPr>
            <a:r>
              <a:rPr lang="en-US" altLang="en-US" dirty="0"/>
              <a:t>An ACP brochure is located in </a:t>
            </a:r>
            <a:r>
              <a:rPr lang="en-US" altLang="en-US" i="1" dirty="0"/>
              <a:t>the </a:t>
            </a:r>
            <a:r>
              <a:rPr lang="en-US" altLang="en-US" i="0" dirty="0"/>
              <a:t>Guide in</a:t>
            </a:r>
            <a:r>
              <a:rPr lang="en-US" altLang="en-US" dirty="0"/>
              <a:t> </a:t>
            </a:r>
            <a:r>
              <a:rPr lang="en-US" altLang="en-US" i="1" dirty="0"/>
              <a:t>Section 4: Resources.</a:t>
            </a:r>
            <a:endParaRPr lang="en-AU" altLang="en-US" i="1" dirty="0"/>
          </a:p>
        </p:txBody>
      </p:sp>
      <p:sp>
        <p:nvSpPr>
          <p:cNvPr id="3" name="Slide Number Placeholder 2">
            <a:extLst>
              <a:ext uri="{FF2B5EF4-FFF2-40B4-BE49-F238E27FC236}">
                <a16:creationId xmlns:a16="http://schemas.microsoft.com/office/drawing/2014/main" id="{9AE0B7C7-70EA-4361-8D4A-0134078DA3F5}"/>
              </a:ext>
            </a:extLst>
          </p:cNvPr>
          <p:cNvSpPr>
            <a:spLocks noGrp="1"/>
          </p:cNvSpPr>
          <p:nvPr>
            <p:ph type="sldNum" sz="quarter" idx="5"/>
          </p:nvPr>
        </p:nvSpPr>
        <p:spPr/>
        <p:txBody>
          <a:bodyPr/>
          <a:lstStyle/>
          <a:p>
            <a:r>
              <a:rPr lang="en-AU"/>
              <a:t>Slide </a:t>
            </a:r>
            <a:fld id="{1E69ACDC-DB17-4F92-BFB1-BB4219FC675C}" type="slidenum">
              <a:rPr lang="en-AU" smtClean="0"/>
              <a:pPr/>
              <a:t>7</a:t>
            </a:fld>
            <a:endParaRPr lang="en-AU" dirty="0"/>
          </a:p>
        </p:txBody>
      </p:sp>
      <p:sp>
        <p:nvSpPr>
          <p:cNvPr id="4" name="Footer Placeholder 3">
            <a:extLst>
              <a:ext uri="{FF2B5EF4-FFF2-40B4-BE49-F238E27FC236}">
                <a16:creationId xmlns:a16="http://schemas.microsoft.com/office/drawing/2014/main" id="{68FE5E14-365E-4D79-9914-30859BB1872C}"/>
              </a:ext>
            </a:extLst>
          </p:cNvPr>
          <p:cNvSpPr>
            <a:spLocks noGrp="1"/>
          </p:cNvSpPr>
          <p:nvPr>
            <p:ph type="ftr" sz="quarter" idx="4"/>
          </p:nvPr>
        </p:nvSpPr>
        <p:spPr/>
        <p:txBody>
          <a:bodyPr/>
          <a:lstStyle/>
          <a:p>
            <a:r>
              <a:rPr lang="en-AU"/>
              <a:t>Training session 1 (all staff):</a:t>
            </a:r>
          </a:p>
          <a:p>
            <a:r>
              <a:rPr lang="en-AU" i="1"/>
              <a:t>What is advance care planning?</a:t>
            </a:r>
            <a:endParaRPr lang="en-AU" i="1" dirty="0"/>
          </a:p>
        </p:txBody>
      </p:sp>
    </p:spTree>
    <p:extLst>
      <p:ext uri="{BB962C8B-B14F-4D97-AF65-F5344CB8AC3E}">
        <p14:creationId xmlns:p14="http://schemas.microsoft.com/office/powerpoint/2010/main" val="22403181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1B33E3B8-13AA-4C36-BC1F-0F77142E1E24}"/>
              </a:ext>
            </a:extLst>
          </p:cNvPr>
          <p:cNvSpPr>
            <a:spLocks noGrp="1" noRot="1" noChangeAspect="1" noTextEdit="1"/>
          </p:cNvSpPr>
          <p:nvPr>
            <p:ph type="sldImg"/>
          </p:nvPr>
        </p:nvSpPr>
        <p:spPr bwMode="auto">
          <a:xfrm>
            <a:off x="990600" y="766763"/>
            <a:ext cx="5118100" cy="3838575"/>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1A165E03-7DDB-4D25-8DB6-FC1C4F43799B}"/>
              </a:ext>
            </a:extLst>
          </p:cNvPr>
          <p:cNvSpPr>
            <a:spLocks noGrp="1"/>
          </p:cNvSpPr>
          <p:nvPr>
            <p:ph type="body" idx="1"/>
          </p:nvPr>
        </p:nvSpPr>
        <p:spPr bwMode="auto">
          <a:xfrm>
            <a:off x="710902" y="4926407"/>
            <a:ext cx="5679926" cy="4030696"/>
          </a:xfrm>
          <a:prstGeom prst="rect">
            <a:avLst/>
          </a:prstGeom>
        </p:spPr>
        <p:txBody>
          <a:bodyPr wrap="square" numCol="1" anchor="t" anchorCtr="0" compatLnSpc="1">
            <a:prstTxWarp prst="textNoShape">
              <a:avLst/>
            </a:prstTxWarp>
          </a:bodyPr>
          <a:lstStyle/>
          <a:p>
            <a:pPr eaLnBrk="1" hangingPunct="1">
              <a:spcBef>
                <a:spcPct val="0"/>
              </a:spcBef>
              <a:defRPr/>
            </a:pPr>
            <a:r>
              <a:rPr lang="en-US" altLang="en-US" sz="1300" b="1" dirty="0"/>
              <a:t>Facilitator notes</a:t>
            </a:r>
            <a:endParaRPr lang="en-AU" altLang="en-US" sz="1300" dirty="0"/>
          </a:p>
          <a:p>
            <a:pPr eaLnBrk="1" hangingPunct="1">
              <a:spcBef>
                <a:spcPct val="0"/>
              </a:spcBef>
              <a:defRPr/>
            </a:pPr>
            <a:endParaRPr lang="en-AU" altLang="en-US" sz="1300" b="1" dirty="0"/>
          </a:p>
          <a:p>
            <a:pPr eaLnBrk="1" hangingPunct="1">
              <a:spcBef>
                <a:spcPct val="0"/>
              </a:spcBef>
              <a:defRPr/>
            </a:pPr>
            <a:r>
              <a:rPr lang="en-AU" altLang="en-US" sz="1300" b="1" dirty="0"/>
              <a:t>Key points</a:t>
            </a:r>
          </a:p>
          <a:p>
            <a:pPr marL="193697" indent="-193697" eaLnBrk="1" hangingPunct="1">
              <a:spcBef>
                <a:spcPct val="0"/>
              </a:spcBef>
              <a:buFont typeface="Arial" panose="020B0604020202020204" pitchFamily="34" charset="0"/>
              <a:buChar char="•"/>
              <a:defRPr/>
            </a:pPr>
            <a:r>
              <a:rPr lang="en-AU" altLang="en-US" sz="1300" dirty="0"/>
              <a:t>It is important to reiterate that ACP is about initiating ongoing conversations. </a:t>
            </a:r>
          </a:p>
          <a:p>
            <a:pPr marL="193697" indent="-193697" eaLnBrk="1" hangingPunct="1">
              <a:spcBef>
                <a:spcPct val="0"/>
              </a:spcBef>
              <a:buFont typeface="Arial" panose="020B0604020202020204" pitchFamily="34" charset="0"/>
              <a:buChar char="•"/>
              <a:defRPr/>
            </a:pPr>
            <a:r>
              <a:rPr lang="en-AU" altLang="en-US" sz="1300" dirty="0"/>
              <a:t>Ideally, residents are supported to document their health care preferences on a statewide recognised ACP form</a:t>
            </a:r>
          </a:p>
          <a:p>
            <a:pPr marL="193697" indent="-193697" eaLnBrk="1" hangingPunct="1">
              <a:spcBef>
                <a:spcPct val="0"/>
              </a:spcBef>
              <a:buFont typeface="Arial" panose="020B0604020202020204" pitchFamily="34" charset="0"/>
              <a:buChar char="•"/>
              <a:defRPr/>
            </a:pPr>
            <a:r>
              <a:rPr lang="en-AU" altLang="en-US" sz="1300" dirty="0"/>
              <a:t>Advance care plans enable residents’ wishes to be known should they become seriously ill and/or lose their decision-making capacity.</a:t>
            </a:r>
          </a:p>
          <a:p>
            <a:pPr marL="193697" indent="-193697" eaLnBrk="1" hangingPunct="1">
              <a:spcBef>
                <a:spcPct val="0"/>
              </a:spcBef>
              <a:buFont typeface="Arial" panose="020B0604020202020204" pitchFamily="34" charset="0"/>
              <a:buChar char="•"/>
              <a:defRPr/>
            </a:pPr>
            <a:r>
              <a:rPr lang="en-AU" altLang="en-US" sz="1300" dirty="0"/>
              <a:t>ACP is entirely voluntary.</a:t>
            </a:r>
          </a:p>
          <a:p>
            <a:pPr marL="193697" indent="-193697" eaLnBrk="1" hangingPunct="1">
              <a:spcBef>
                <a:spcPct val="0"/>
              </a:spcBef>
              <a:buFont typeface="Arial" panose="020B0604020202020204" pitchFamily="34" charset="0"/>
              <a:buChar char="•"/>
              <a:defRPr/>
            </a:pPr>
            <a:r>
              <a:rPr lang="en-AU" altLang="en-US" sz="1300" dirty="0"/>
              <a:t>Training session 3 gives a brief overview of the suite of commonly used documents for advance care planning in Queensland.</a:t>
            </a:r>
          </a:p>
          <a:p>
            <a:pPr eaLnBrk="1" hangingPunct="1">
              <a:spcBef>
                <a:spcPct val="0"/>
              </a:spcBef>
              <a:defRPr/>
            </a:pPr>
            <a:endParaRPr lang="en-US" altLang="en-US" sz="1300" b="1" dirty="0"/>
          </a:p>
          <a:p>
            <a:pPr eaLnBrk="1" hangingPunct="1">
              <a:spcBef>
                <a:spcPct val="0"/>
              </a:spcBef>
              <a:defRPr/>
            </a:pPr>
            <a:r>
              <a:rPr lang="en-US" altLang="en-US" sz="1300" b="1" dirty="0"/>
              <a:t>Handout </a:t>
            </a:r>
          </a:p>
          <a:p>
            <a:pPr marL="193697" indent="-193697" eaLnBrk="1" hangingPunct="1">
              <a:spcBef>
                <a:spcPct val="0"/>
              </a:spcBef>
              <a:buFont typeface="Arial" panose="020B0604020202020204" pitchFamily="34" charset="0"/>
              <a:buChar char="•"/>
              <a:defRPr/>
            </a:pPr>
            <a:r>
              <a:rPr lang="en-US" altLang="en-US" sz="1300" dirty="0"/>
              <a:t>An ACP brochure is located in </a:t>
            </a:r>
            <a:r>
              <a:rPr lang="en-US" altLang="en-US" sz="1300" i="1" dirty="0"/>
              <a:t>Section 4: Resources </a:t>
            </a:r>
            <a:r>
              <a:rPr lang="en-US" altLang="en-US" sz="1300" dirty="0"/>
              <a:t>in </a:t>
            </a:r>
            <a:r>
              <a:rPr lang="en-US" altLang="en-US" sz="1300" i="1" dirty="0"/>
              <a:t>the Guide.</a:t>
            </a:r>
            <a:endParaRPr lang="en-AU" altLang="en-US" sz="1300" i="1" dirty="0"/>
          </a:p>
        </p:txBody>
      </p:sp>
      <p:sp>
        <p:nvSpPr>
          <p:cNvPr id="3" name="Slide Number Placeholder 2">
            <a:extLst>
              <a:ext uri="{FF2B5EF4-FFF2-40B4-BE49-F238E27FC236}">
                <a16:creationId xmlns:a16="http://schemas.microsoft.com/office/drawing/2014/main" id="{5DBA8372-A00A-4547-9E53-D293A266DD2E}"/>
              </a:ext>
            </a:extLst>
          </p:cNvPr>
          <p:cNvSpPr>
            <a:spLocks noGrp="1"/>
          </p:cNvSpPr>
          <p:nvPr>
            <p:ph type="sldNum" sz="quarter" idx="5"/>
          </p:nvPr>
        </p:nvSpPr>
        <p:spPr/>
        <p:txBody>
          <a:bodyPr/>
          <a:lstStyle/>
          <a:p>
            <a:r>
              <a:rPr lang="en-AU"/>
              <a:t>Slide </a:t>
            </a:r>
            <a:fld id="{1E69ACDC-DB17-4F92-BFB1-BB4219FC675C}" type="slidenum">
              <a:rPr lang="en-AU" smtClean="0"/>
              <a:pPr/>
              <a:t>8</a:t>
            </a:fld>
            <a:endParaRPr lang="en-AU" dirty="0"/>
          </a:p>
        </p:txBody>
      </p:sp>
      <p:sp>
        <p:nvSpPr>
          <p:cNvPr id="4" name="Footer Placeholder 3">
            <a:extLst>
              <a:ext uri="{FF2B5EF4-FFF2-40B4-BE49-F238E27FC236}">
                <a16:creationId xmlns:a16="http://schemas.microsoft.com/office/drawing/2014/main" id="{75A6C89D-CEE7-422F-87AE-D7B1E9409A74}"/>
              </a:ext>
            </a:extLst>
          </p:cNvPr>
          <p:cNvSpPr>
            <a:spLocks noGrp="1"/>
          </p:cNvSpPr>
          <p:nvPr>
            <p:ph type="ftr" sz="quarter" idx="4"/>
          </p:nvPr>
        </p:nvSpPr>
        <p:spPr/>
        <p:txBody>
          <a:bodyPr/>
          <a:lstStyle/>
          <a:p>
            <a:r>
              <a:rPr lang="en-AU"/>
              <a:t>Training session 1 (all staff):</a:t>
            </a:r>
          </a:p>
          <a:p>
            <a:r>
              <a:rPr lang="en-AU" i="1"/>
              <a:t>What is advance care planning?</a:t>
            </a:r>
            <a:endParaRPr lang="en-AU" i="1"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67E220D3-1022-4AAD-8A6C-802CBB379AA6}"/>
              </a:ext>
            </a:extLst>
          </p:cNvPr>
          <p:cNvSpPr>
            <a:spLocks noGrp="1" noRot="1" noChangeAspect="1" noTextEdit="1"/>
          </p:cNvSpPr>
          <p:nvPr>
            <p:ph type="sldImg"/>
          </p:nvPr>
        </p:nvSpPr>
        <p:spPr bwMode="auto">
          <a:xfrm>
            <a:off x="990600" y="768350"/>
            <a:ext cx="5113338" cy="3836988"/>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1FF3B679-C324-444D-8DCA-2769D2DDC0A2}"/>
              </a:ext>
            </a:extLst>
          </p:cNvPr>
          <p:cNvSpPr>
            <a:spLocks noGrp="1"/>
          </p:cNvSpPr>
          <p:nvPr>
            <p:ph type="body" idx="1"/>
          </p:nvPr>
        </p:nvSpPr>
        <p:spPr bwMode="auto">
          <a:xfrm>
            <a:off x="710902" y="4926407"/>
            <a:ext cx="5679926" cy="4030696"/>
          </a:xfrm>
          <a:prstGeom prst="rect">
            <a:avLst/>
          </a:prstGeom>
        </p:spPr>
        <p:txBody>
          <a:bodyPr wrap="square" numCol="1" anchor="t" anchorCtr="0" compatLnSpc="1">
            <a:prstTxWarp prst="textNoShape">
              <a:avLst/>
            </a:prstTxWarp>
          </a:bodyPr>
          <a:lstStyle/>
          <a:p>
            <a:pPr eaLnBrk="1" hangingPunct="1">
              <a:spcBef>
                <a:spcPct val="0"/>
              </a:spcBef>
              <a:defRPr/>
            </a:pPr>
            <a:r>
              <a:rPr lang="en-US" altLang="en-US" sz="1300" b="1" dirty="0"/>
              <a:t>Facilitator notes </a:t>
            </a:r>
            <a:endParaRPr lang="en-AU" altLang="en-US" sz="1300" dirty="0"/>
          </a:p>
          <a:p>
            <a:pPr eaLnBrk="1" hangingPunct="1">
              <a:spcBef>
                <a:spcPct val="0"/>
              </a:spcBef>
              <a:defRPr/>
            </a:pPr>
            <a:endParaRPr lang="en-US" altLang="en-US" sz="1300" b="1" dirty="0"/>
          </a:p>
          <a:p>
            <a:pPr eaLnBrk="1" hangingPunct="1">
              <a:spcBef>
                <a:spcPct val="0"/>
              </a:spcBef>
              <a:defRPr/>
            </a:pPr>
            <a:r>
              <a:rPr lang="en-US" altLang="en-US" sz="1300" b="1" dirty="0"/>
              <a:t>Key points</a:t>
            </a:r>
          </a:p>
          <a:p>
            <a:pPr marL="193697" indent="-193697" eaLnBrk="1" hangingPunct="1">
              <a:spcBef>
                <a:spcPct val="0"/>
              </a:spcBef>
              <a:buFont typeface="Arial" panose="020B0604020202020204" pitchFamily="34" charset="0"/>
              <a:buChar char="•"/>
              <a:defRPr/>
            </a:pPr>
            <a:r>
              <a:rPr lang="en-US" altLang="en-US" sz="1300" dirty="0"/>
              <a:t>Identify when it would be appropriate to introduce ACP conversations with the residents, their families and/or substitute decision maker(s).  </a:t>
            </a:r>
          </a:p>
          <a:p>
            <a:pPr marL="193697" indent="-193697" eaLnBrk="1" hangingPunct="1">
              <a:spcBef>
                <a:spcPct val="0"/>
              </a:spcBef>
              <a:buFont typeface="Arial" panose="020B0604020202020204" pitchFamily="34" charset="0"/>
              <a:buChar char="•"/>
              <a:defRPr/>
            </a:pPr>
            <a:r>
              <a:rPr lang="en-US" altLang="en-US" sz="1300" dirty="0"/>
              <a:t>Training session 2 discusses cues from residents, families and/or substitute decision maker(s) that could initiate advance care planning discussions and appropriate responses to these cues.</a:t>
            </a:r>
          </a:p>
          <a:p>
            <a:pPr marL="193697" indent="-193697" eaLnBrk="1" hangingPunct="1">
              <a:spcBef>
                <a:spcPct val="0"/>
              </a:spcBef>
              <a:buFont typeface="Arial" panose="020B0604020202020204" pitchFamily="34" charset="0"/>
              <a:buChar char="•"/>
              <a:defRPr/>
            </a:pPr>
            <a:r>
              <a:rPr lang="en-US" altLang="en-US" sz="1300" dirty="0"/>
              <a:t>Identify the different ways that families may embrace, or approach advance care planning conversations.  </a:t>
            </a:r>
          </a:p>
          <a:p>
            <a:pPr marL="193697" indent="-193697" eaLnBrk="1" hangingPunct="1">
              <a:spcBef>
                <a:spcPct val="0"/>
              </a:spcBef>
              <a:buFont typeface="Arial" panose="020B0604020202020204" pitchFamily="34" charset="0"/>
              <a:buChar char="•"/>
              <a:defRPr/>
            </a:pPr>
            <a:r>
              <a:rPr lang="en-US" altLang="en-US" sz="1300" dirty="0"/>
              <a:t>Note that while the emphasis is on health care, advance care planning may also cover social, spiritual, cultural and lifestyle matters.</a:t>
            </a:r>
            <a:endParaRPr lang="en-AU" altLang="en-US" sz="1300" dirty="0"/>
          </a:p>
          <a:p>
            <a:pPr eaLnBrk="1" hangingPunct="1">
              <a:spcBef>
                <a:spcPct val="0"/>
              </a:spcBef>
              <a:defRPr/>
            </a:pPr>
            <a:r>
              <a:rPr lang="en-US" altLang="en-US" sz="1300" dirty="0"/>
              <a:t> </a:t>
            </a:r>
            <a:endParaRPr lang="en-AU" altLang="en-US" sz="1300" dirty="0"/>
          </a:p>
          <a:p>
            <a:pPr eaLnBrk="1" hangingPunct="1">
              <a:spcBef>
                <a:spcPct val="0"/>
              </a:spcBef>
              <a:defRPr/>
            </a:pPr>
            <a:r>
              <a:rPr lang="en-US" altLang="en-US" sz="1300" b="1" dirty="0"/>
              <a:t>Suggested activity </a:t>
            </a:r>
            <a:endParaRPr lang="en-AU" altLang="en-US" sz="1300" dirty="0"/>
          </a:p>
          <a:p>
            <a:pPr marL="193697" indent="-193697" eaLnBrk="1" hangingPunct="1">
              <a:spcBef>
                <a:spcPct val="0"/>
              </a:spcBef>
              <a:buFont typeface="Arial" panose="020B0604020202020204" pitchFamily="34" charset="0"/>
              <a:buChar char="•"/>
              <a:defRPr/>
            </a:pPr>
            <a:r>
              <a:rPr lang="en-US" altLang="en-US" sz="1300" dirty="0"/>
              <a:t>Conduct a discussion about experiences that the participants may have had with health care decision making for residents. It could be either when they were aware that the resident’s wishes were followed or where decision making became problematic. </a:t>
            </a:r>
            <a:endParaRPr lang="en-AU" altLang="en-US" sz="1300" dirty="0"/>
          </a:p>
          <a:p>
            <a:pPr eaLnBrk="1" hangingPunct="1">
              <a:spcBef>
                <a:spcPct val="0"/>
              </a:spcBef>
              <a:defRPr/>
            </a:pPr>
            <a:r>
              <a:rPr lang="en-US" altLang="en-US" sz="1300" b="1" dirty="0"/>
              <a:t> </a:t>
            </a:r>
            <a:endParaRPr lang="en-AU" altLang="en-US" sz="1300" dirty="0"/>
          </a:p>
        </p:txBody>
      </p:sp>
      <p:sp>
        <p:nvSpPr>
          <p:cNvPr id="3" name="Slide Number Placeholder 2">
            <a:extLst>
              <a:ext uri="{FF2B5EF4-FFF2-40B4-BE49-F238E27FC236}">
                <a16:creationId xmlns:a16="http://schemas.microsoft.com/office/drawing/2014/main" id="{57782B64-7EEE-4A49-8F39-0FD289E04F7E}"/>
              </a:ext>
            </a:extLst>
          </p:cNvPr>
          <p:cNvSpPr>
            <a:spLocks noGrp="1"/>
          </p:cNvSpPr>
          <p:nvPr>
            <p:ph type="sldNum" sz="quarter" idx="5"/>
          </p:nvPr>
        </p:nvSpPr>
        <p:spPr/>
        <p:txBody>
          <a:bodyPr/>
          <a:lstStyle/>
          <a:p>
            <a:r>
              <a:rPr lang="en-AU"/>
              <a:t>Slide </a:t>
            </a:r>
            <a:fld id="{1E69ACDC-DB17-4F92-BFB1-BB4219FC675C}" type="slidenum">
              <a:rPr lang="en-AU" smtClean="0"/>
              <a:pPr/>
              <a:t>9</a:t>
            </a:fld>
            <a:endParaRPr lang="en-AU" dirty="0"/>
          </a:p>
        </p:txBody>
      </p:sp>
      <p:sp>
        <p:nvSpPr>
          <p:cNvPr id="4" name="Footer Placeholder 3">
            <a:extLst>
              <a:ext uri="{FF2B5EF4-FFF2-40B4-BE49-F238E27FC236}">
                <a16:creationId xmlns:a16="http://schemas.microsoft.com/office/drawing/2014/main" id="{43B122AF-64BE-4F43-B0AC-A98DAE0C735A}"/>
              </a:ext>
            </a:extLst>
          </p:cNvPr>
          <p:cNvSpPr>
            <a:spLocks noGrp="1"/>
          </p:cNvSpPr>
          <p:nvPr>
            <p:ph type="ftr" sz="quarter" idx="4"/>
          </p:nvPr>
        </p:nvSpPr>
        <p:spPr/>
        <p:txBody>
          <a:bodyPr/>
          <a:lstStyle/>
          <a:p>
            <a:r>
              <a:rPr lang="en-AU"/>
              <a:t>Training session 1 (all staff):</a:t>
            </a:r>
          </a:p>
          <a:p>
            <a:r>
              <a:rPr lang="en-AU" i="1"/>
              <a:t>What is advance care planning?</a:t>
            </a:r>
            <a:endParaRPr lang="en-AU" i="1"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60000" y="4680000"/>
            <a:ext cx="8424000" cy="1512000"/>
          </a:xfrm>
        </p:spPr>
        <p:txBody>
          <a:bodyPr anchor="t">
            <a:normAutofit/>
          </a:bodyPr>
          <a:lstStyle>
            <a:lvl1pPr algn="ctr">
              <a:defRPr sz="400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AU" dirty="0"/>
          </a:p>
        </p:txBody>
      </p:sp>
      <p:sp>
        <p:nvSpPr>
          <p:cNvPr id="3" name="Subtitle 2"/>
          <p:cNvSpPr>
            <a:spLocks noGrp="1"/>
          </p:cNvSpPr>
          <p:nvPr>
            <p:ph type="subTitle" idx="1"/>
          </p:nvPr>
        </p:nvSpPr>
        <p:spPr>
          <a:xfrm>
            <a:off x="360000" y="6192000"/>
            <a:ext cx="5868000" cy="468000"/>
          </a:xfrm>
          <a:prstGeom prst="rect">
            <a:avLst/>
          </a:prstGeom>
        </p:spPr>
        <p:txBody>
          <a:bodyPr/>
          <a:lstStyle>
            <a:lvl1pPr marL="0" indent="0" algn="l">
              <a:buNone/>
              <a:defRPr sz="24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AU" dirty="0"/>
          </a:p>
        </p:txBody>
      </p:sp>
    </p:spTree>
    <p:extLst>
      <p:ext uri="{BB962C8B-B14F-4D97-AF65-F5344CB8AC3E}">
        <p14:creationId xmlns:p14="http://schemas.microsoft.com/office/powerpoint/2010/main" val="1604794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1682414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sz="half" idx="1"/>
          </p:nvPr>
        </p:nvSpPr>
        <p:spPr>
          <a:xfrm>
            <a:off x="628650" y="1908000"/>
            <a:ext cx="3867150" cy="4284000"/>
          </a:xfrm>
        </p:spPr>
        <p:txBody>
          <a:bodyPr/>
          <a:lstStyle>
            <a:lvl1pPr>
              <a:defRPr sz="22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908000"/>
            <a:ext cx="3867150" cy="4284000"/>
          </a:xfrm>
        </p:spPr>
        <p:txBody>
          <a:bodyPr/>
          <a:lstStyle>
            <a:lvl1pPr>
              <a:defRPr sz="22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699718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Tree>
    <p:extLst>
      <p:ext uri="{BB962C8B-B14F-4D97-AF65-F5344CB8AC3E}">
        <p14:creationId xmlns:p14="http://schemas.microsoft.com/office/powerpoint/2010/main" val="695748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07451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60000" y="4680000"/>
            <a:ext cx="8424000" cy="1512000"/>
          </a:xfrm>
        </p:spPr>
        <p:txBody>
          <a:bodyPr anchor="t">
            <a:normAutofit/>
          </a:bodyPr>
          <a:lstStyle>
            <a:lvl1pPr algn="ctr">
              <a:defRPr sz="400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AU" dirty="0"/>
          </a:p>
        </p:txBody>
      </p:sp>
      <p:sp>
        <p:nvSpPr>
          <p:cNvPr id="3" name="Subtitle 2"/>
          <p:cNvSpPr>
            <a:spLocks noGrp="1"/>
          </p:cNvSpPr>
          <p:nvPr>
            <p:ph type="subTitle" idx="1"/>
          </p:nvPr>
        </p:nvSpPr>
        <p:spPr>
          <a:xfrm>
            <a:off x="360000" y="6192000"/>
            <a:ext cx="5868000" cy="468000"/>
          </a:xfrm>
          <a:prstGeom prst="rect">
            <a:avLst/>
          </a:prstGeom>
        </p:spPr>
        <p:txBody>
          <a:bodyPr/>
          <a:lstStyle>
            <a:lvl1pPr marL="0" indent="0" algn="l">
              <a:buNone/>
              <a:defRPr sz="24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AU" dirty="0"/>
          </a:p>
        </p:txBody>
      </p:sp>
    </p:spTree>
    <p:extLst>
      <p:ext uri="{BB962C8B-B14F-4D97-AF65-F5344CB8AC3E}">
        <p14:creationId xmlns:p14="http://schemas.microsoft.com/office/powerpoint/2010/main" val="101031012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2.jp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2803249C-4F47-4BDE-AB2A-D213DFE458C1}"/>
              </a:ext>
            </a:extLst>
          </p:cNvPr>
          <p:cNvSpPr>
            <a:spLocks noGrp="1" noChangeArrowheads="1"/>
          </p:cNvSpPr>
          <p:nvPr>
            <p:ph type="title"/>
          </p:nvPr>
        </p:nvSpPr>
        <p:spPr bwMode="auto">
          <a:xfrm>
            <a:off x="611188" y="4508500"/>
            <a:ext cx="7832725"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insert title</a:t>
            </a:r>
            <a:endParaRPr lang="en-AU" altLang="en-US" dirty="0"/>
          </a:p>
        </p:txBody>
      </p:sp>
    </p:spTree>
  </p:cSld>
  <p:clrMap bg1="lt1" tx1="dk1" bg2="lt2" tx2="dk2" accent1="accent1" accent2="accent2" accent3="accent3" accent4="accent4" accent5="accent5" accent6="accent6" hlink="hlink" folHlink="folHlink"/>
  <p:sldLayoutIdLst>
    <p:sldLayoutId id="2147484468" r:id="rId1"/>
  </p:sldLayoutIdLst>
  <p:txStyles>
    <p:titleStyle>
      <a:lvl1pPr algn="l" rtl="0" eaLnBrk="0" fontAlgn="base" hangingPunct="0">
        <a:lnSpc>
          <a:spcPct val="90000"/>
        </a:lnSpc>
        <a:spcBef>
          <a:spcPct val="0"/>
        </a:spcBef>
        <a:spcAft>
          <a:spcPct val="0"/>
        </a:spcAft>
        <a:defRPr sz="4000" kern="1200">
          <a:solidFill>
            <a:schemeClr val="bg1"/>
          </a:solidFill>
          <a:latin typeface="Arial" panose="020B0604020202020204" pitchFamily="34" charset="0"/>
          <a:ea typeface="MS PGothic" panose="020B0600070205080204" pitchFamily="34" charset="-128"/>
          <a:cs typeface="Arial" panose="020B0604020202020204" pitchFamily="34" charset="0"/>
        </a:defRPr>
      </a:lvl1pPr>
      <a:lvl2pPr algn="l" rtl="0" eaLnBrk="0" fontAlgn="base" hangingPunct="0">
        <a:lnSpc>
          <a:spcPct val="90000"/>
        </a:lnSpc>
        <a:spcBef>
          <a:spcPct val="0"/>
        </a:spcBef>
        <a:spcAft>
          <a:spcPct val="0"/>
        </a:spcAft>
        <a:defRPr sz="4400">
          <a:solidFill>
            <a:schemeClr val="bg1"/>
          </a:solidFill>
          <a:latin typeface="Calibri Light" panose="020F0302020204030204" pitchFamily="34" charset="0"/>
          <a:ea typeface="MS PGothic" panose="020B0600070205080204" pitchFamily="34" charset="-128"/>
          <a:cs typeface="MS PGothic" charset="0"/>
        </a:defRPr>
      </a:lvl2pPr>
      <a:lvl3pPr algn="l" rtl="0" eaLnBrk="0" fontAlgn="base" hangingPunct="0">
        <a:lnSpc>
          <a:spcPct val="90000"/>
        </a:lnSpc>
        <a:spcBef>
          <a:spcPct val="0"/>
        </a:spcBef>
        <a:spcAft>
          <a:spcPct val="0"/>
        </a:spcAft>
        <a:defRPr sz="4400">
          <a:solidFill>
            <a:schemeClr val="bg1"/>
          </a:solidFill>
          <a:latin typeface="Calibri Light" panose="020F0302020204030204" pitchFamily="34" charset="0"/>
          <a:ea typeface="MS PGothic" panose="020B0600070205080204" pitchFamily="34" charset="-128"/>
          <a:cs typeface="MS PGothic" charset="0"/>
        </a:defRPr>
      </a:lvl3pPr>
      <a:lvl4pPr algn="l" rtl="0" eaLnBrk="0" fontAlgn="base" hangingPunct="0">
        <a:lnSpc>
          <a:spcPct val="90000"/>
        </a:lnSpc>
        <a:spcBef>
          <a:spcPct val="0"/>
        </a:spcBef>
        <a:spcAft>
          <a:spcPct val="0"/>
        </a:spcAft>
        <a:defRPr sz="4400">
          <a:solidFill>
            <a:schemeClr val="bg1"/>
          </a:solidFill>
          <a:latin typeface="Calibri Light" panose="020F0302020204030204" pitchFamily="34" charset="0"/>
          <a:ea typeface="MS PGothic" panose="020B0600070205080204" pitchFamily="34" charset="-128"/>
          <a:cs typeface="MS PGothic" charset="0"/>
        </a:defRPr>
      </a:lvl4pPr>
      <a:lvl5pPr algn="l" rtl="0" eaLnBrk="0" fontAlgn="base" hangingPunct="0">
        <a:lnSpc>
          <a:spcPct val="90000"/>
        </a:lnSpc>
        <a:spcBef>
          <a:spcPct val="0"/>
        </a:spcBef>
        <a:spcAft>
          <a:spcPct val="0"/>
        </a:spcAft>
        <a:defRPr sz="4400">
          <a:solidFill>
            <a:schemeClr val="bg1"/>
          </a:solidFill>
          <a:latin typeface="Calibri Light" panose="020F0302020204030204" pitchFamily="34" charset="0"/>
          <a:ea typeface="MS PGothic" panose="020B0600070205080204" pitchFamily="34" charset="-128"/>
          <a:cs typeface="MS PGothic"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S PGothic"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S PGothic"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S PGothic" panose="020B0600070205080204" pitchFamily="34" charset="-128"/>
          <a:cs typeface="MS PGothic"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S PGothic" panose="020B0600070205080204" pitchFamily="34" charset="-128"/>
          <a:cs typeface="MS PGothic"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lum/>
          </a:blip>
          <a:srcRect/>
          <a:stretch>
            <a:fillRect/>
          </a:stretch>
        </a:blip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CC462BBD-CDD7-469D-A1B8-A26E55095970}"/>
              </a:ext>
            </a:extLst>
          </p:cNvPr>
          <p:cNvSpPr>
            <a:spLocks noGrp="1" noChangeArrowheads="1"/>
          </p:cNvSpPr>
          <p:nvPr>
            <p:ph type="title"/>
          </p:nvPr>
        </p:nvSpPr>
        <p:spPr bwMode="auto">
          <a:xfrm>
            <a:off x="628650" y="720725"/>
            <a:ext cx="7886700"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endParaRPr lang="en-AU" altLang="en-US" dirty="0"/>
          </a:p>
        </p:txBody>
      </p:sp>
      <p:sp>
        <p:nvSpPr>
          <p:cNvPr id="2051" name="Text Placeholder 2">
            <a:extLst>
              <a:ext uri="{FF2B5EF4-FFF2-40B4-BE49-F238E27FC236}">
                <a16:creationId xmlns:a16="http://schemas.microsoft.com/office/drawing/2014/main" id="{B008A60B-3D5E-468C-A24D-9A3232F3063E}"/>
              </a:ext>
            </a:extLst>
          </p:cNvPr>
          <p:cNvSpPr>
            <a:spLocks noGrp="1" noChangeArrowheads="1"/>
          </p:cNvSpPr>
          <p:nvPr>
            <p:ph type="body" idx="1"/>
          </p:nvPr>
        </p:nvSpPr>
        <p:spPr bwMode="auto">
          <a:xfrm>
            <a:off x="628650" y="1908175"/>
            <a:ext cx="7886700" cy="428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AU" altLang="en-US" dirty="0"/>
          </a:p>
        </p:txBody>
      </p:sp>
    </p:spTree>
  </p:cSld>
  <p:clrMap bg1="lt1" tx1="dk1" bg2="lt2" tx2="dk2" accent1="accent1" accent2="accent2" accent3="accent3" accent4="accent4" accent5="accent5" accent6="accent6" hlink="hlink" folHlink="folHlink"/>
  <p:sldLayoutIdLst>
    <p:sldLayoutId id="2147484469" r:id="rId1"/>
    <p:sldLayoutId id="2147484470" r:id="rId2"/>
    <p:sldLayoutId id="2147484471" r:id="rId3"/>
    <p:sldLayoutId id="2147484472" r:id="rId4"/>
    <p:sldLayoutId id="2147484473" r:id="rId5"/>
  </p:sldLayoutIdLst>
  <p:txStyles>
    <p:titleStyle>
      <a:lvl1pPr algn="l" rtl="0" eaLnBrk="0" fontAlgn="base" hangingPunct="0">
        <a:lnSpc>
          <a:spcPct val="90000"/>
        </a:lnSpc>
        <a:spcBef>
          <a:spcPct val="0"/>
        </a:spcBef>
        <a:spcAft>
          <a:spcPct val="0"/>
        </a:spcAft>
        <a:defRPr sz="3200" kern="1200">
          <a:solidFill>
            <a:srgbClr val="644A99"/>
          </a:solidFill>
          <a:latin typeface="Arial" panose="020B0604020202020204" pitchFamily="34" charset="0"/>
          <a:ea typeface="MS PGothic" panose="020B0600070205080204" pitchFamily="34" charset="-128"/>
          <a:cs typeface="Arial" panose="020B0604020202020204" pitchFamily="34" charset="0"/>
        </a:defRPr>
      </a:lvl1pPr>
      <a:lvl2pPr algn="l" rtl="0" eaLnBrk="0" fontAlgn="base" hangingPunct="0">
        <a:lnSpc>
          <a:spcPct val="90000"/>
        </a:lnSpc>
        <a:spcBef>
          <a:spcPct val="0"/>
        </a:spcBef>
        <a:spcAft>
          <a:spcPct val="0"/>
        </a:spcAft>
        <a:defRPr sz="3200">
          <a:solidFill>
            <a:srgbClr val="644A99"/>
          </a:solidFill>
          <a:latin typeface="Arial" panose="020B0604020202020204" pitchFamily="34" charset="0"/>
          <a:ea typeface="MS PGothic" panose="020B0600070205080204" pitchFamily="34" charset="-128"/>
          <a:cs typeface="Arial" panose="020B0604020202020204" pitchFamily="34" charset="0"/>
        </a:defRPr>
      </a:lvl2pPr>
      <a:lvl3pPr algn="l" rtl="0" eaLnBrk="0" fontAlgn="base" hangingPunct="0">
        <a:lnSpc>
          <a:spcPct val="90000"/>
        </a:lnSpc>
        <a:spcBef>
          <a:spcPct val="0"/>
        </a:spcBef>
        <a:spcAft>
          <a:spcPct val="0"/>
        </a:spcAft>
        <a:defRPr sz="3200">
          <a:solidFill>
            <a:srgbClr val="644A99"/>
          </a:solidFill>
          <a:latin typeface="Arial" panose="020B0604020202020204" pitchFamily="34" charset="0"/>
          <a:ea typeface="MS PGothic" panose="020B0600070205080204" pitchFamily="34" charset="-128"/>
          <a:cs typeface="Arial" panose="020B0604020202020204" pitchFamily="34" charset="0"/>
        </a:defRPr>
      </a:lvl3pPr>
      <a:lvl4pPr algn="l" rtl="0" eaLnBrk="0" fontAlgn="base" hangingPunct="0">
        <a:lnSpc>
          <a:spcPct val="90000"/>
        </a:lnSpc>
        <a:spcBef>
          <a:spcPct val="0"/>
        </a:spcBef>
        <a:spcAft>
          <a:spcPct val="0"/>
        </a:spcAft>
        <a:defRPr sz="3200">
          <a:solidFill>
            <a:srgbClr val="644A99"/>
          </a:solidFill>
          <a:latin typeface="Arial" panose="020B0604020202020204" pitchFamily="34" charset="0"/>
          <a:ea typeface="MS PGothic" panose="020B0600070205080204" pitchFamily="34" charset="-128"/>
          <a:cs typeface="Arial" panose="020B0604020202020204" pitchFamily="34" charset="0"/>
        </a:defRPr>
      </a:lvl4pPr>
      <a:lvl5pPr algn="l" rtl="0" eaLnBrk="0" fontAlgn="base" hangingPunct="0">
        <a:lnSpc>
          <a:spcPct val="90000"/>
        </a:lnSpc>
        <a:spcBef>
          <a:spcPct val="0"/>
        </a:spcBef>
        <a:spcAft>
          <a:spcPct val="0"/>
        </a:spcAft>
        <a:defRPr sz="3200">
          <a:solidFill>
            <a:srgbClr val="644A99"/>
          </a:solidFill>
          <a:latin typeface="Arial" panose="020B0604020202020204" pitchFamily="34" charset="0"/>
          <a:ea typeface="MS PGothic" panose="020B0600070205080204" pitchFamily="34" charset="-128"/>
          <a:cs typeface="Arial" panose="020B0604020202020204" pitchFamily="34" charset="0"/>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defRPr>
      </a:lvl9pPr>
    </p:titleStyle>
    <p:bodyStyle>
      <a:lvl1pPr marL="228600" indent="-228600" algn="l" rtl="0" eaLnBrk="0" fontAlgn="base" hangingPunct="0">
        <a:spcBef>
          <a:spcPct val="0"/>
        </a:spcBef>
        <a:spcAft>
          <a:spcPts val="600"/>
        </a:spcAft>
        <a:buFont typeface="Arial" panose="020B0604020202020204" pitchFamily="34" charset="0"/>
        <a:buChar char="•"/>
        <a:defRPr sz="2400" kern="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685800" indent="-228600" algn="l" rtl="0" eaLnBrk="0" fontAlgn="base" hangingPunct="0">
        <a:spcBef>
          <a:spcPct val="0"/>
        </a:spcBef>
        <a:spcAft>
          <a:spcPts val="600"/>
        </a:spcAft>
        <a:buFont typeface="Arial" panose="020B0604020202020204" pitchFamily="34" charset="0"/>
        <a:buChar char="•"/>
        <a:defRPr sz="2000" kern="12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lgn="l" rtl="0" eaLnBrk="0" fontAlgn="base" hangingPunct="0">
        <a:spcBef>
          <a:spcPct val="0"/>
        </a:spcBef>
        <a:spcAft>
          <a:spcPts val="600"/>
        </a:spcAft>
        <a:buFont typeface="Arial" panose="020B0604020202020204" pitchFamily="34" charset="0"/>
        <a:buChar char="•"/>
        <a:defRPr kern="12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lgn="l" rtl="0" eaLnBrk="0" fontAlgn="base" hangingPunct="0">
        <a:spcBef>
          <a:spcPct val="0"/>
        </a:spcBef>
        <a:spcAft>
          <a:spcPts val="600"/>
        </a:spcAft>
        <a:buFont typeface="Arial" panose="020B0604020202020204" pitchFamily="34" charset="0"/>
        <a:buChar char="•"/>
        <a:defRPr kern="12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lgn="l" rtl="0" eaLnBrk="0" fontAlgn="base" hangingPunct="0">
        <a:spcBef>
          <a:spcPct val="0"/>
        </a:spcBef>
        <a:spcAft>
          <a:spcPts val="600"/>
        </a:spcAft>
        <a:buFont typeface="Arial" panose="020B0604020202020204" pitchFamily="34" charset="0"/>
        <a:buChar char="•"/>
        <a:defRPr kern="12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publications.qld.gov.au/dataset/power-of-attorney-and-advance-health-directive-forms/resource/399ac2cc-9088-48f7-94cd-e29f3f927c48"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hyperlink" Target="https://metrosouth.health.qld.gov.au/acp/statement-of-choices-form"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file:///C:/Users/bissetcat/AppData/Local/Microsoft/Windows/Temporary%20Internet%20Files/Content.IE5/H10XE7HI/redir.aspx" TargetMode="External"/><Relationship Id="rId5" Type="http://schemas.openxmlformats.org/officeDocument/2006/relationships/hyperlink" Target="http://www.coaghealthcouncil.gov.au/Portals/0/A%20National%20Framework%20for%20Advance%20Care%20Directives_September%202011.pdf" TargetMode="External"/><Relationship Id="rId4" Type="http://schemas.openxmlformats.org/officeDocument/2006/relationships/hyperlink" Target="https://www.publications.qld.gov.au/dataset/power-of-attorney-and-advance-health-directive-forms/resource/399ac2cc-9088-48f7-94cd-e29f3f927c48"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K-GMxCY42V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www.youtube.com/watch?v=GCKnoQgt6-c"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80F753FB-FD26-4AE8-9A20-EA83EC1A58BC}"/>
              </a:ext>
            </a:extLst>
          </p:cNvPr>
          <p:cNvSpPr>
            <a:spLocks noGrp="1" noChangeArrowheads="1"/>
          </p:cNvSpPr>
          <p:nvPr>
            <p:ph type="ctrTitle"/>
          </p:nvPr>
        </p:nvSpPr>
        <p:spPr>
          <a:xfrm>
            <a:off x="360000" y="4320000"/>
            <a:ext cx="8424000" cy="1512000"/>
          </a:xfrm>
        </p:spPr>
        <p:txBody>
          <a:bodyPr>
            <a:normAutofit/>
          </a:bodyPr>
          <a:lstStyle/>
          <a:p>
            <a:pPr eaLnBrk="1" hangingPunct="1"/>
            <a:r>
              <a:rPr lang="en-US" altLang="en-US" sz="4000" dirty="0"/>
              <a:t>What is… </a:t>
            </a:r>
            <a:br>
              <a:rPr lang="en-US" altLang="en-US" sz="4000" dirty="0"/>
            </a:br>
            <a:r>
              <a:rPr lang="en-US" altLang="en-US" sz="4000" dirty="0"/>
              <a:t>     Advance </a:t>
            </a:r>
            <a:r>
              <a:rPr lang="en-US" altLang="en-US" sz="4000"/>
              <a:t>care planning?</a:t>
            </a:r>
            <a:endParaRPr lang="en-US" altLang="en-US" sz="4000" b="0" dirty="0"/>
          </a:p>
        </p:txBody>
      </p:sp>
      <p:sp>
        <p:nvSpPr>
          <p:cNvPr id="5123" name="Rectangle 3">
            <a:extLst>
              <a:ext uri="{FF2B5EF4-FFF2-40B4-BE49-F238E27FC236}">
                <a16:creationId xmlns:a16="http://schemas.microsoft.com/office/drawing/2014/main" id="{20C88475-59CB-405D-9791-C1F380CD62D4}"/>
              </a:ext>
            </a:extLst>
          </p:cNvPr>
          <p:cNvSpPr>
            <a:spLocks noGrp="1" noChangeArrowheads="1"/>
          </p:cNvSpPr>
          <p:nvPr>
            <p:ph type="subTitle" idx="1"/>
          </p:nvPr>
        </p:nvSpPr>
        <p:spPr>
          <a:xfrm>
            <a:off x="360000" y="5652000"/>
            <a:ext cx="5868000" cy="468000"/>
          </a:xfrm>
        </p:spPr>
        <p:txBody>
          <a:bodyPr anchor="ctr"/>
          <a:lstStyle/>
          <a:p>
            <a:pPr eaLnBrk="1" hangingPunct="1"/>
            <a:r>
              <a:rPr lang="en-US" altLang="en-US" dirty="0"/>
              <a:t>ACP training session 1 for all staff</a:t>
            </a:r>
          </a:p>
        </p:txBody>
      </p:sp>
      <p:sp>
        <p:nvSpPr>
          <p:cNvPr id="5124" name="Text Box 19">
            <a:extLst>
              <a:ext uri="{FF2B5EF4-FFF2-40B4-BE49-F238E27FC236}">
                <a16:creationId xmlns:a16="http://schemas.microsoft.com/office/drawing/2014/main" id="{379E74AC-09D9-424C-B335-B2D3B95C7DD4}"/>
              </a:ext>
            </a:extLst>
          </p:cNvPr>
          <p:cNvSpPr txBox="1">
            <a:spLocks noChangeArrowheads="1"/>
          </p:cNvSpPr>
          <p:nvPr/>
        </p:nvSpPr>
        <p:spPr bwMode="auto">
          <a:xfrm>
            <a:off x="360000" y="6120000"/>
            <a:ext cx="61198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lstStyle>
            <a:lvl1pPr>
              <a:spcBef>
                <a:spcPct val="20000"/>
              </a:spcBef>
              <a:buClr>
                <a:srgbClr val="278EAA"/>
              </a:buClr>
              <a:buChar char="•"/>
              <a:defRPr sz="2800">
                <a:solidFill>
                  <a:schemeClr val="tx1"/>
                </a:solidFill>
                <a:latin typeface="Arial" panose="020B0604020202020204" pitchFamily="34" charset="0"/>
              </a:defRPr>
            </a:lvl1pPr>
            <a:lvl2pPr marL="742950" indent="-285750">
              <a:spcBef>
                <a:spcPct val="20000"/>
              </a:spcBef>
              <a:buChar char="–"/>
              <a:defRPr sz="26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r>
              <a:rPr lang="en-AU" altLang="en-US" sz="1400" dirty="0">
                <a:solidFill>
                  <a:schemeClr val="bg1"/>
                </a:solidFill>
              </a:rPr>
              <a:t>INSERT FACILITY NAME HERE </a:t>
            </a:r>
            <a:endParaRPr lang="en-US" altLang="en-US" sz="1400"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17A247A5-6860-40AD-A5A5-3F2C2F0B5F42}"/>
              </a:ext>
            </a:extLst>
          </p:cNvPr>
          <p:cNvSpPr>
            <a:spLocks noGrp="1" noChangeArrowheads="1"/>
          </p:cNvSpPr>
          <p:nvPr>
            <p:ph type="title"/>
          </p:nvPr>
        </p:nvSpPr>
        <p:spPr/>
        <p:txBody>
          <a:bodyPr/>
          <a:lstStyle/>
          <a:p>
            <a:r>
              <a:rPr lang="en-US" altLang="en-US" sz="3000" dirty="0"/>
              <a:t>The importance of a</a:t>
            </a:r>
            <a:br>
              <a:rPr lang="en-US" altLang="en-US" sz="3000" dirty="0"/>
            </a:br>
            <a:r>
              <a:rPr lang="en-US" altLang="en-US" sz="3000" dirty="0"/>
              <a:t>substitute decision maker(s)</a:t>
            </a:r>
            <a:endParaRPr lang="en-AU" altLang="en-US" sz="3000" dirty="0"/>
          </a:p>
        </p:txBody>
      </p:sp>
      <p:sp>
        <p:nvSpPr>
          <p:cNvPr id="19459" name="Content Placeholder 2">
            <a:extLst>
              <a:ext uri="{FF2B5EF4-FFF2-40B4-BE49-F238E27FC236}">
                <a16:creationId xmlns:a16="http://schemas.microsoft.com/office/drawing/2014/main" id="{75855AEF-761D-4BA9-BBD2-40458879FC99}"/>
              </a:ext>
            </a:extLst>
          </p:cNvPr>
          <p:cNvSpPr>
            <a:spLocks noGrp="1" noChangeArrowheads="1"/>
          </p:cNvSpPr>
          <p:nvPr>
            <p:ph idx="1"/>
          </p:nvPr>
        </p:nvSpPr>
        <p:spPr/>
        <p:txBody>
          <a:bodyPr/>
          <a:lstStyle/>
          <a:p>
            <a:pPr>
              <a:spcBef>
                <a:spcPct val="0"/>
              </a:spcBef>
              <a:spcAft>
                <a:spcPts val="1500"/>
              </a:spcAft>
            </a:pPr>
            <a:endParaRPr lang="en-AU" altLang="en-US" sz="2000" dirty="0"/>
          </a:p>
          <a:p>
            <a:pPr>
              <a:spcBef>
                <a:spcPct val="0"/>
              </a:spcBef>
              <a:spcAft>
                <a:spcPts val="1500"/>
              </a:spcAft>
            </a:pPr>
            <a:r>
              <a:rPr lang="en-AU" altLang="en-US" sz="2000" dirty="0"/>
              <a:t>A substitute decision maker(s) is an </a:t>
            </a:r>
            <a:br>
              <a:rPr lang="en-AU" altLang="en-US" sz="2000" dirty="0"/>
            </a:br>
            <a:r>
              <a:rPr lang="en-AU" altLang="en-US" sz="2000" dirty="0"/>
              <a:t>individual who makes decisions on behalf </a:t>
            </a:r>
            <a:br>
              <a:rPr lang="en-AU" altLang="en-US" sz="2000" dirty="0"/>
            </a:br>
            <a:r>
              <a:rPr lang="en-AU" altLang="en-US" sz="2000" dirty="0"/>
              <a:t>of another person, if they lose decision-making capacity</a:t>
            </a:r>
          </a:p>
          <a:p>
            <a:pPr>
              <a:spcBef>
                <a:spcPct val="0"/>
              </a:spcBef>
              <a:spcAft>
                <a:spcPts val="1500"/>
              </a:spcAft>
            </a:pPr>
            <a:r>
              <a:rPr lang="en-AU" altLang="en-US" sz="2000" dirty="0"/>
              <a:t>A substitute decision maker(s) is required to act </a:t>
            </a:r>
            <a:br>
              <a:rPr lang="en-AU" altLang="en-US" sz="2000" dirty="0"/>
            </a:br>
            <a:r>
              <a:rPr lang="en-AU" altLang="en-US" sz="2000" dirty="0"/>
              <a:t>in accordance with the </a:t>
            </a:r>
            <a:r>
              <a:rPr lang="en-US" altLang="en-US" sz="2000" dirty="0">
                <a:hlinkClick r:id="rId3"/>
              </a:rPr>
              <a:t>general principles and health care principles under Queensland’s guardianship framework</a:t>
            </a:r>
            <a:r>
              <a:rPr lang="en-AU" altLang="en-US" sz="2000" dirty="0"/>
              <a:t> </a:t>
            </a:r>
            <a:r>
              <a:rPr lang="en-AU" altLang="en-US" sz="1400" dirty="0"/>
              <a:t>[4]</a:t>
            </a:r>
          </a:p>
          <a:p>
            <a:pPr>
              <a:spcBef>
                <a:spcPct val="0"/>
              </a:spcBef>
              <a:spcAft>
                <a:spcPts val="1500"/>
              </a:spcAft>
            </a:pPr>
            <a:r>
              <a:rPr lang="en-US" altLang="en-US" sz="2000" dirty="0"/>
              <a:t>Ideally the resident with capacity will formally appoint their SDM using either the Enduring Power of Attorney (EPOA) document or the Advance Health Directive (AHD) form.  </a:t>
            </a:r>
            <a:endParaRPr lang="en-AU" altLang="en-US" sz="1400" dirty="0"/>
          </a:p>
        </p:txBody>
      </p:sp>
      <p:pic>
        <p:nvPicPr>
          <p:cNvPr id="19460" name="Picture 3">
            <a:extLst>
              <a:ext uri="{FF2B5EF4-FFF2-40B4-BE49-F238E27FC236}">
                <a16:creationId xmlns:a16="http://schemas.microsoft.com/office/drawing/2014/main" id="{3522BFD1-7D96-4BA6-883B-B6862D2FD5F9}"/>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760000" y="756000"/>
            <a:ext cx="3048000" cy="1647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application&#10;&#10;Description automatically generated">
            <a:extLst>
              <a:ext uri="{FF2B5EF4-FFF2-40B4-BE49-F238E27FC236}">
                <a16:creationId xmlns:a16="http://schemas.microsoft.com/office/drawing/2014/main" id="{032E586C-14D9-4490-BC07-EDA73E4B9B6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72000" y="1620000"/>
            <a:ext cx="7166324" cy="4748022"/>
          </a:xfrm>
          <a:prstGeom prst="rect">
            <a:avLst/>
          </a:prstGeom>
        </p:spPr>
      </p:pic>
      <p:sp>
        <p:nvSpPr>
          <p:cNvPr id="19458" name="Title 1">
            <a:extLst>
              <a:ext uri="{FF2B5EF4-FFF2-40B4-BE49-F238E27FC236}">
                <a16:creationId xmlns:a16="http://schemas.microsoft.com/office/drawing/2014/main" id="{17A247A5-6860-40AD-A5A5-3F2C2F0B5F42}"/>
              </a:ext>
            </a:extLst>
          </p:cNvPr>
          <p:cNvSpPr>
            <a:spLocks noGrp="1" noChangeArrowheads="1"/>
          </p:cNvSpPr>
          <p:nvPr>
            <p:ph type="title"/>
          </p:nvPr>
        </p:nvSpPr>
        <p:spPr/>
        <p:txBody>
          <a:bodyPr anchor="t" anchorCtr="0"/>
          <a:lstStyle/>
          <a:p>
            <a:r>
              <a:rPr lang="en-US" altLang="en-US" sz="3000" dirty="0"/>
              <a:t>The hierarchy of substitute decision </a:t>
            </a:r>
            <a:br>
              <a:rPr lang="en-US" altLang="en-US" sz="3000" dirty="0"/>
            </a:br>
            <a:r>
              <a:rPr lang="en-US" altLang="en-US" sz="3000" dirty="0"/>
              <a:t>makers</a:t>
            </a:r>
            <a:r>
              <a:rPr lang="en-US" altLang="en-US" sz="1600" dirty="0"/>
              <a:t> [5]</a:t>
            </a:r>
            <a:endParaRPr lang="en-AU" altLang="en-US" sz="1600" dirty="0"/>
          </a:p>
        </p:txBody>
      </p:sp>
    </p:spTree>
    <p:extLst>
      <p:ext uri="{BB962C8B-B14F-4D97-AF65-F5344CB8AC3E}">
        <p14:creationId xmlns:p14="http://schemas.microsoft.com/office/powerpoint/2010/main" val="12467541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4FE7DB02-358E-4CE5-96F3-2A42AEA4759B}"/>
              </a:ext>
            </a:extLst>
          </p:cNvPr>
          <p:cNvSpPr>
            <a:spLocks noGrp="1" noChangeArrowheads="1"/>
          </p:cNvSpPr>
          <p:nvPr>
            <p:ph type="title"/>
          </p:nvPr>
        </p:nvSpPr>
        <p:spPr/>
        <p:txBody>
          <a:bodyPr/>
          <a:lstStyle/>
          <a:p>
            <a:r>
              <a:rPr lang="en-AU" altLang="en-US" dirty="0"/>
              <a:t>Activity: A couple of </a:t>
            </a:r>
            <a:br>
              <a:rPr lang="en-AU" altLang="en-US" dirty="0"/>
            </a:br>
            <a:r>
              <a:rPr lang="en-AU" altLang="en-US" dirty="0"/>
              <a:t>questions to ponder…</a:t>
            </a:r>
          </a:p>
        </p:txBody>
      </p:sp>
      <p:sp>
        <p:nvSpPr>
          <p:cNvPr id="3" name="Content Placeholder 2">
            <a:extLst>
              <a:ext uri="{FF2B5EF4-FFF2-40B4-BE49-F238E27FC236}">
                <a16:creationId xmlns:a16="http://schemas.microsoft.com/office/drawing/2014/main" id="{3F48189A-44C4-47CB-B6F0-97EDE6568CE5}"/>
              </a:ext>
            </a:extLst>
          </p:cNvPr>
          <p:cNvSpPr>
            <a:spLocks noGrp="1"/>
          </p:cNvSpPr>
          <p:nvPr>
            <p:ph idx="1"/>
          </p:nvPr>
        </p:nvSpPr>
        <p:spPr/>
        <p:txBody>
          <a:bodyPr/>
          <a:lstStyle/>
          <a:p>
            <a:pPr marL="0" indent="0" algn="ctr">
              <a:spcBef>
                <a:spcPts val="0"/>
              </a:spcBef>
              <a:spcAft>
                <a:spcPts val="1200"/>
              </a:spcAft>
              <a:buFontTx/>
              <a:buNone/>
              <a:defRPr/>
            </a:pPr>
            <a:endParaRPr lang="en-AU" dirty="0"/>
          </a:p>
          <a:p>
            <a:pPr marL="0" indent="0" algn="ctr">
              <a:spcBef>
                <a:spcPts val="0"/>
              </a:spcBef>
              <a:spcAft>
                <a:spcPts val="1200"/>
              </a:spcAft>
              <a:buFontTx/>
              <a:buNone/>
              <a:defRPr/>
            </a:pPr>
            <a:endParaRPr lang="en-AU" sz="2400" dirty="0"/>
          </a:p>
          <a:p>
            <a:pPr marL="0" indent="0" algn="ctr">
              <a:spcBef>
                <a:spcPts val="0"/>
              </a:spcBef>
              <a:spcAft>
                <a:spcPts val="1200"/>
              </a:spcAft>
              <a:buFontTx/>
              <a:buNone/>
              <a:defRPr/>
            </a:pPr>
            <a:endParaRPr lang="en-AU" sz="2400" dirty="0"/>
          </a:p>
          <a:p>
            <a:pPr marL="0" indent="0" algn="ctr">
              <a:spcBef>
                <a:spcPts val="0"/>
              </a:spcBef>
              <a:spcAft>
                <a:spcPts val="1800"/>
              </a:spcAft>
              <a:buFontTx/>
              <a:buNone/>
              <a:defRPr/>
            </a:pPr>
            <a:r>
              <a:rPr lang="en-AU" sz="2400" dirty="0"/>
              <a:t>Do all residents in this facility have a</a:t>
            </a:r>
            <a:br>
              <a:rPr lang="en-AU" sz="2400" dirty="0"/>
            </a:br>
            <a:r>
              <a:rPr lang="en-AU" sz="2400" dirty="0"/>
              <a:t>nominated substitute decision maker(s)?</a:t>
            </a:r>
          </a:p>
          <a:p>
            <a:pPr marL="0" indent="0" algn="ctr">
              <a:spcBef>
                <a:spcPts val="0"/>
              </a:spcBef>
              <a:spcAft>
                <a:spcPts val="1800"/>
              </a:spcAft>
              <a:buFontTx/>
              <a:buNone/>
              <a:defRPr/>
            </a:pPr>
            <a:endParaRPr lang="en-AU" sz="2400" dirty="0"/>
          </a:p>
          <a:p>
            <a:pPr marL="0" indent="0" algn="ctr">
              <a:spcBef>
                <a:spcPts val="0"/>
              </a:spcBef>
              <a:spcAft>
                <a:spcPts val="1800"/>
              </a:spcAft>
              <a:buFontTx/>
              <a:buNone/>
              <a:defRPr/>
            </a:pPr>
            <a:r>
              <a:rPr lang="en-AU" sz="2400" dirty="0"/>
              <a:t>Do you know how to find out about the </a:t>
            </a:r>
            <a:br>
              <a:rPr lang="en-AU" sz="2400" dirty="0"/>
            </a:br>
            <a:r>
              <a:rPr lang="en-AU" sz="2400" dirty="0"/>
              <a:t>resident’s substitute decision maker(s)? </a:t>
            </a:r>
          </a:p>
          <a:p>
            <a:pPr>
              <a:spcBef>
                <a:spcPts val="0"/>
              </a:spcBef>
              <a:spcAft>
                <a:spcPts val="1800"/>
              </a:spcAft>
              <a:defRPr/>
            </a:pPr>
            <a:endParaRPr lang="en-AU" sz="2400" dirty="0"/>
          </a:p>
        </p:txBody>
      </p:sp>
      <p:pic>
        <p:nvPicPr>
          <p:cNvPr id="21508" name="Picture 8">
            <a:extLst>
              <a:ext uri="{FF2B5EF4-FFF2-40B4-BE49-F238E27FC236}">
                <a16:creationId xmlns:a16="http://schemas.microsoft.com/office/drawing/2014/main" id="{58C93301-928E-413B-9C5F-36A50ED60F55}"/>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435600" y="756000"/>
            <a:ext cx="3333750" cy="2219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nodeType="afterEffect">
                                  <p:stCondLst>
                                    <p:cond delay="300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down)">
                                      <p:cBhvr>
                                        <p:cTn id="7" dur="580">
                                          <p:stCondLst>
                                            <p:cond delay="0"/>
                                          </p:stCondLst>
                                        </p:cTn>
                                        <p:tgtEl>
                                          <p:spTgt spid="3">
                                            <p:txEl>
                                              <p:pRg st="3" end="3"/>
                                            </p:txEl>
                                          </p:spTgt>
                                        </p:tgtEl>
                                      </p:cBhvr>
                                    </p:animEffect>
                                    <p:anim calcmode="lin" valueType="num">
                                      <p:cBhvr>
                                        <p:cTn id="8"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3" end="3"/>
                                            </p:txEl>
                                          </p:spTgt>
                                        </p:tgtEl>
                                      </p:cBhvr>
                                      <p:to x="100000" y="60000"/>
                                    </p:animScale>
                                    <p:animScale>
                                      <p:cBhvr>
                                        <p:cTn id="14" dur="166" decel="50000">
                                          <p:stCondLst>
                                            <p:cond delay="676"/>
                                          </p:stCondLst>
                                        </p:cTn>
                                        <p:tgtEl>
                                          <p:spTgt spid="3">
                                            <p:txEl>
                                              <p:pRg st="3" end="3"/>
                                            </p:txEl>
                                          </p:spTgt>
                                        </p:tgtEl>
                                      </p:cBhvr>
                                      <p:to x="100000" y="100000"/>
                                    </p:animScale>
                                    <p:animScale>
                                      <p:cBhvr>
                                        <p:cTn id="15" dur="26">
                                          <p:stCondLst>
                                            <p:cond delay="1312"/>
                                          </p:stCondLst>
                                        </p:cTn>
                                        <p:tgtEl>
                                          <p:spTgt spid="3">
                                            <p:txEl>
                                              <p:pRg st="3" end="3"/>
                                            </p:txEl>
                                          </p:spTgt>
                                        </p:tgtEl>
                                      </p:cBhvr>
                                      <p:to x="100000" y="80000"/>
                                    </p:animScale>
                                    <p:animScale>
                                      <p:cBhvr>
                                        <p:cTn id="16" dur="166" decel="50000">
                                          <p:stCondLst>
                                            <p:cond delay="1338"/>
                                          </p:stCondLst>
                                        </p:cTn>
                                        <p:tgtEl>
                                          <p:spTgt spid="3">
                                            <p:txEl>
                                              <p:pRg st="3" end="3"/>
                                            </p:txEl>
                                          </p:spTgt>
                                        </p:tgtEl>
                                      </p:cBhvr>
                                      <p:to x="100000" y="100000"/>
                                    </p:animScale>
                                    <p:animScale>
                                      <p:cBhvr>
                                        <p:cTn id="17" dur="26">
                                          <p:stCondLst>
                                            <p:cond delay="1642"/>
                                          </p:stCondLst>
                                        </p:cTn>
                                        <p:tgtEl>
                                          <p:spTgt spid="3">
                                            <p:txEl>
                                              <p:pRg st="3" end="3"/>
                                            </p:txEl>
                                          </p:spTgt>
                                        </p:tgtEl>
                                      </p:cBhvr>
                                      <p:to x="100000" y="90000"/>
                                    </p:animScale>
                                    <p:animScale>
                                      <p:cBhvr>
                                        <p:cTn id="18" dur="166" decel="50000">
                                          <p:stCondLst>
                                            <p:cond delay="1668"/>
                                          </p:stCondLst>
                                        </p:cTn>
                                        <p:tgtEl>
                                          <p:spTgt spid="3">
                                            <p:txEl>
                                              <p:pRg st="3" end="3"/>
                                            </p:txEl>
                                          </p:spTgt>
                                        </p:tgtEl>
                                      </p:cBhvr>
                                      <p:to x="100000" y="100000"/>
                                    </p:animScale>
                                    <p:animScale>
                                      <p:cBhvr>
                                        <p:cTn id="19" dur="26">
                                          <p:stCondLst>
                                            <p:cond delay="1808"/>
                                          </p:stCondLst>
                                        </p:cTn>
                                        <p:tgtEl>
                                          <p:spTgt spid="3">
                                            <p:txEl>
                                              <p:pRg st="3" end="3"/>
                                            </p:txEl>
                                          </p:spTgt>
                                        </p:tgtEl>
                                      </p:cBhvr>
                                      <p:to x="100000" y="95000"/>
                                    </p:animScale>
                                    <p:animScale>
                                      <p:cBhvr>
                                        <p:cTn id="20" dur="166" decel="50000">
                                          <p:stCondLst>
                                            <p:cond delay="1834"/>
                                          </p:stCondLst>
                                        </p:cTn>
                                        <p:tgtEl>
                                          <p:spTgt spid="3">
                                            <p:txEl>
                                              <p:pRg st="3" end="3"/>
                                            </p:txEl>
                                          </p:spTgt>
                                        </p:tgtEl>
                                      </p:cBhvr>
                                      <p:to x="100000" y="100000"/>
                                    </p:animScale>
                                  </p:childTnLst>
                                </p:cTn>
                              </p:par>
                            </p:childTnLst>
                          </p:cTn>
                        </p:par>
                        <p:par>
                          <p:cTn id="21" fill="hold" nodeType="afterGroup">
                            <p:stCondLst>
                              <p:cond delay="5000"/>
                            </p:stCondLst>
                            <p:childTnLst>
                              <p:par>
                                <p:cTn id="22" presetID="26" presetClass="entr" presetSubtype="0" fill="hold" nodeType="afterEffect">
                                  <p:stCondLst>
                                    <p:cond delay="300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wipe(down)">
                                      <p:cBhvr>
                                        <p:cTn id="24" dur="580">
                                          <p:stCondLst>
                                            <p:cond delay="0"/>
                                          </p:stCondLst>
                                        </p:cTn>
                                        <p:tgtEl>
                                          <p:spTgt spid="3">
                                            <p:txEl>
                                              <p:pRg st="5" end="5"/>
                                            </p:txEl>
                                          </p:spTgt>
                                        </p:tgtEl>
                                      </p:cBhvr>
                                    </p:animEffect>
                                    <p:anim calcmode="lin" valueType="num">
                                      <p:cBhvr>
                                        <p:cTn id="25"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30" dur="26">
                                          <p:stCondLst>
                                            <p:cond delay="650"/>
                                          </p:stCondLst>
                                        </p:cTn>
                                        <p:tgtEl>
                                          <p:spTgt spid="3">
                                            <p:txEl>
                                              <p:pRg st="5" end="5"/>
                                            </p:txEl>
                                          </p:spTgt>
                                        </p:tgtEl>
                                      </p:cBhvr>
                                      <p:to x="100000" y="60000"/>
                                    </p:animScale>
                                    <p:animScale>
                                      <p:cBhvr>
                                        <p:cTn id="31" dur="166" decel="50000">
                                          <p:stCondLst>
                                            <p:cond delay="676"/>
                                          </p:stCondLst>
                                        </p:cTn>
                                        <p:tgtEl>
                                          <p:spTgt spid="3">
                                            <p:txEl>
                                              <p:pRg st="5" end="5"/>
                                            </p:txEl>
                                          </p:spTgt>
                                        </p:tgtEl>
                                      </p:cBhvr>
                                      <p:to x="100000" y="100000"/>
                                    </p:animScale>
                                    <p:animScale>
                                      <p:cBhvr>
                                        <p:cTn id="32" dur="26">
                                          <p:stCondLst>
                                            <p:cond delay="1312"/>
                                          </p:stCondLst>
                                        </p:cTn>
                                        <p:tgtEl>
                                          <p:spTgt spid="3">
                                            <p:txEl>
                                              <p:pRg st="5" end="5"/>
                                            </p:txEl>
                                          </p:spTgt>
                                        </p:tgtEl>
                                      </p:cBhvr>
                                      <p:to x="100000" y="80000"/>
                                    </p:animScale>
                                    <p:animScale>
                                      <p:cBhvr>
                                        <p:cTn id="33" dur="166" decel="50000">
                                          <p:stCondLst>
                                            <p:cond delay="1338"/>
                                          </p:stCondLst>
                                        </p:cTn>
                                        <p:tgtEl>
                                          <p:spTgt spid="3">
                                            <p:txEl>
                                              <p:pRg st="5" end="5"/>
                                            </p:txEl>
                                          </p:spTgt>
                                        </p:tgtEl>
                                      </p:cBhvr>
                                      <p:to x="100000" y="100000"/>
                                    </p:animScale>
                                    <p:animScale>
                                      <p:cBhvr>
                                        <p:cTn id="34" dur="26">
                                          <p:stCondLst>
                                            <p:cond delay="1642"/>
                                          </p:stCondLst>
                                        </p:cTn>
                                        <p:tgtEl>
                                          <p:spTgt spid="3">
                                            <p:txEl>
                                              <p:pRg st="5" end="5"/>
                                            </p:txEl>
                                          </p:spTgt>
                                        </p:tgtEl>
                                      </p:cBhvr>
                                      <p:to x="100000" y="90000"/>
                                    </p:animScale>
                                    <p:animScale>
                                      <p:cBhvr>
                                        <p:cTn id="35" dur="166" decel="50000">
                                          <p:stCondLst>
                                            <p:cond delay="1668"/>
                                          </p:stCondLst>
                                        </p:cTn>
                                        <p:tgtEl>
                                          <p:spTgt spid="3">
                                            <p:txEl>
                                              <p:pRg st="5" end="5"/>
                                            </p:txEl>
                                          </p:spTgt>
                                        </p:tgtEl>
                                      </p:cBhvr>
                                      <p:to x="100000" y="100000"/>
                                    </p:animScale>
                                    <p:animScale>
                                      <p:cBhvr>
                                        <p:cTn id="36" dur="26">
                                          <p:stCondLst>
                                            <p:cond delay="1808"/>
                                          </p:stCondLst>
                                        </p:cTn>
                                        <p:tgtEl>
                                          <p:spTgt spid="3">
                                            <p:txEl>
                                              <p:pRg st="5" end="5"/>
                                            </p:txEl>
                                          </p:spTgt>
                                        </p:tgtEl>
                                      </p:cBhvr>
                                      <p:to x="100000" y="95000"/>
                                    </p:animScale>
                                    <p:animScale>
                                      <p:cBhvr>
                                        <p:cTn id="37" dur="166" decel="50000">
                                          <p:stCondLst>
                                            <p:cond delay="1834"/>
                                          </p:stCondLst>
                                        </p:cTn>
                                        <p:tgtEl>
                                          <p:spTgt spid="3">
                                            <p:txEl>
                                              <p:pRg st="5" end="5"/>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4E7AECD1-B56B-4990-8AFA-41BF5A045250}"/>
              </a:ext>
            </a:extLst>
          </p:cNvPr>
          <p:cNvSpPr>
            <a:spLocks noGrp="1" noChangeArrowheads="1"/>
          </p:cNvSpPr>
          <p:nvPr>
            <p:ph type="title"/>
          </p:nvPr>
        </p:nvSpPr>
        <p:spPr>
          <a:xfrm>
            <a:off x="630000" y="720000"/>
            <a:ext cx="7887600" cy="1080000"/>
          </a:xfrm>
        </p:spPr>
        <p:txBody>
          <a:bodyPr/>
          <a:lstStyle/>
          <a:p>
            <a:r>
              <a:rPr lang="en-US" altLang="en-US" dirty="0"/>
              <a:t>What are the benefits of advance care planning?</a:t>
            </a:r>
            <a:endParaRPr lang="en-AU" altLang="en-US" dirty="0"/>
          </a:p>
        </p:txBody>
      </p:sp>
      <p:sp>
        <p:nvSpPr>
          <p:cNvPr id="3" name="Content Placeholder 2">
            <a:extLst>
              <a:ext uri="{FF2B5EF4-FFF2-40B4-BE49-F238E27FC236}">
                <a16:creationId xmlns:a16="http://schemas.microsoft.com/office/drawing/2014/main" id="{BBD7ABFE-E2B5-408A-8B77-D4799A8F8B2F}"/>
              </a:ext>
            </a:extLst>
          </p:cNvPr>
          <p:cNvSpPr>
            <a:spLocks noGrp="1"/>
          </p:cNvSpPr>
          <p:nvPr>
            <p:ph sz="half" idx="1"/>
          </p:nvPr>
        </p:nvSpPr>
        <p:spPr>
          <a:xfrm>
            <a:off x="3924300" y="1908000"/>
            <a:ext cx="4932363" cy="5113337"/>
          </a:xfrm>
        </p:spPr>
        <p:txBody>
          <a:bodyPr/>
          <a:lstStyle/>
          <a:p>
            <a:pPr>
              <a:spcBef>
                <a:spcPts val="0"/>
              </a:spcBef>
              <a:spcAft>
                <a:spcPts val="1800"/>
              </a:spcAft>
              <a:buClr>
                <a:schemeClr val="accent1">
                  <a:lumMod val="50000"/>
                </a:schemeClr>
              </a:buClr>
              <a:buFont typeface="Wingdings" panose="05000000000000000000" pitchFamily="2" charset="2"/>
              <a:buChar char="ü"/>
              <a:defRPr/>
            </a:pPr>
            <a:r>
              <a:rPr lang="en-US" sz="2000" dirty="0"/>
              <a:t>Improve health outcomes for residents </a:t>
            </a:r>
            <a:endParaRPr lang="en-AU" sz="2000" dirty="0"/>
          </a:p>
          <a:p>
            <a:pPr>
              <a:spcBef>
                <a:spcPts val="0"/>
              </a:spcBef>
              <a:spcAft>
                <a:spcPts val="1800"/>
              </a:spcAft>
              <a:buClr>
                <a:schemeClr val="accent1">
                  <a:lumMod val="50000"/>
                </a:schemeClr>
              </a:buClr>
              <a:buFont typeface="Wingdings" panose="05000000000000000000" pitchFamily="2" charset="2"/>
              <a:buChar char="ü"/>
              <a:defRPr/>
            </a:pPr>
            <a:r>
              <a:rPr lang="en-US" sz="2000" dirty="0"/>
              <a:t>Reduce stress and anxiety for residents, families and/or substitute decision maker(s)</a:t>
            </a:r>
            <a:endParaRPr lang="en-AU" sz="2000" dirty="0"/>
          </a:p>
          <a:p>
            <a:pPr>
              <a:spcBef>
                <a:spcPts val="0"/>
              </a:spcBef>
              <a:spcAft>
                <a:spcPts val="1800"/>
              </a:spcAft>
              <a:buClr>
                <a:schemeClr val="accent1">
                  <a:lumMod val="50000"/>
                </a:schemeClr>
              </a:buClr>
              <a:buFont typeface="Wingdings" panose="05000000000000000000" pitchFamily="2" charset="2"/>
              <a:buChar char="ü"/>
              <a:defRPr/>
            </a:pPr>
            <a:r>
              <a:rPr lang="en-US" sz="2000" dirty="0"/>
              <a:t>Improve resident, family and/or substitute decision maker(s) satisfaction with care provided</a:t>
            </a:r>
            <a:endParaRPr lang="en-AU" sz="2000" dirty="0"/>
          </a:p>
          <a:p>
            <a:pPr>
              <a:spcBef>
                <a:spcPts val="0"/>
              </a:spcBef>
              <a:spcAft>
                <a:spcPts val="1800"/>
              </a:spcAft>
              <a:buClr>
                <a:schemeClr val="accent1">
                  <a:lumMod val="50000"/>
                </a:schemeClr>
              </a:buClr>
              <a:buFont typeface="Wingdings" panose="05000000000000000000" pitchFamily="2" charset="2"/>
              <a:buChar char="ü"/>
              <a:defRPr/>
            </a:pPr>
            <a:r>
              <a:rPr lang="en-US" sz="2000" dirty="0"/>
              <a:t>Improve staff satisfaction with care provision</a:t>
            </a:r>
          </a:p>
          <a:p>
            <a:pPr>
              <a:spcBef>
                <a:spcPts val="0"/>
              </a:spcBef>
              <a:spcAft>
                <a:spcPts val="1800"/>
              </a:spcAft>
              <a:buClr>
                <a:schemeClr val="accent1">
                  <a:lumMod val="50000"/>
                </a:schemeClr>
              </a:buClr>
              <a:buFont typeface="Wingdings" panose="05000000000000000000" pitchFamily="2" charset="2"/>
              <a:buChar char="ü"/>
              <a:defRPr/>
            </a:pPr>
            <a:r>
              <a:rPr lang="en-US" sz="2000" dirty="0"/>
              <a:t>Reduce avoidable hospital transfers. </a:t>
            </a:r>
            <a:r>
              <a:rPr lang="en-US" sz="1400" dirty="0"/>
              <a:t>[6,7,8]</a:t>
            </a:r>
          </a:p>
          <a:p>
            <a:pPr>
              <a:spcBef>
                <a:spcPts val="0"/>
              </a:spcBef>
              <a:spcAft>
                <a:spcPts val="1800"/>
              </a:spcAft>
              <a:defRPr/>
            </a:pPr>
            <a:endParaRPr lang="en-AU" dirty="0"/>
          </a:p>
        </p:txBody>
      </p:sp>
      <p:pic>
        <p:nvPicPr>
          <p:cNvPr id="23556" name="Picture 3">
            <a:extLst>
              <a:ext uri="{FF2B5EF4-FFF2-40B4-BE49-F238E27FC236}">
                <a16:creationId xmlns:a16="http://schemas.microsoft.com/office/drawing/2014/main" id="{745AD008-F119-44E7-90CF-811472DA409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87338" y="2268538"/>
            <a:ext cx="3567112" cy="2379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00AB71A0-CC55-410D-A78A-DE893A016A30}"/>
              </a:ext>
            </a:extLst>
          </p:cNvPr>
          <p:cNvSpPr>
            <a:spLocks noGrp="1" noChangeArrowheads="1"/>
          </p:cNvSpPr>
          <p:nvPr>
            <p:ph type="title"/>
          </p:nvPr>
        </p:nvSpPr>
        <p:spPr/>
        <p:txBody>
          <a:bodyPr/>
          <a:lstStyle/>
          <a:p>
            <a:r>
              <a:rPr lang="en-US" altLang="en-US" dirty="0"/>
              <a:t>Let's recap</a:t>
            </a:r>
            <a:endParaRPr lang="en-AU" altLang="en-US" dirty="0"/>
          </a:p>
        </p:txBody>
      </p:sp>
      <p:sp>
        <p:nvSpPr>
          <p:cNvPr id="25603" name="Content Placeholder 2">
            <a:extLst>
              <a:ext uri="{FF2B5EF4-FFF2-40B4-BE49-F238E27FC236}">
                <a16:creationId xmlns:a16="http://schemas.microsoft.com/office/drawing/2014/main" id="{343F52BB-21D8-4C50-BB7B-91A37CFA3B77}"/>
              </a:ext>
            </a:extLst>
          </p:cNvPr>
          <p:cNvSpPr>
            <a:spLocks noGrp="1" noChangeArrowheads="1"/>
          </p:cNvSpPr>
          <p:nvPr>
            <p:ph idx="1"/>
          </p:nvPr>
        </p:nvSpPr>
        <p:spPr/>
        <p:txBody>
          <a:bodyPr/>
          <a:lstStyle/>
          <a:p>
            <a:pPr marL="0" indent="0">
              <a:spcBef>
                <a:spcPct val="0"/>
              </a:spcBef>
              <a:spcAft>
                <a:spcPts val="2400"/>
              </a:spcAft>
              <a:buNone/>
            </a:pPr>
            <a:endParaRPr lang="en-US" altLang="en-US" sz="2200" dirty="0"/>
          </a:p>
          <a:p>
            <a:pPr>
              <a:spcBef>
                <a:spcPct val="0"/>
              </a:spcBef>
              <a:spcAft>
                <a:spcPts val="1800"/>
              </a:spcAft>
            </a:pPr>
            <a:r>
              <a:rPr lang="en-US" altLang="en-US" sz="2200" dirty="0"/>
              <a:t>Advance care planning is about </a:t>
            </a:r>
            <a:br>
              <a:rPr lang="en-US" altLang="en-US" sz="2200" dirty="0"/>
            </a:br>
            <a:r>
              <a:rPr lang="en-US" altLang="en-US" sz="2200" dirty="0"/>
              <a:t>ongoing conversations between residents, their families and/or substitute decision maker(s) and their health care team</a:t>
            </a:r>
            <a:endParaRPr lang="en-AU" altLang="en-US" sz="2200" dirty="0"/>
          </a:p>
          <a:p>
            <a:pPr>
              <a:spcBef>
                <a:spcPct val="0"/>
              </a:spcBef>
              <a:spcAft>
                <a:spcPts val="1800"/>
              </a:spcAft>
            </a:pPr>
            <a:r>
              <a:rPr lang="en-US" altLang="en-US" sz="2200" dirty="0"/>
              <a:t>These discussions are about future health and personal care preferences and wishes</a:t>
            </a:r>
            <a:endParaRPr lang="en-AU" altLang="en-US" sz="2200" dirty="0"/>
          </a:p>
          <a:p>
            <a:pPr>
              <a:spcBef>
                <a:spcPct val="0"/>
              </a:spcBef>
              <a:spcAft>
                <a:spcPts val="1800"/>
              </a:spcAft>
            </a:pPr>
            <a:r>
              <a:rPr lang="en-US" altLang="en-US" sz="2200" dirty="0"/>
              <a:t>Ideally, residents are supported to document these wishes </a:t>
            </a:r>
            <a:endParaRPr lang="en-AU" altLang="en-US" sz="2200" dirty="0"/>
          </a:p>
          <a:p>
            <a:pPr>
              <a:spcBef>
                <a:spcPct val="0"/>
              </a:spcBef>
              <a:spcAft>
                <a:spcPts val="1800"/>
              </a:spcAft>
            </a:pPr>
            <a:r>
              <a:rPr lang="en-US" altLang="en-US" sz="2200" dirty="0"/>
              <a:t>Remember, advance care planning is entirely voluntary.</a:t>
            </a:r>
            <a:endParaRPr lang="en-AU" altLang="en-US" sz="2200" dirty="0"/>
          </a:p>
        </p:txBody>
      </p:sp>
      <p:pic>
        <p:nvPicPr>
          <p:cNvPr id="25604" name="Picture 6">
            <a:extLst>
              <a:ext uri="{FF2B5EF4-FFF2-40B4-BE49-F238E27FC236}">
                <a16:creationId xmlns:a16="http://schemas.microsoft.com/office/drawing/2014/main" id="{9311EC7E-229B-408C-A16B-25032BF7D222}"/>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580112" y="476672"/>
            <a:ext cx="3250742" cy="22594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5">
            <a:extLst>
              <a:ext uri="{FF2B5EF4-FFF2-40B4-BE49-F238E27FC236}">
                <a16:creationId xmlns:a16="http://schemas.microsoft.com/office/drawing/2014/main" id="{F0537E84-13B8-4637-BF3C-D023B0BF7E40}"/>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0" y="180000"/>
            <a:ext cx="9144000" cy="655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216F1BD8-FB2D-4273-B102-22C3F2FF6C6B}"/>
              </a:ext>
            </a:extLst>
          </p:cNvPr>
          <p:cNvSpPr>
            <a:spLocks noGrp="1" noChangeArrowheads="1"/>
          </p:cNvSpPr>
          <p:nvPr>
            <p:ph type="title"/>
          </p:nvPr>
        </p:nvSpPr>
        <p:spPr/>
        <p:txBody>
          <a:bodyPr/>
          <a:lstStyle/>
          <a:p>
            <a:r>
              <a:rPr lang="en-US" altLang="en-US" dirty="0"/>
              <a:t>References</a:t>
            </a:r>
            <a:endParaRPr lang="en-AU" altLang="en-US" dirty="0"/>
          </a:p>
        </p:txBody>
      </p:sp>
      <p:sp>
        <p:nvSpPr>
          <p:cNvPr id="15363" name="Content Placeholder 2">
            <a:extLst>
              <a:ext uri="{FF2B5EF4-FFF2-40B4-BE49-F238E27FC236}">
                <a16:creationId xmlns:a16="http://schemas.microsoft.com/office/drawing/2014/main" id="{F6488EB0-3821-480A-9C09-6CC926C68FF9}"/>
              </a:ext>
            </a:extLst>
          </p:cNvPr>
          <p:cNvSpPr>
            <a:spLocks noGrp="1" noChangeArrowheads="1"/>
          </p:cNvSpPr>
          <p:nvPr>
            <p:ph idx="1"/>
          </p:nvPr>
        </p:nvSpPr>
        <p:spPr>
          <a:xfrm>
            <a:off x="630000" y="1619999"/>
            <a:ext cx="7887600" cy="4536000"/>
          </a:xfrm>
          <a:noFill/>
          <a:ln>
            <a:noFill/>
            <a:miter lim="800000"/>
            <a:headEnd/>
            <a:tailEnd/>
          </a:ln>
        </p:spPr>
        <p:txBody>
          <a:bodyPr/>
          <a:lstStyle/>
          <a:p>
            <a:pPr>
              <a:spcBef>
                <a:spcPct val="0"/>
              </a:spcBef>
              <a:spcAft>
                <a:spcPts val="900"/>
              </a:spcAft>
              <a:buFontTx/>
              <a:buAutoNum type="arabicPeriod"/>
              <a:defRPr/>
            </a:pPr>
            <a:r>
              <a:rPr lang="en-AU" altLang="en-US" sz="1200" dirty="0"/>
              <a:t>Metro South Health, Statement of Choices Advance Care Planning (Version 5.1), February 2018. Available at: </a:t>
            </a:r>
            <a:r>
              <a:rPr lang="en-AU" altLang="en-US" sz="1200" dirty="0">
                <a:solidFill>
                  <a:srgbClr val="0095AF"/>
                </a:solidFill>
                <a:hlinkClick r:id="rId3">
                  <a:extLst>
                    <a:ext uri="{A12FA001-AC4F-418D-AE19-62706E023703}">
                      <ahyp:hlinkClr xmlns:ahyp="http://schemas.microsoft.com/office/drawing/2018/hyperlinkcolor" val="tx"/>
                    </a:ext>
                  </a:extLst>
                </a:hlinkClick>
              </a:rPr>
              <a:t>https://metrosouth.health.qld.gov.au/acp/statement-of-choices-form</a:t>
            </a:r>
            <a:endParaRPr lang="en-AU" altLang="en-US" sz="1200" dirty="0">
              <a:solidFill>
                <a:srgbClr val="0095AF"/>
              </a:solidFill>
            </a:endParaRPr>
          </a:p>
          <a:p>
            <a:pPr>
              <a:spcAft>
                <a:spcPts val="900"/>
              </a:spcAft>
              <a:buFontTx/>
              <a:buAutoNum type="arabicPeriod"/>
              <a:defRPr/>
            </a:pPr>
            <a:r>
              <a:rPr lang="en-AU" altLang="en-US" sz="1200" dirty="0"/>
              <a:t>Australian Commission on Safety and Quality in Health Care. National Consensus Statement: essential elements for safe and high-quality end-of-life care. Sydney: ACSQHC, 2015</a:t>
            </a:r>
          </a:p>
          <a:p>
            <a:pPr>
              <a:spcBef>
                <a:spcPct val="0"/>
              </a:spcBef>
              <a:spcAft>
                <a:spcPts val="900"/>
              </a:spcAft>
              <a:buFontTx/>
              <a:buAutoNum type="arabicPeriod"/>
              <a:defRPr/>
            </a:pPr>
            <a:r>
              <a:rPr lang="en-AU" altLang="en-US" sz="1200" dirty="0"/>
              <a:t>Silvester W, Fullam RS, Parslow RA, et al. Quality of advance care planning policy and practice in residential aged care facilities in Australia. BMJ Supportive &amp; Palliative Care 2013. 3:349-357</a:t>
            </a:r>
          </a:p>
          <a:p>
            <a:pPr>
              <a:spcBef>
                <a:spcPct val="0"/>
              </a:spcBef>
              <a:spcAft>
                <a:spcPts val="900"/>
              </a:spcAft>
              <a:buFontTx/>
              <a:buAutoNum type="arabicPeriod"/>
              <a:defRPr/>
            </a:pPr>
            <a:r>
              <a:rPr lang="en-AU" altLang="en-US" sz="1200" dirty="0"/>
              <a:t>State of Queensland. Factsheet: General principles and health care principles under Queensland’s guardianship framework. Brisbane: November 2020. Available at: </a:t>
            </a:r>
            <a:r>
              <a:rPr lang="en-AU" altLang="en-US" sz="1200" dirty="0">
                <a:solidFill>
                  <a:srgbClr val="0095AF"/>
                </a:solidFill>
                <a:hlinkClick r:id="rId4">
                  <a:extLst>
                    <a:ext uri="{A12FA001-AC4F-418D-AE19-62706E023703}">
                      <ahyp:hlinkClr xmlns:ahyp="http://schemas.microsoft.com/office/drawing/2018/hyperlinkcolor" val="tx"/>
                    </a:ext>
                  </a:extLst>
                </a:hlinkClick>
              </a:rPr>
              <a:t>https://www.publications.qld.gov.au/dataset/power-of-attorney-and-advance-health-directive-forms/resource/399ac2cc-9088-48f7-94cd-e29f3f927c48</a:t>
            </a:r>
            <a:endParaRPr lang="en-AU" altLang="en-US" sz="1200" dirty="0">
              <a:solidFill>
                <a:srgbClr val="0095AF"/>
              </a:solidFill>
            </a:endParaRPr>
          </a:p>
          <a:p>
            <a:pPr>
              <a:spcBef>
                <a:spcPct val="0"/>
              </a:spcBef>
              <a:spcAft>
                <a:spcPts val="900"/>
              </a:spcAft>
              <a:buFontTx/>
              <a:buAutoNum type="arabicPeriod"/>
              <a:defRPr/>
            </a:pPr>
            <a:r>
              <a:rPr lang="en-AU" altLang="en-US" sz="1200" dirty="0"/>
              <a:t>State of Queensland (Office of the Queensland Parliamentary Counsel). Guardianship and Administration Act 2000. Brisbane: July 2021.</a:t>
            </a:r>
          </a:p>
          <a:p>
            <a:pPr>
              <a:spcBef>
                <a:spcPct val="0"/>
              </a:spcBef>
              <a:spcAft>
                <a:spcPts val="900"/>
              </a:spcAft>
              <a:buFontTx/>
              <a:buAutoNum type="arabicPeriod"/>
              <a:defRPr/>
            </a:pPr>
            <a:r>
              <a:rPr lang="en-AU" altLang="en-US" sz="1200" dirty="0"/>
              <a:t>Wright AA, Zhang B, Ray A et al. Associations between end-of-life discussions, patient mental health, medical care near death, and caregiver bereavement adjustments. JAMA 2008. 300:1665-73</a:t>
            </a:r>
          </a:p>
          <a:p>
            <a:pPr>
              <a:spcBef>
                <a:spcPct val="0"/>
              </a:spcBef>
              <a:spcAft>
                <a:spcPts val="900"/>
              </a:spcAft>
              <a:buFontTx/>
              <a:buAutoNum type="arabicPeriod"/>
              <a:defRPr/>
            </a:pPr>
            <a:r>
              <a:rPr lang="en-AU" altLang="en-US" sz="1200" dirty="0" err="1"/>
              <a:t>Detering</a:t>
            </a:r>
            <a:r>
              <a:rPr lang="en-AU" altLang="en-US" sz="1200" dirty="0"/>
              <a:t> KM, Hancock AD, Reade MC, et al. The impact of advance care planning on end of life care in elderly patients: randomised controlled trial. BMJ 2010. 340:1345</a:t>
            </a:r>
          </a:p>
          <a:p>
            <a:pPr>
              <a:spcBef>
                <a:spcPct val="0"/>
              </a:spcBef>
              <a:spcAft>
                <a:spcPts val="900"/>
              </a:spcAft>
              <a:buFontTx/>
              <a:buAutoNum type="arabicPeriod"/>
              <a:defRPr/>
            </a:pPr>
            <a:r>
              <a:rPr lang="en-AU" altLang="en-US" sz="1200" dirty="0"/>
              <a:t>Australian Health Ministers’ Advisory Council. A National Framework for Advance Care Directives. 2015. Available at: </a:t>
            </a:r>
            <a:r>
              <a:rPr lang="en-AU" sz="1200" u="sng" dirty="0">
                <a:solidFill>
                  <a:srgbClr val="0095AF"/>
                </a:solidFill>
                <a:ea typeface="Arial" panose="020B0604020202020204" pitchFamily="34" charset="0"/>
                <a:hlinkClick r:id="rId5">
                  <a:extLst>
                    <a:ext uri="{A12FA001-AC4F-418D-AE19-62706E023703}">
                      <ahyp:hlinkClr xmlns:ahyp="http://schemas.microsoft.com/office/drawing/2018/hyperlinkcolor" val="tx"/>
                    </a:ext>
                  </a:extLst>
                </a:hlinkClick>
              </a:rPr>
              <a:t>http://www.coaghealthcouncil.gov.au/Portals/0/A%20National%20Framework%20for%20Advance%20Care%20Directives_September%202011.pdf</a:t>
            </a:r>
            <a:r>
              <a:rPr lang="en-AU" sz="1200" u="sng" dirty="0">
                <a:solidFill>
                  <a:srgbClr val="0095AF"/>
                </a:solidFill>
                <a:ea typeface="Arial" panose="020B0604020202020204" pitchFamily="34" charset="0"/>
              </a:rPr>
              <a:t> [Accessed 15 July 2021]        </a:t>
            </a:r>
            <a:endParaRPr lang="en-AU" altLang="en-US" sz="1200" dirty="0">
              <a:hlinkClick r:id="rId6" action="ppaction://hlinkfile"/>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E2CA3FD1-E80A-40B5-8559-4DCE85F5F996}"/>
              </a:ext>
            </a:extLst>
          </p:cNvPr>
          <p:cNvSpPr>
            <a:spLocks noGrp="1" noChangeArrowheads="1"/>
          </p:cNvSpPr>
          <p:nvPr>
            <p:ph type="title"/>
          </p:nvPr>
        </p:nvSpPr>
        <p:spPr/>
        <p:txBody>
          <a:bodyPr/>
          <a:lstStyle/>
          <a:p>
            <a:r>
              <a:rPr lang="en-US" altLang="en-US" dirty="0"/>
              <a:t>Learning outcomes</a:t>
            </a:r>
            <a:endParaRPr lang="en-AU" altLang="en-US" dirty="0"/>
          </a:p>
        </p:txBody>
      </p:sp>
      <p:sp>
        <p:nvSpPr>
          <p:cNvPr id="3" name="Content Placeholder 2">
            <a:extLst>
              <a:ext uri="{FF2B5EF4-FFF2-40B4-BE49-F238E27FC236}">
                <a16:creationId xmlns:a16="http://schemas.microsoft.com/office/drawing/2014/main" id="{29B02885-0952-40E2-ABA3-8682B5ED7417}"/>
              </a:ext>
            </a:extLst>
          </p:cNvPr>
          <p:cNvSpPr>
            <a:spLocks noGrp="1"/>
          </p:cNvSpPr>
          <p:nvPr>
            <p:ph idx="1"/>
          </p:nvPr>
        </p:nvSpPr>
        <p:spPr>
          <a:xfrm>
            <a:off x="630000" y="1908000"/>
            <a:ext cx="7887600" cy="4284000"/>
          </a:xfrm>
        </p:spPr>
        <p:txBody>
          <a:bodyPr/>
          <a:lstStyle/>
          <a:p>
            <a:pPr marL="0" indent="0">
              <a:spcBef>
                <a:spcPts val="0"/>
              </a:spcBef>
              <a:spcAft>
                <a:spcPts val="1800"/>
              </a:spcAft>
              <a:buFontTx/>
              <a:buNone/>
              <a:defRPr/>
            </a:pPr>
            <a:endParaRPr lang="en-GB" sz="2200" dirty="0"/>
          </a:p>
          <a:p>
            <a:pPr marL="0" indent="0">
              <a:spcBef>
                <a:spcPts val="0"/>
              </a:spcBef>
              <a:spcAft>
                <a:spcPts val="1800"/>
              </a:spcAft>
              <a:buFontTx/>
              <a:buNone/>
              <a:defRPr/>
            </a:pPr>
            <a:r>
              <a:rPr lang="en-GB" sz="2200" dirty="0"/>
              <a:t>After completing this training session, you should be able to:</a:t>
            </a:r>
            <a:endParaRPr lang="en-AU" sz="2200" dirty="0"/>
          </a:p>
          <a:p>
            <a:pPr marL="342000" indent="-342000">
              <a:spcBef>
                <a:spcPts val="0"/>
              </a:spcBef>
              <a:spcAft>
                <a:spcPts val="1800"/>
              </a:spcAft>
              <a:defRPr/>
            </a:pPr>
            <a:r>
              <a:rPr lang="en-AU" sz="2200" dirty="0"/>
              <a:t>Discuss advance care planning (ACP) and your facility’s ACP policy</a:t>
            </a:r>
          </a:p>
          <a:p>
            <a:pPr marL="342000" indent="-342000">
              <a:spcBef>
                <a:spcPts val="0"/>
              </a:spcBef>
              <a:spcAft>
                <a:spcPts val="1800"/>
              </a:spcAft>
              <a:defRPr/>
            </a:pPr>
            <a:r>
              <a:rPr lang="en-GB" sz="2200" dirty="0"/>
              <a:t>Identify the benefits and importance of ACP</a:t>
            </a:r>
            <a:r>
              <a:rPr lang="en-US" sz="2200" dirty="0"/>
              <a:t> for residents, families, substitute decision maker(s)(SDM) and staff in residential aged care facilities</a:t>
            </a:r>
            <a:endParaRPr lang="en-AU" sz="2200" dirty="0"/>
          </a:p>
          <a:p>
            <a:pPr marL="342000" indent="-342000">
              <a:spcBef>
                <a:spcPts val="0"/>
              </a:spcBef>
              <a:spcAft>
                <a:spcPts val="1800"/>
              </a:spcAft>
              <a:defRPr/>
            </a:pPr>
            <a:r>
              <a:rPr lang="en-US" sz="2200" dirty="0"/>
              <a:t>Explain why it is important for all residents to </a:t>
            </a:r>
            <a:br>
              <a:rPr lang="en-US" sz="2200" dirty="0"/>
            </a:br>
            <a:r>
              <a:rPr lang="en-US" sz="2200" dirty="0"/>
              <a:t>have an informed substitute decision maker(s).</a:t>
            </a:r>
          </a:p>
          <a:p>
            <a:pPr marL="342000" indent="-342000">
              <a:spcBef>
                <a:spcPts val="0"/>
              </a:spcBef>
              <a:spcAft>
                <a:spcPts val="1800"/>
              </a:spcAft>
              <a:buFontTx/>
              <a:buNone/>
              <a:defRPr/>
            </a:pPr>
            <a:endParaRPr lang="en-AU" sz="2200" dirty="0"/>
          </a:p>
        </p:txBody>
      </p:sp>
      <p:pic>
        <p:nvPicPr>
          <p:cNvPr id="7172" name="Picture 4">
            <a:extLst>
              <a:ext uri="{FF2B5EF4-FFF2-40B4-BE49-F238E27FC236}">
                <a16:creationId xmlns:a16="http://schemas.microsoft.com/office/drawing/2014/main" id="{4638E286-537F-4AB1-A2D1-F4990D43A8B7}"/>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500000" y="612000"/>
            <a:ext cx="4319588" cy="169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DA629579-CB28-44AB-A379-20D360069695}"/>
              </a:ext>
            </a:extLst>
          </p:cNvPr>
          <p:cNvSpPr>
            <a:spLocks noGrp="1" noChangeArrowheads="1"/>
          </p:cNvSpPr>
          <p:nvPr>
            <p:ph type="title"/>
          </p:nvPr>
        </p:nvSpPr>
        <p:spPr/>
        <p:txBody>
          <a:bodyPr/>
          <a:lstStyle/>
          <a:p>
            <a:r>
              <a:rPr lang="en-US" altLang="en-US" dirty="0"/>
              <a:t>What is advance care planning?</a:t>
            </a:r>
            <a:endParaRPr lang="en-AU" altLang="en-US" dirty="0"/>
          </a:p>
        </p:txBody>
      </p:sp>
      <p:sp>
        <p:nvSpPr>
          <p:cNvPr id="9219" name="Content Placeholder 2">
            <a:extLst>
              <a:ext uri="{FF2B5EF4-FFF2-40B4-BE49-F238E27FC236}">
                <a16:creationId xmlns:a16="http://schemas.microsoft.com/office/drawing/2014/main" id="{AA57E663-9C09-48B8-B82A-05FE4BAA3112}"/>
              </a:ext>
            </a:extLst>
          </p:cNvPr>
          <p:cNvSpPr>
            <a:spLocks noGrp="1" noChangeArrowheads="1"/>
          </p:cNvSpPr>
          <p:nvPr>
            <p:ph sz="half" idx="1"/>
          </p:nvPr>
        </p:nvSpPr>
        <p:spPr>
          <a:xfrm>
            <a:off x="630000" y="1908000"/>
            <a:ext cx="7887600" cy="4284000"/>
          </a:xfrm>
        </p:spPr>
        <p:txBody>
          <a:bodyPr/>
          <a:lstStyle/>
          <a:p>
            <a:pPr marL="0" indent="0" algn="ctr">
              <a:spcBef>
                <a:spcPct val="0"/>
              </a:spcBef>
              <a:spcAft>
                <a:spcPts val="0"/>
              </a:spcAft>
              <a:buFontTx/>
              <a:buNone/>
            </a:pPr>
            <a:endParaRPr lang="en-AU" altLang="en-US" dirty="0"/>
          </a:p>
          <a:p>
            <a:pPr marL="0" indent="0" algn="ctr">
              <a:spcBef>
                <a:spcPct val="0"/>
              </a:spcBef>
              <a:spcAft>
                <a:spcPts val="0"/>
              </a:spcAft>
              <a:buFontTx/>
              <a:buNone/>
            </a:pPr>
            <a:endParaRPr lang="en-AU" altLang="en-US" dirty="0"/>
          </a:p>
          <a:p>
            <a:pPr marL="0" indent="0" algn="ctr">
              <a:spcBef>
                <a:spcPct val="0"/>
              </a:spcBef>
              <a:spcAft>
                <a:spcPts val="0"/>
              </a:spcAft>
              <a:buFontTx/>
              <a:buNone/>
            </a:pPr>
            <a:endParaRPr lang="en-AU" altLang="en-US" dirty="0"/>
          </a:p>
          <a:p>
            <a:pPr marL="0" indent="0" algn="ctr">
              <a:spcBef>
                <a:spcPct val="0"/>
              </a:spcBef>
              <a:spcAft>
                <a:spcPts val="0"/>
              </a:spcAft>
              <a:buFontTx/>
              <a:buNone/>
            </a:pPr>
            <a:endParaRPr lang="en-AU" altLang="en-US" dirty="0"/>
          </a:p>
          <a:p>
            <a:pPr marL="0" indent="0" algn="ctr">
              <a:spcBef>
                <a:spcPct val="0"/>
              </a:spcBef>
              <a:spcAft>
                <a:spcPts val="0"/>
              </a:spcAft>
              <a:buFontTx/>
              <a:buNone/>
            </a:pPr>
            <a:endParaRPr lang="en-AU" altLang="en-US" dirty="0"/>
          </a:p>
          <a:p>
            <a:pPr marL="0" indent="0" algn="ctr">
              <a:spcBef>
                <a:spcPct val="0"/>
              </a:spcBef>
              <a:spcAft>
                <a:spcPts val="0"/>
              </a:spcAft>
              <a:buFontTx/>
              <a:buNone/>
            </a:pPr>
            <a:endParaRPr lang="en-AU" altLang="en-US" dirty="0"/>
          </a:p>
          <a:p>
            <a:pPr marL="0" indent="0" algn="ctr">
              <a:spcBef>
                <a:spcPct val="0"/>
              </a:spcBef>
              <a:spcAft>
                <a:spcPts val="0"/>
              </a:spcAft>
              <a:buFontTx/>
              <a:buNone/>
            </a:pPr>
            <a:endParaRPr lang="en-AU" altLang="en-US" dirty="0"/>
          </a:p>
          <a:p>
            <a:pPr marL="0" indent="0" algn="ctr">
              <a:spcBef>
                <a:spcPct val="0"/>
              </a:spcBef>
              <a:spcAft>
                <a:spcPts val="1800"/>
              </a:spcAft>
              <a:buFontTx/>
              <a:buNone/>
            </a:pPr>
            <a:r>
              <a:rPr lang="en-SG" altLang="en-US" sz="2000" dirty="0"/>
              <a:t>Advance care planning refers to a voluntary ongoing process by way of conversations between a resident, their family and/or substitute decision maker(s), and health care professionals enabling the resident’s preferences for future health care to be known should they become unable to participate in decision making.</a:t>
            </a:r>
            <a:r>
              <a:rPr lang="en-SG" altLang="en-US" sz="1400" dirty="0"/>
              <a:t>[1]</a:t>
            </a:r>
            <a:endParaRPr lang="en-AU" altLang="en-US" dirty="0"/>
          </a:p>
        </p:txBody>
      </p:sp>
      <p:pic>
        <p:nvPicPr>
          <p:cNvPr id="2" name="Picture 1">
            <a:extLst>
              <a:ext uri="{FF2B5EF4-FFF2-40B4-BE49-F238E27FC236}">
                <a16:creationId xmlns:a16="http://schemas.microsoft.com/office/drawing/2014/main" id="{8AE237F8-3878-4C20-A0C7-424680BEAB76}"/>
              </a:ext>
            </a:extLst>
          </p:cNvPr>
          <p:cNvPicPr>
            <a:picLocks noChangeAspect="1"/>
          </p:cNvPicPr>
          <p:nvPr/>
        </p:nvPicPr>
        <p:blipFill>
          <a:blip r:embed="rId3"/>
          <a:stretch>
            <a:fillRect/>
          </a:stretch>
        </p:blipFill>
        <p:spPr>
          <a:xfrm>
            <a:off x="2556000" y="1620000"/>
            <a:ext cx="3895725" cy="25908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FCCC34B3-9703-4D77-8AD7-DA2E1CDF29EE}"/>
              </a:ext>
            </a:extLst>
          </p:cNvPr>
          <p:cNvSpPr>
            <a:spLocks noGrp="1" noChangeArrowheads="1"/>
          </p:cNvSpPr>
          <p:nvPr>
            <p:ph type="title"/>
          </p:nvPr>
        </p:nvSpPr>
        <p:spPr/>
        <p:txBody>
          <a:bodyPr/>
          <a:lstStyle/>
          <a:p>
            <a:r>
              <a:rPr lang="en-AU" altLang="en-US" sz="3000" dirty="0"/>
              <a:t>Advance care planning</a:t>
            </a:r>
            <a:br>
              <a:rPr lang="en-AU" altLang="en-US" sz="3000" dirty="0"/>
            </a:br>
            <a:r>
              <a:rPr lang="en-AU" altLang="en-US" sz="3000" dirty="0"/>
              <a:t>Think now. Plan sooner. Peace of mind later </a:t>
            </a:r>
            <a:endParaRPr lang="en-AU" altLang="en-US" sz="3000" b="1" dirty="0"/>
          </a:p>
        </p:txBody>
      </p:sp>
      <p:sp>
        <p:nvSpPr>
          <p:cNvPr id="11267" name="Content Placeholder 3">
            <a:extLst>
              <a:ext uri="{FF2B5EF4-FFF2-40B4-BE49-F238E27FC236}">
                <a16:creationId xmlns:a16="http://schemas.microsoft.com/office/drawing/2014/main" id="{2C6B87FF-B940-4806-9398-071DB645ABE5}"/>
              </a:ext>
            </a:extLst>
          </p:cNvPr>
          <p:cNvSpPr>
            <a:spLocks noGrp="1" noChangeArrowheads="1"/>
          </p:cNvSpPr>
          <p:nvPr>
            <p:ph sz="half" idx="2"/>
          </p:nvPr>
        </p:nvSpPr>
        <p:spPr>
          <a:xfrm>
            <a:off x="630000" y="1908000"/>
            <a:ext cx="7887600" cy="4284000"/>
          </a:xfrm>
        </p:spPr>
        <p:txBody>
          <a:bodyPr/>
          <a:lstStyle/>
          <a:p>
            <a:pPr>
              <a:spcBef>
                <a:spcPct val="0"/>
              </a:spcBef>
              <a:spcAft>
                <a:spcPts val="1800"/>
              </a:spcAft>
            </a:pPr>
            <a:r>
              <a:rPr lang="en-US" altLang="en-US" sz="2200" dirty="0"/>
              <a:t>A message from the Queensland Government to all persons over the age of 18 with decision-making capacity</a:t>
            </a:r>
          </a:p>
          <a:p>
            <a:pPr>
              <a:spcBef>
                <a:spcPct val="0"/>
              </a:spcBef>
              <a:spcAft>
                <a:spcPts val="1800"/>
              </a:spcAft>
            </a:pPr>
            <a:r>
              <a:rPr lang="en-AU" altLang="en-US" sz="2200" dirty="0"/>
              <a:t>It is never too early to plan your future health care preferences, even if you are fit and healthy</a:t>
            </a:r>
          </a:p>
          <a:p>
            <a:pPr>
              <a:spcBef>
                <a:spcPct val="0"/>
              </a:spcBef>
              <a:spcAft>
                <a:spcPts val="1800"/>
              </a:spcAft>
            </a:pPr>
            <a:r>
              <a:rPr lang="en-AU" altLang="en-US" sz="2200" dirty="0"/>
              <a:t>It is preferable to consider these issues clearly and calmly when the matter is not urgent or critical. </a:t>
            </a:r>
            <a:r>
              <a:rPr lang="en-AU" altLang="en-US" sz="1400" dirty="0"/>
              <a:t>[1]</a:t>
            </a:r>
          </a:p>
        </p:txBody>
      </p:sp>
      <p:pic>
        <p:nvPicPr>
          <p:cNvPr id="11268" name="Picture 3">
            <a:extLst>
              <a:ext uri="{FF2B5EF4-FFF2-40B4-BE49-F238E27FC236}">
                <a16:creationId xmlns:a16="http://schemas.microsoft.com/office/drawing/2014/main" id="{4B0A520C-80D8-4D84-B809-62B7496D40E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600000" y="4500000"/>
            <a:ext cx="1981200"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EC144C38-95CC-468F-BDEE-1C2BD28E7E3B}"/>
              </a:ext>
            </a:extLst>
          </p:cNvPr>
          <p:cNvSpPr>
            <a:spLocks noGrp="1" noChangeArrowheads="1"/>
          </p:cNvSpPr>
          <p:nvPr>
            <p:ph type="title"/>
          </p:nvPr>
        </p:nvSpPr>
        <p:spPr/>
        <p:txBody>
          <a:bodyPr/>
          <a:lstStyle/>
          <a:p>
            <a:r>
              <a:rPr lang="en-AU" altLang="en-US" dirty="0"/>
              <a:t>Advance care planning videos</a:t>
            </a:r>
          </a:p>
        </p:txBody>
      </p:sp>
      <p:sp>
        <p:nvSpPr>
          <p:cNvPr id="4" name="TextBox 3">
            <a:extLst>
              <a:ext uri="{FF2B5EF4-FFF2-40B4-BE49-F238E27FC236}">
                <a16:creationId xmlns:a16="http://schemas.microsoft.com/office/drawing/2014/main" id="{A9223789-DDD2-C6B8-3D3F-BA0A5B6C2259}"/>
              </a:ext>
            </a:extLst>
          </p:cNvPr>
          <p:cNvSpPr txBox="1"/>
          <p:nvPr/>
        </p:nvSpPr>
        <p:spPr>
          <a:xfrm>
            <a:off x="628650" y="4670980"/>
            <a:ext cx="5887566" cy="369332"/>
          </a:xfrm>
          <a:prstGeom prst="rect">
            <a:avLst/>
          </a:prstGeom>
          <a:noFill/>
        </p:spPr>
        <p:txBody>
          <a:bodyPr wrap="square">
            <a:spAutoFit/>
          </a:bodyPr>
          <a:lstStyle/>
          <a:p>
            <a:r>
              <a:rPr lang="en-US" dirty="0">
                <a:hlinkClick r:id="rId3"/>
              </a:rPr>
              <a:t>https://www.youtube.com/watch?v=K-GMxCY42V0</a:t>
            </a:r>
            <a:endParaRPr lang="en-US" dirty="0"/>
          </a:p>
        </p:txBody>
      </p:sp>
      <p:pic>
        <p:nvPicPr>
          <p:cNvPr id="9" name="Picture 8" descr="A cartoon character standing next to a sign&#10;&#10;Description automatically generated">
            <a:extLst>
              <a:ext uri="{FF2B5EF4-FFF2-40B4-BE49-F238E27FC236}">
                <a16:creationId xmlns:a16="http://schemas.microsoft.com/office/drawing/2014/main" id="{31399A38-B5DE-6C63-64A7-05E760B7B6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8650" y="2438400"/>
            <a:ext cx="3797300" cy="19812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EC144C38-95CC-468F-BDEE-1C2BD28E7E3B}"/>
              </a:ext>
            </a:extLst>
          </p:cNvPr>
          <p:cNvSpPr>
            <a:spLocks noGrp="1" noChangeArrowheads="1"/>
          </p:cNvSpPr>
          <p:nvPr>
            <p:ph type="title"/>
          </p:nvPr>
        </p:nvSpPr>
        <p:spPr/>
        <p:txBody>
          <a:bodyPr/>
          <a:lstStyle/>
          <a:p>
            <a:r>
              <a:rPr lang="en-AU" altLang="en-US" dirty="0"/>
              <a:t>Advance care planning videos</a:t>
            </a:r>
          </a:p>
        </p:txBody>
      </p:sp>
      <p:pic>
        <p:nvPicPr>
          <p:cNvPr id="8" name="Picture 7" descr="A white background with blue text&#10;&#10;Description automatically generated">
            <a:extLst>
              <a:ext uri="{FF2B5EF4-FFF2-40B4-BE49-F238E27FC236}">
                <a16:creationId xmlns:a16="http://schemas.microsoft.com/office/drawing/2014/main" id="{7D6F754E-68C2-F54B-993D-F9A726DC85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650" y="2432050"/>
            <a:ext cx="3530600" cy="1993900"/>
          </a:xfrm>
          <a:prstGeom prst="rect">
            <a:avLst/>
          </a:prstGeom>
        </p:spPr>
      </p:pic>
      <p:sp>
        <p:nvSpPr>
          <p:cNvPr id="10" name="TextBox 9">
            <a:extLst>
              <a:ext uri="{FF2B5EF4-FFF2-40B4-BE49-F238E27FC236}">
                <a16:creationId xmlns:a16="http://schemas.microsoft.com/office/drawing/2014/main" id="{ED071D42-E9EF-3622-EC7F-3E07FB0F5234}"/>
              </a:ext>
            </a:extLst>
          </p:cNvPr>
          <p:cNvSpPr txBox="1"/>
          <p:nvPr/>
        </p:nvSpPr>
        <p:spPr>
          <a:xfrm>
            <a:off x="628650" y="4686855"/>
            <a:ext cx="5382344" cy="369332"/>
          </a:xfrm>
          <a:prstGeom prst="rect">
            <a:avLst/>
          </a:prstGeom>
          <a:noFill/>
        </p:spPr>
        <p:txBody>
          <a:bodyPr wrap="square">
            <a:spAutoFit/>
          </a:bodyPr>
          <a:lstStyle/>
          <a:p>
            <a:r>
              <a:rPr lang="en-US" dirty="0">
                <a:hlinkClick r:id="rId4"/>
              </a:rPr>
              <a:t>https://www.youtube.com/watch?v=GCKnoQgt6-c</a:t>
            </a:r>
            <a:endParaRPr lang="en-US" dirty="0"/>
          </a:p>
        </p:txBody>
      </p:sp>
    </p:spTree>
    <p:extLst>
      <p:ext uri="{BB962C8B-B14F-4D97-AF65-F5344CB8AC3E}">
        <p14:creationId xmlns:p14="http://schemas.microsoft.com/office/powerpoint/2010/main" val="37966935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1C63F0E0-457F-49D8-A2E1-5D6CA9CC19A2}"/>
              </a:ext>
            </a:extLst>
          </p:cNvPr>
          <p:cNvSpPr>
            <a:spLocks noGrp="1" noChangeArrowheads="1"/>
          </p:cNvSpPr>
          <p:nvPr>
            <p:ph type="title"/>
          </p:nvPr>
        </p:nvSpPr>
        <p:spPr>
          <a:xfrm>
            <a:off x="630000" y="720000"/>
            <a:ext cx="7887600" cy="1080000"/>
          </a:xfrm>
        </p:spPr>
        <p:txBody>
          <a:bodyPr/>
          <a:lstStyle/>
          <a:p>
            <a:r>
              <a:rPr lang="en-US" altLang="en-US" dirty="0"/>
              <a:t>The 4 steps of advance care planning</a:t>
            </a:r>
            <a:endParaRPr lang="en-AU" altLang="en-US" dirty="0"/>
          </a:p>
        </p:txBody>
      </p:sp>
      <p:grpSp>
        <p:nvGrpSpPr>
          <p:cNvPr id="30" name="Group 29">
            <a:extLst>
              <a:ext uri="{FF2B5EF4-FFF2-40B4-BE49-F238E27FC236}">
                <a16:creationId xmlns:a16="http://schemas.microsoft.com/office/drawing/2014/main" id="{E45F0BA8-EE58-4C06-AC73-2A07BE9EA614}"/>
              </a:ext>
            </a:extLst>
          </p:cNvPr>
          <p:cNvGrpSpPr/>
          <p:nvPr/>
        </p:nvGrpSpPr>
        <p:grpSpPr>
          <a:xfrm>
            <a:off x="745126" y="1800000"/>
            <a:ext cx="7427357" cy="4394529"/>
            <a:chOff x="528679" y="1770775"/>
            <a:chExt cx="7427357" cy="4394529"/>
          </a:xfrm>
        </p:grpSpPr>
        <p:sp>
          <p:nvSpPr>
            <p:cNvPr id="27" name="Arrow: U-Turn 26">
              <a:extLst>
                <a:ext uri="{FF2B5EF4-FFF2-40B4-BE49-F238E27FC236}">
                  <a16:creationId xmlns:a16="http://schemas.microsoft.com/office/drawing/2014/main" id="{EA04C516-7148-4F6F-B27C-A9DEF44C9582}"/>
                </a:ext>
              </a:extLst>
            </p:cNvPr>
            <p:cNvSpPr/>
            <p:nvPr/>
          </p:nvSpPr>
          <p:spPr>
            <a:xfrm rot="16200000">
              <a:off x="-540447" y="2886775"/>
              <a:ext cx="4068000" cy="1929748"/>
            </a:xfrm>
            <a:prstGeom prst="uturnArrow">
              <a:avLst>
                <a:gd name="adj1" fmla="val 10736"/>
                <a:gd name="adj2" fmla="val 16965"/>
                <a:gd name="adj3" fmla="val 30048"/>
                <a:gd name="adj4" fmla="val 26209"/>
                <a:gd name="adj5" fmla="val 67266"/>
              </a:avLst>
            </a:prstGeom>
            <a:solidFill>
              <a:schemeClr val="accent2">
                <a:lumMod val="7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8" name="Arrow: Down 7">
              <a:extLst>
                <a:ext uri="{FF2B5EF4-FFF2-40B4-BE49-F238E27FC236}">
                  <a16:creationId xmlns:a16="http://schemas.microsoft.com/office/drawing/2014/main" id="{EB9793D7-0363-49F0-BC17-C8D6A1EC6CE6}"/>
                </a:ext>
              </a:extLst>
            </p:cNvPr>
            <p:cNvSpPr/>
            <p:nvPr/>
          </p:nvSpPr>
          <p:spPr>
            <a:xfrm>
              <a:off x="4716016" y="2562776"/>
              <a:ext cx="360040" cy="396000"/>
            </a:xfrm>
            <a:prstGeom prst="downArrow">
              <a:avLst>
                <a:gd name="adj1" fmla="val 40325"/>
                <a:gd name="adj2" fmla="val 59675"/>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26" name="Group 25">
              <a:extLst>
                <a:ext uri="{FF2B5EF4-FFF2-40B4-BE49-F238E27FC236}">
                  <a16:creationId xmlns:a16="http://schemas.microsoft.com/office/drawing/2014/main" id="{9E1A92C0-C22D-42CE-A464-EB16DCCDEE43}"/>
                </a:ext>
              </a:extLst>
            </p:cNvPr>
            <p:cNvGrpSpPr/>
            <p:nvPr/>
          </p:nvGrpSpPr>
          <p:grpSpPr>
            <a:xfrm>
              <a:off x="1836036" y="1770775"/>
              <a:ext cx="6120000" cy="798937"/>
              <a:chOff x="1836036" y="1908000"/>
              <a:chExt cx="6120000" cy="798937"/>
            </a:xfrm>
          </p:grpSpPr>
          <p:sp>
            <p:nvSpPr>
              <p:cNvPr id="2" name="Rectangle: Rounded Corners 1">
                <a:extLst>
                  <a:ext uri="{FF2B5EF4-FFF2-40B4-BE49-F238E27FC236}">
                    <a16:creationId xmlns:a16="http://schemas.microsoft.com/office/drawing/2014/main" id="{162F2F0D-0F38-416E-A71E-445669EB732F}"/>
                  </a:ext>
                </a:extLst>
              </p:cNvPr>
              <p:cNvSpPr/>
              <p:nvPr/>
            </p:nvSpPr>
            <p:spPr>
              <a:xfrm>
                <a:off x="1836036" y="1914937"/>
                <a:ext cx="6120000" cy="792000"/>
              </a:xfrm>
              <a:prstGeom prst="roundRect">
                <a:avLst/>
              </a:prstGeom>
              <a:solidFill>
                <a:srgbClr val="FCECE8"/>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500" b="1" dirty="0">
                    <a:solidFill>
                      <a:schemeClr val="tx1"/>
                    </a:solidFill>
                  </a:rPr>
                  <a:t>DISCUSS</a:t>
                </a:r>
              </a:p>
            </p:txBody>
          </p:sp>
          <p:sp>
            <p:nvSpPr>
              <p:cNvPr id="3" name="TextBox 2">
                <a:extLst>
                  <a:ext uri="{FF2B5EF4-FFF2-40B4-BE49-F238E27FC236}">
                    <a16:creationId xmlns:a16="http://schemas.microsoft.com/office/drawing/2014/main" id="{5D03CFEA-C51E-489D-BC67-63D0CF5F96D7}"/>
                  </a:ext>
                </a:extLst>
              </p:cNvPr>
              <p:cNvSpPr txBox="1"/>
              <p:nvPr/>
            </p:nvSpPr>
            <p:spPr>
              <a:xfrm>
                <a:off x="2807804" y="1908000"/>
                <a:ext cx="5040560" cy="792000"/>
              </a:xfrm>
              <a:prstGeom prst="rect">
                <a:avLst/>
              </a:prstGeom>
              <a:noFill/>
            </p:spPr>
            <p:txBody>
              <a:bodyPr wrap="square" rtlCol="0" anchor="ctr" anchorCtr="0">
                <a:spAutoFit/>
              </a:bodyPr>
              <a:lstStyle/>
              <a:p>
                <a:r>
                  <a:rPr lang="en-AU" sz="1500" b="0" dirty="0">
                    <a:latin typeface="+mn-lt"/>
                  </a:rPr>
                  <a:t>talk about your medical conditions and your health care preferences with your doctor and those close to you; ask a person you trust to become your substitute decision-maker</a:t>
                </a:r>
              </a:p>
            </p:txBody>
          </p:sp>
        </p:grpSp>
        <p:sp>
          <p:nvSpPr>
            <p:cNvPr id="32" name="Arrow: Down 31">
              <a:extLst>
                <a:ext uri="{FF2B5EF4-FFF2-40B4-BE49-F238E27FC236}">
                  <a16:creationId xmlns:a16="http://schemas.microsoft.com/office/drawing/2014/main" id="{2188B52C-5397-4AE2-A326-DEFA67675CC3}"/>
                </a:ext>
              </a:extLst>
            </p:cNvPr>
            <p:cNvSpPr/>
            <p:nvPr/>
          </p:nvSpPr>
          <p:spPr>
            <a:xfrm>
              <a:off x="4716016" y="3765477"/>
              <a:ext cx="360040" cy="396000"/>
            </a:xfrm>
            <a:prstGeom prst="downArrow">
              <a:avLst>
                <a:gd name="adj1" fmla="val 40325"/>
                <a:gd name="adj2" fmla="val 59675"/>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25" name="Group 24">
              <a:extLst>
                <a:ext uri="{FF2B5EF4-FFF2-40B4-BE49-F238E27FC236}">
                  <a16:creationId xmlns:a16="http://schemas.microsoft.com/office/drawing/2014/main" id="{CF3D9BB3-894B-4764-AD80-830E5FC91D83}"/>
                </a:ext>
              </a:extLst>
            </p:cNvPr>
            <p:cNvGrpSpPr/>
            <p:nvPr/>
          </p:nvGrpSpPr>
          <p:grpSpPr>
            <a:xfrm>
              <a:off x="1836036" y="2971486"/>
              <a:ext cx="6120000" cy="792000"/>
              <a:chOff x="1836036" y="2988000"/>
              <a:chExt cx="6120000" cy="792000"/>
            </a:xfrm>
          </p:grpSpPr>
          <p:sp>
            <p:nvSpPr>
              <p:cNvPr id="9" name="Rectangle: Rounded Corners 8">
                <a:extLst>
                  <a:ext uri="{FF2B5EF4-FFF2-40B4-BE49-F238E27FC236}">
                    <a16:creationId xmlns:a16="http://schemas.microsoft.com/office/drawing/2014/main" id="{626B92A7-C26D-4B39-A102-26FCF560FEA8}"/>
                  </a:ext>
                </a:extLst>
              </p:cNvPr>
              <p:cNvSpPr/>
              <p:nvPr/>
            </p:nvSpPr>
            <p:spPr>
              <a:xfrm>
                <a:off x="1836036" y="2988000"/>
                <a:ext cx="6120000" cy="792000"/>
              </a:xfrm>
              <a:prstGeom prst="roundRect">
                <a:avLst/>
              </a:prstGeom>
              <a:solidFill>
                <a:srgbClr val="F8D7CD"/>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500" b="1" dirty="0">
                    <a:solidFill>
                      <a:schemeClr val="tx1"/>
                    </a:solidFill>
                  </a:rPr>
                  <a:t>RECORD</a:t>
                </a:r>
              </a:p>
            </p:txBody>
          </p:sp>
          <p:sp>
            <p:nvSpPr>
              <p:cNvPr id="10" name="TextBox 9">
                <a:extLst>
                  <a:ext uri="{FF2B5EF4-FFF2-40B4-BE49-F238E27FC236}">
                    <a16:creationId xmlns:a16="http://schemas.microsoft.com/office/drawing/2014/main" id="{4E8F290E-35B1-4199-8051-F9465FF28010}"/>
                  </a:ext>
                </a:extLst>
              </p:cNvPr>
              <p:cNvSpPr txBox="1"/>
              <p:nvPr/>
            </p:nvSpPr>
            <p:spPr>
              <a:xfrm>
                <a:off x="2807804" y="3100064"/>
                <a:ext cx="5040560" cy="553998"/>
              </a:xfrm>
              <a:prstGeom prst="rect">
                <a:avLst/>
              </a:prstGeom>
              <a:noFill/>
            </p:spPr>
            <p:txBody>
              <a:bodyPr wrap="squar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500" dirty="0">
                    <a:latin typeface="+mn-lt"/>
                  </a:rPr>
                  <a:t>write down your views, wishes and preferences for care on a Queensland ACP document</a:t>
                </a:r>
              </a:p>
            </p:txBody>
          </p:sp>
        </p:grpSp>
        <p:sp>
          <p:nvSpPr>
            <p:cNvPr id="33" name="Arrow: Down 32">
              <a:extLst>
                <a:ext uri="{FF2B5EF4-FFF2-40B4-BE49-F238E27FC236}">
                  <a16:creationId xmlns:a16="http://schemas.microsoft.com/office/drawing/2014/main" id="{EA08EEEF-0A4F-4351-88EC-C01988FA55C1}"/>
                </a:ext>
              </a:extLst>
            </p:cNvPr>
            <p:cNvSpPr/>
            <p:nvPr/>
          </p:nvSpPr>
          <p:spPr>
            <a:xfrm>
              <a:off x="4716016" y="4957808"/>
              <a:ext cx="360040" cy="396000"/>
            </a:xfrm>
            <a:prstGeom prst="downArrow">
              <a:avLst>
                <a:gd name="adj1" fmla="val 40325"/>
                <a:gd name="adj2" fmla="val 59675"/>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24" name="Group 23">
              <a:extLst>
                <a:ext uri="{FF2B5EF4-FFF2-40B4-BE49-F238E27FC236}">
                  <a16:creationId xmlns:a16="http://schemas.microsoft.com/office/drawing/2014/main" id="{E7BD668A-164F-43CA-9296-F9F89CFDB516}"/>
                </a:ext>
              </a:extLst>
            </p:cNvPr>
            <p:cNvGrpSpPr/>
            <p:nvPr/>
          </p:nvGrpSpPr>
          <p:grpSpPr>
            <a:xfrm>
              <a:off x="1821228" y="4165260"/>
              <a:ext cx="6120000" cy="795352"/>
              <a:chOff x="1836036" y="4071585"/>
              <a:chExt cx="6120000" cy="795352"/>
            </a:xfrm>
          </p:grpSpPr>
          <p:sp>
            <p:nvSpPr>
              <p:cNvPr id="12" name="Rectangle: Rounded Corners 11">
                <a:extLst>
                  <a:ext uri="{FF2B5EF4-FFF2-40B4-BE49-F238E27FC236}">
                    <a16:creationId xmlns:a16="http://schemas.microsoft.com/office/drawing/2014/main" id="{659385D4-3E1F-48E1-AD53-FF5A47F607C3}"/>
                  </a:ext>
                </a:extLst>
              </p:cNvPr>
              <p:cNvSpPr/>
              <p:nvPr/>
            </p:nvSpPr>
            <p:spPr>
              <a:xfrm>
                <a:off x="1836036" y="4074937"/>
                <a:ext cx="6120000" cy="792000"/>
              </a:xfrm>
              <a:prstGeom prst="roundRect">
                <a:avLst/>
              </a:prstGeom>
              <a:solidFill>
                <a:srgbClr val="FCECE8"/>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500" b="1" dirty="0">
                    <a:solidFill>
                      <a:schemeClr val="tx1"/>
                    </a:solidFill>
                  </a:rPr>
                  <a:t>SHARE</a:t>
                </a:r>
              </a:p>
            </p:txBody>
          </p:sp>
          <p:sp>
            <p:nvSpPr>
              <p:cNvPr id="13" name="TextBox 12">
                <a:extLst>
                  <a:ext uri="{FF2B5EF4-FFF2-40B4-BE49-F238E27FC236}">
                    <a16:creationId xmlns:a16="http://schemas.microsoft.com/office/drawing/2014/main" id="{3BC04E47-D28F-436D-B1BC-AB95816BD8DE}"/>
                  </a:ext>
                </a:extLst>
              </p:cNvPr>
              <p:cNvSpPr txBox="1"/>
              <p:nvPr/>
            </p:nvSpPr>
            <p:spPr>
              <a:xfrm>
                <a:off x="2807804" y="4071585"/>
                <a:ext cx="5040560" cy="784830"/>
              </a:xfrm>
              <a:prstGeom prst="rect">
                <a:avLst/>
              </a:prstGeom>
              <a:noFill/>
            </p:spPr>
            <p:txBody>
              <a:bodyPr wrap="squar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500" dirty="0">
                    <a:latin typeface="+mn-lt"/>
                  </a:rPr>
                  <a:t>inform your substitute decision-maker, your family and GP what your future health care preferences are, and send a copy of your plan to the Office of Advance Care Planning</a:t>
                </a:r>
              </a:p>
            </p:txBody>
          </p:sp>
        </p:grpSp>
        <p:grpSp>
          <p:nvGrpSpPr>
            <p:cNvPr id="23" name="Group 22">
              <a:extLst>
                <a:ext uri="{FF2B5EF4-FFF2-40B4-BE49-F238E27FC236}">
                  <a16:creationId xmlns:a16="http://schemas.microsoft.com/office/drawing/2014/main" id="{DAE87B1C-4DBC-4786-A4E6-AD76D1896C2C}"/>
                </a:ext>
              </a:extLst>
            </p:cNvPr>
            <p:cNvGrpSpPr/>
            <p:nvPr/>
          </p:nvGrpSpPr>
          <p:grpSpPr>
            <a:xfrm>
              <a:off x="1836036" y="5373304"/>
              <a:ext cx="6120000" cy="792000"/>
              <a:chOff x="1836036" y="5148000"/>
              <a:chExt cx="6120000" cy="792000"/>
            </a:xfrm>
          </p:grpSpPr>
          <p:sp>
            <p:nvSpPr>
              <p:cNvPr id="15" name="Rectangle: Rounded Corners 14">
                <a:extLst>
                  <a:ext uri="{FF2B5EF4-FFF2-40B4-BE49-F238E27FC236}">
                    <a16:creationId xmlns:a16="http://schemas.microsoft.com/office/drawing/2014/main" id="{759F9E4F-EB3A-4555-AF32-0916759F6874}"/>
                  </a:ext>
                </a:extLst>
              </p:cNvPr>
              <p:cNvSpPr/>
              <p:nvPr/>
            </p:nvSpPr>
            <p:spPr>
              <a:xfrm>
                <a:off x="1836036" y="5148000"/>
                <a:ext cx="6120000" cy="792000"/>
              </a:xfrm>
              <a:prstGeom prst="roundRect">
                <a:avLst/>
              </a:prstGeom>
              <a:solidFill>
                <a:srgbClr val="F8D7CD"/>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500" b="1" dirty="0">
                    <a:solidFill>
                      <a:schemeClr val="tx1"/>
                    </a:solidFill>
                  </a:rPr>
                  <a:t>REVIEW</a:t>
                </a:r>
              </a:p>
            </p:txBody>
          </p:sp>
          <p:sp>
            <p:nvSpPr>
              <p:cNvPr id="16" name="TextBox 15">
                <a:extLst>
                  <a:ext uri="{FF2B5EF4-FFF2-40B4-BE49-F238E27FC236}">
                    <a16:creationId xmlns:a16="http://schemas.microsoft.com/office/drawing/2014/main" id="{FB20B659-98D3-4551-8D79-F369EAAC335B}"/>
                  </a:ext>
                </a:extLst>
              </p:cNvPr>
              <p:cNvSpPr txBox="1"/>
              <p:nvPr/>
            </p:nvSpPr>
            <p:spPr>
              <a:xfrm>
                <a:off x="2807804" y="5260064"/>
                <a:ext cx="5040560" cy="553998"/>
              </a:xfrm>
              <a:prstGeom prst="rect">
                <a:avLst/>
              </a:prstGeom>
              <a:noFill/>
            </p:spPr>
            <p:txBody>
              <a:bodyPr wrap="square" rtlCol="0" anchor="ctr" anchorCtr="0">
                <a:spAutoFit/>
              </a:bodyPr>
              <a:lstStyle/>
              <a:p>
                <a:r>
                  <a:rPr lang="en-AU" sz="1500" dirty="0">
                    <a:latin typeface="+mn-lt"/>
                  </a:rPr>
                  <a:t>check and update your plan when your preferences, health status, or life circumstances change.</a:t>
                </a:r>
                <a:endParaRPr lang="en-AU" sz="1200" dirty="0">
                  <a:latin typeface="+mn-lt"/>
                </a:endParaRPr>
              </a:p>
            </p:txBody>
          </p:sp>
        </p:grpSp>
      </p:grpSp>
    </p:spTree>
    <p:extLst>
      <p:ext uri="{BB962C8B-B14F-4D97-AF65-F5344CB8AC3E}">
        <p14:creationId xmlns:p14="http://schemas.microsoft.com/office/powerpoint/2010/main" val="28886891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1C63F0E0-457F-49D8-A2E1-5D6CA9CC19A2}"/>
              </a:ext>
            </a:extLst>
          </p:cNvPr>
          <p:cNvSpPr>
            <a:spLocks noGrp="1" noChangeArrowheads="1"/>
          </p:cNvSpPr>
          <p:nvPr>
            <p:ph type="title"/>
          </p:nvPr>
        </p:nvSpPr>
        <p:spPr>
          <a:xfrm>
            <a:off x="630000" y="720000"/>
            <a:ext cx="7887600" cy="1080000"/>
          </a:xfrm>
        </p:spPr>
        <p:txBody>
          <a:bodyPr/>
          <a:lstStyle/>
          <a:p>
            <a:r>
              <a:rPr lang="en-US" altLang="en-US" dirty="0"/>
              <a:t>The 4 steps of advance care planning</a:t>
            </a:r>
            <a:endParaRPr lang="en-AU" altLang="en-US" dirty="0"/>
          </a:p>
        </p:txBody>
      </p:sp>
      <p:sp>
        <p:nvSpPr>
          <p:cNvPr id="3" name="Content Placeholder 2">
            <a:extLst>
              <a:ext uri="{FF2B5EF4-FFF2-40B4-BE49-F238E27FC236}">
                <a16:creationId xmlns:a16="http://schemas.microsoft.com/office/drawing/2014/main" id="{23908E01-4E64-46F1-843B-7B9F48226904}"/>
              </a:ext>
            </a:extLst>
          </p:cNvPr>
          <p:cNvSpPr>
            <a:spLocks noGrp="1"/>
          </p:cNvSpPr>
          <p:nvPr>
            <p:ph sz="half" idx="1"/>
          </p:nvPr>
        </p:nvSpPr>
        <p:spPr>
          <a:xfrm>
            <a:off x="630000" y="1908000"/>
            <a:ext cx="7974000" cy="4284000"/>
          </a:xfrm>
        </p:spPr>
        <p:txBody>
          <a:bodyPr/>
          <a:lstStyle/>
          <a:p>
            <a:pPr marL="0" indent="0">
              <a:spcBef>
                <a:spcPts val="0"/>
              </a:spcBef>
              <a:spcAft>
                <a:spcPts val="1800"/>
              </a:spcAft>
              <a:buFontTx/>
              <a:buNone/>
              <a:defRPr/>
            </a:pPr>
            <a:r>
              <a:rPr lang="en-AU" sz="2000" dirty="0">
                <a:solidFill>
                  <a:srgbClr val="644A99"/>
                </a:solidFill>
              </a:rPr>
              <a:t>Remember:</a:t>
            </a:r>
          </a:p>
          <a:p>
            <a:pPr>
              <a:spcBef>
                <a:spcPts val="0"/>
              </a:spcBef>
              <a:spcAft>
                <a:spcPts val="1800"/>
              </a:spcAft>
              <a:defRPr/>
            </a:pPr>
            <a:r>
              <a:rPr lang="en-AU" sz="2000" dirty="0"/>
              <a:t>Advance care planning conversations are ongoing and will occur over time</a:t>
            </a:r>
          </a:p>
          <a:p>
            <a:pPr>
              <a:spcBef>
                <a:spcPts val="0"/>
              </a:spcBef>
              <a:spcAft>
                <a:spcPts val="1800"/>
              </a:spcAft>
              <a:defRPr/>
            </a:pPr>
            <a:r>
              <a:rPr lang="en-AU" sz="2000" dirty="0"/>
              <a:t>The resident may wish to record their views, wishes and preferences by completing an Advance Health Directive, Enduring Power of Attorney and/or Statement of Choices</a:t>
            </a:r>
          </a:p>
          <a:p>
            <a:pPr>
              <a:spcBef>
                <a:spcPts val="0"/>
              </a:spcBef>
              <a:spcAft>
                <a:spcPts val="1800"/>
              </a:spcAft>
              <a:defRPr/>
            </a:pPr>
            <a:r>
              <a:rPr lang="en-AU" sz="2000" dirty="0"/>
              <a:t>Advance care planning is entirely voluntary.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C0D40B78-9C53-4C89-9CD8-F7519AB6B04F}"/>
              </a:ext>
            </a:extLst>
          </p:cNvPr>
          <p:cNvSpPr>
            <a:spLocks noGrp="1" noChangeArrowheads="1"/>
          </p:cNvSpPr>
          <p:nvPr>
            <p:ph type="title"/>
          </p:nvPr>
        </p:nvSpPr>
        <p:spPr>
          <a:xfrm>
            <a:off x="630000" y="720000"/>
            <a:ext cx="7887600" cy="1080000"/>
          </a:xfrm>
        </p:spPr>
        <p:txBody>
          <a:bodyPr/>
          <a:lstStyle/>
          <a:p>
            <a:r>
              <a:rPr lang="en-US" altLang="en-US" dirty="0"/>
              <a:t>Why is advance care planning so important in residential aged care?</a:t>
            </a:r>
            <a:endParaRPr lang="en-AU" altLang="en-US" dirty="0"/>
          </a:p>
        </p:txBody>
      </p:sp>
      <p:sp>
        <p:nvSpPr>
          <p:cNvPr id="17411" name="Content Placeholder 3">
            <a:extLst>
              <a:ext uri="{FF2B5EF4-FFF2-40B4-BE49-F238E27FC236}">
                <a16:creationId xmlns:a16="http://schemas.microsoft.com/office/drawing/2014/main" id="{1032B44D-0ED0-417C-B64C-E22EF25E0072}"/>
              </a:ext>
            </a:extLst>
          </p:cNvPr>
          <p:cNvSpPr>
            <a:spLocks noGrp="1" noChangeArrowheads="1"/>
          </p:cNvSpPr>
          <p:nvPr>
            <p:ph sz="half" idx="2"/>
          </p:nvPr>
        </p:nvSpPr>
        <p:spPr>
          <a:xfrm>
            <a:off x="630000" y="1908000"/>
            <a:ext cx="7887600" cy="4284000"/>
          </a:xfrm>
        </p:spPr>
        <p:txBody>
          <a:bodyPr/>
          <a:lstStyle/>
          <a:p>
            <a:pPr>
              <a:spcBef>
                <a:spcPct val="0"/>
              </a:spcBef>
              <a:spcAft>
                <a:spcPts val="1800"/>
              </a:spcAft>
            </a:pPr>
            <a:r>
              <a:rPr lang="en-US" altLang="en-US" sz="2000" dirty="0"/>
              <a:t>Advance care planning is an important part of quality </a:t>
            </a:r>
            <a:br>
              <a:rPr lang="en-US" altLang="en-US" sz="2000" dirty="0"/>
            </a:br>
            <a:r>
              <a:rPr lang="en-US" altLang="en-US" sz="2000" dirty="0"/>
              <a:t>person-centred end-of-life care </a:t>
            </a:r>
            <a:r>
              <a:rPr lang="en-US" altLang="en-US" sz="1400" dirty="0"/>
              <a:t>[2]</a:t>
            </a:r>
          </a:p>
          <a:p>
            <a:pPr>
              <a:spcBef>
                <a:spcPct val="0"/>
              </a:spcBef>
              <a:spcAft>
                <a:spcPts val="1800"/>
              </a:spcAft>
            </a:pPr>
            <a:r>
              <a:rPr lang="en-US" altLang="en-US" sz="2000" dirty="0"/>
              <a:t>Residents’ </a:t>
            </a:r>
            <a:r>
              <a:rPr lang="en-AU" altLang="en-US" sz="2000" dirty="0"/>
              <a:t>future health care preferences will be known and this facilitates delivery of person-centred care</a:t>
            </a:r>
          </a:p>
          <a:p>
            <a:pPr>
              <a:spcBef>
                <a:spcPct val="0"/>
              </a:spcBef>
              <a:spcAft>
                <a:spcPts val="1800"/>
              </a:spcAft>
            </a:pPr>
            <a:r>
              <a:rPr lang="en-AU" altLang="en-US" sz="2000" dirty="0"/>
              <a:t>Families and/or substitute decision maker(s) can have peace of mind knowing what the resident would want  </a:t>
            </a:r>
          </a:p>
          <a:p>
            <a:pPr>
              <a:spcBef>
                <a:spcPct val="0"/>
              </a:spcBef>
              <a:spcAft>
                <a:spcPts val="1800"/>
              </a:spcAft>
            </a:pPr>
            <a:r>
              <a:rPr lang="en-AU" altLang="en-US" sz="2000" dirty="0"/>
              <a:t>Decisions about a resident’s health </a:t>
            </a:r>
            <a:br>
              <a:rPr lang="en-AU" altLang="en-US" sz="2000" dirty="0"/>
            </a:br>
            <a:r>
              <a:rPr lang="en-AU" altLang="en-US" sz="2000" dirty="0"/>
              <a:t>care are not made in a crisis </a:t>
            </a:r>
            <a:br>
              <a:rPr lang="en-AU" altLang="en-US" sz="2000" dirty="0"/>
            </a:br>
            <a:r>
              <a:rPr lang="en-AU" altLang="en-US" sz="2000" dirty="0"/>
              <a:t>e.g. in an emergency department. </a:t>
            </a:r>
            <a:r>
              <a:rPr lang="en-US" altLang="en-US" sz="1400" dirty="0"/>
              <a:t>[3]</a:t>
            </a:r>
          </a:p>
        </p:txBody>
      </p:sp>
      <p:pic>
        <p:nvPicPr>
          <p:cNvPr id="2" name="Picture 1">
            <a:extLst>
              <a:ext uri="{FF2B5EF4-FFF2-40B4-BE49-F238E27FC236}">
                <a16:creationId xmlns:a16="http://schemas.microsoft.com/office/drawing/2014/main" id="{3356B202-D1AC-4CDD-AF10-EA7E58931420}"/>
              </a:ext>
            </a:extLst>
          </p:cNvPr>
          <p:cNvPicPr>
            <a:picLocks noChangeAspect="1"/>
          </p:cNvPicPr>
          <p:nvPr/>
        </p:nvPicPr>
        <p:blipFill>
          <a:blip r:embed="rId3"/>
          <a:stretch>
            <a:fillRect/>
          </a:stretch>
        </p:blipFill>
        <p:spPr>
          <a:xfrm>
            <a:off x="5760000" y="4284000"/>
            <a:ext cx="2895600" cy="1924050"/>
          </a:xfrm>
          <a:prstGeom prst="rect">
            <a:avLst/>
          </a:prstGeom>
        </p:spPr>
      </p:pic>
    </p:spTree>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wilight">
      <a:majorFont>
        <a:latin typeface="Corbel"/>
        <a:ea typeface=""/>
        <a:cs typeface=""/>
        <a:font script="Jpan" typeface="ヒラギノ角ゴ Pro W3"/>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ヒラギノ角ゴ Pro W3"/>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6083</TotalTime>
  <Words>3113</Words>
  <Application>Microsoft Macintosh PowerPoint</Application>
  <PresentationFormat>On-screen Show (4:3)</PresentationFormat>
  <Paragraphs>281</Paragraphs>
  <Slides>16</Slides>
  <Notes>16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16</vt:i4>
      </vt:variant>
    </vt:vector>
  </HeadingPairs>
  <TitlesOfParts>
    <vt:vector size="22" baseType="lpstr">
      <vt:lpstr>Arial</vt:lpstr>
      <vt:lpstr>Calibri</vt:lpstr>
      <vt:lpstr>Calibri Light</vt:lpstr>
      <vt:lpstr>Wingdings</vt:lpstr>
      <vt:lpstr>Custom Design</vt:lpstr>
      <vt:lpstr>1_Custom Design</vt:lpstr>
      <vt:lpstr>What is…       Advance care planning?</vt:lpstr>
      <vt:lpstr>Learning outcomes</vt:lpstr>
      <vt:lpstr>What is advance care planning?</vt:lpstr>
      <vt:lpstr>Advance care planning Think now. Plan sooner. Peace of mind later </vt:lpstr>
      <vt:lpstr>Advance care planning videos</vt:lpstr>
      <vt:lpstr>Advance care planning videos</vt:lpstr>
      <vt:lpstr>The 4 steps of advance care planning</vt:lpstr>
      <vt:lpstr>The 4 steps of advance care planning</vt:lpstr>
      <vt:lpstr>Why is advance care planning so important in residential aged care?</vt:lpstr>
      <vt:lpstr>The importance of a substitute decision maker(s)</vt:lpstr>
      <vt:lpstr>The hierarchy of substitute decision  makers [5]</vt:lpstr>
      <vt:lpstr>Activity: A couple of  questions to ponder…</vt:lpstr>
      <vt:lpstr>What are the benefits of advance care planning?</vt:lpstr>
      <vt:lpstr>Let's recap</vt:lpstr>
      <vt:lpstr>PowerPoint Presentation</vt:lpstr>
      <vt:lpstr>References</vt:lpstr>
    </vt:vector>
  </TitlesOfParts>
  <Company>Queensland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Statement of Choices</dc:title>
  <dc:subject>Metro South Health powerpoint presentation template featuring a light-coloured cover page.</dc:subject>
  <dc:creator>Leanne Clemesha</dc:creator>
  <cp:keywords>powerpoint; slide; powerpoint template; slide template; presentation; templates; metro south</cp:keywords>
  <cp:lastModifiedBy>Nadia Schmidt</cp:lastModifiedBy>
  <cp:revision>405</cp:revision>
  <cp:lastPrinted>2021-11-03T06:03:35Z</cp:lastPrinted>
  <dcterms:created xsi:type="dcterms:W3CDTF">2017-03-01T03:01:26Z</dcterms:created>
  <dcterms:modified xsi:type="dcterms:W3CDTF">2024-10-08T10:55:38Z</dcterms:modified>
  <cp:category>Templates</cp:category>
</cp:coreProperties>
</file>