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64" r:id="rId1"/>
    <p:sldMasterId id="2147484467" r:id="rId2"/>
  </p:sldMasterIdLst>
  <p:notesMasterIdLst>
    <p:notesMasterId r:id="rId15"/>
  </p:notesMasterIdLst>
  <p:handoutMasterIdLst>
    <p:handoutMasterId r:id="rId16"/>
  </p:handoutMasterIdLst>
  <p:sldIdLst>
    <p:sldId id="274" r:id="rId3"/>
    <p:sldId id="276" r:id="rId4"/>
    <p:sldId id="299" r:id="rId5"/>
    <p:sldId id="289" r:id="rId6"/>
    <p:sldId id="387" r:id="rId7"/>
    <p:sldId id="388" r:id="rId8"/>
    <p:sldId id="291" r:id="rId9"/>
    <p:sldId id="292" r:id="rId10"/>
    <p:sldId id="293" r:id="rId11"/>
    <p:sldId id="385" r:id="rId12"/>
    <p:sldId id="389" r:id="rId13"/>
    <p:sldId id="273" r:id="rId14"/>
  </p:sldIdLst>
  <p:sldSz cx="9144000" cy="6858000" type="screen4x3"/>
  <p:notesSz cx="7010400" cy="9296400"/>
  <p:defaultTex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5AD"/>
    <a:srgbClr val="228A9D"/>
    <a:srgbClr val="644A99"/>
    <a:srgbClr val="278EAA"/>
    <a:srgbClr val="C2C73F"/>
    <a:srgbClr val="9F6BAD"/>
    <a:srgbClr val="9F6B99"/>
    <a:srgbClr val="4D4D4D"/>
    <a:srgbClr val="BAC122"/>
    <a:srgbClr val="E1B5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413" autoAdjust="0"/>
    <p:restoredTop sz="73796" autoAdjust="0"/>
  </p:normalViewPr>
  <p:slideViewPr>
    <p:cSldViewPr>
      <p:cViewPr varScale="1">
        <p:scale>
          <a:sx n="80" d="100"/>
          <a:sy n="80" d="100"/>
        </p:scale>
        <p:origin x="2448" y="96"/>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381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8361488-0E70-4382-838F-14197261BE1D}"/>
              </a:ext>
            </a:extLst>
          </p:cNvPr>
          <p:cNvSpPr>
            <a:spLocks noGrp="1"/>
          </p:cNvSpPr>
          <p:nvPr>
            <p:ph type="hdr" sz="quarter"/>
          </p:nvPr>
        </p:nvSpPr>
        <p:spPr>
          <a:xfrm>
            <a:off x="0" y="0"/>
            <a:ext cx="4729336" cy="465138"/>
          </a:xfrm>
          <a:prstGeom prst="rect">
            <a:avLst/>
          </a:prstGeom>
        </p:spPr>
        <p:txBody>
          <a:bodyPr vert="horz" lIns="91440" tIns="45720" rIns="91440" bIns="45720" rtlCol="0"/>
          <a:lstStyle>
            <a:lvl1pPr algn="l">
              <a:defRPr sz="1200">
                <a:latin typeface="Arial" charset="0"/>
                <a:ea typeface="+mn-ea"/>
                <a:cs typeface="Arial" charset="0"/>
              </a:defRPr>
            </a:lvl1pPr>
          </a:lstStyle>
          <a:p>
            <a:pPr>
              <a:defRPr/>
            </a:pPr>
            <a:r>
              <a:rPr lang="en-AU" dirty="0"/>
              <a:t>ACP Training session 2 (all staff):</a:t>
            </a:r>
          </a:p>
          <a:p>
            <a:pPr>
              <a:defRPr/>
            </a:pPr>
            <a:r>
              <a:rPr lang="en-AU" i="1" dirty="0"/>
              <a:t>   See, Say, Do, Write, Review: Responding to cues from residents</a:t>
            </a:r>
          </a:p>
          <a:p>
            <a:pPr>
              <a:defRPr/>
            </a:pPr>
            <a:endParaRPr lang="en-AU" dirty="0"/>
          </a:p>
        </p:txBody>
      </p:sp>
      <p:sp>
        <p:nvSpPr>
          <p:cNvPr id="5" name="Slide Number Placeholder 4">
            <a:extLst>
              <a:ext uri="{FF2B5EF4-FFF2-40B4-BE49-F238E27FC236}">
                <a16:creationId xmlns:a16="http://schemas.microsoft.com/office/drawing/2014/main" id="{CC1AF42E-5640-4801-B34A-3F941F248DCB}"/>
              </a:ext>
            </a:extLst>
          </p:cNvPr>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cs typeface="Arial" panose="020B0604020202020204" pitchFamily="34" charset="0"/>
              </a:defRPr>
            </a:lvl1pPr>
          </a:lstStyle>
          <a:p>
            <a:pPr>
              <a:defRPr/>
            </a:pPr>
            <a:fld id="{91D23522-7379-4324-9F2D-1C05BF708040}" type="slidenum">
              <a:rPr lang="en-AU" altLang="en-US"/>
              <a:pPr>
                <a:defRPr/>
              </a:pPr>
              <a:t>‹#›</a:t>
            </a:fld>
            <a:endParaRPr lang="en-AU" altLang="en-US"/>
          </a:p>
        </p:txBody>
      </p:sp>
    </p:spTree>
    <p:extLst>
      <p:ext uri="{BB962C8B-B14F-4D97-AF65-F5344CB8AC3E}">
        <p14:creationId xmlns:p14="http://schemas.microsoft.com/office/powerpoint/2010/main" val="245063065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96092DB-1F75-4063-B2CF-2E40A3CB9B82}"/>
              </a:ext>
            </a:extLst>
          </p:cNvPr>
          <p:cNvSpPr>
            <a:spLocks noGrp="1"/>
          </p:cNvSpPr>
          <p:nvPr>
            <p:ph type="hdr" sz="quarter"/>
          </p:nvPr>
        </p:nvSpPr>
        <p:spPr>
          <a:xfrm>
            <a:off x="1" y="0"/>
            <a:ext cx="3038475" cy="465138"/>
          </a:xfrm>
          <a:prstGeom prst="rect">
            <a:avLst/>
          </a:prstGeom>
        </p:spPr>
        <p:txBody>
          <a:bodyPr vert="horz" lIns="91440" tIns="45720" rIns="91440" bIns="45720" rtlCol="0"/>
          <a:lstStyle>
            <a:lvl1pPr algn="l" eaLnBrk="1" hangingPunct="1">
              <a:defRPr sz="1200">
                <a:latin typeface="Arial" charset="0"/>
                <a:ea typeface="+mn-ea"/>
                <a:cs typeface="+mn-cs"/>
              </a:defRPr>
            </a:lvl1pPr>
          </a:lstStyle>
          <a:p>
            <a:pPr>
              <a:defRPr/>
            </a:pPr>
            <a:endParaRPr lang="en-AU"/>
          </a:p>
        </p:txBody>
      </p:sp>
      <p:sp>
        <p:nvSpPr>
          <p:cNvPr id="3" name="Date Placeholder 2">
            <a:extLst>
              <a:ext uri="{FF2B5EF4-FFF2-40B4-BE49-F238E27FC236}">
                <a16:creationId xmlns:a16="http://schemas.microsoft.com/office/drawing/2014/main" id="{DFB63478-81D2-4720-B6EF-50401536EB87}"/>
              </a:ext>
            </a:extLst>
          </p:cNvPr>
          <p:cNvSpPr>
            <a:spLocks noGrp="1"/>
          </p:cNvSpPr>
          <p:nvPr>
            <p:ph type="dt"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anose="020B0604020202020204" pitchFamily="34" charset="0"/>
              </a:defRPr>
            </a:lvl1pPr>
          </a:lstStyle>
          <a:p>
            <a:pPr>
              <a:defRPr/>
            </a:pPr>
            <a:fld id="{78DF301F-52A0-492A-8425-421CD7AA6236}" type="datetimeFigureOut">
              <a:rPr lang="en-AU" altLang="en-US"/>
              <a:pPr>
                <a:defRPr/>
              </a:pPr>
              <a:t>12/05/2022</a:t>
            </a:fld>
            <a:endParaRPr lang="en-AU" altLang="en-US"/>
          </a:p>
        </p:txBody>
      </p:sp>
      <p:sp>
        <p:nvSpPr>
          <p:cNvPr id="4" name="Slide Image Placeholder 3">
            <a:extLst>
              <a:ext uri="{FF2B5EF4-FFF2-40B4-BE49-F238E27FC236}">
                <a16:creationId xmlns:a16="http://schemas.microsoft.com/office/drawing/2014/main" id="{A5F643A7-9B2C-44B4-B996-5AB522716795}"/>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a:extLst>
              <a:ext uri="{FF2B5EF4-FFF2-40B4-BE49-F238E27FC236}">
                <a16:creationId xmlns:a16="http://schemas.microsoft.com/office/drawing/2014/main" id="{F23809A0-0415-4E03-94E8-21B1459A3D9D}"/>
              </a:ext>
            </a:extLst>
          </p:cNvPr>
          <p:cNvSpPr>
            <a:spLocks noGrp="1"/>
          </p:cNvSpPr>
          <p:nvPr>
            <p:ph type="body" sz="quarter" idx="3"/>
          </p:nvPr>
        </p:nvSpPr>
        <p:spPr>
          <a:xfrm>
            <a:off x="700088" y="4416426"/>
            <a:ext cx="5610225"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a:extLst>
              <a:ext uri="{FF2B5EF4-FFF2-40B4-BE49-F238E27FC236}">
                <a16:creationId xmlns:a16="http://schemas.microsoft.com/office/drawing/2014/main" id="{39F28F0D-3BE3-4FF2-810E-C7AE1EF5D5FD}"/>
              </a:ext>
            </a:extLst>
          </p:cNvPr>
          <p:cNvSpPr>
            <a:spLocks noGrp="1"/>
          </p:cNvSpPr>
          <p:nvPr>
            <p:ph type="ftr" sz="quarter" idx="4"/>
          </p:nvPr>
        </p:nvSpPr>
        <p:spPr>
          <a:xfrm>
            <a:off x="1" y="8829675"/>
            <a:ext cx="5161383" cy="465138"/>
          </a:xfrm>
          <a:prstGeom prst="rect">
            <a:avLst/>
          </a:prstGeom>
        </p:spPr>
        <p:txBody>
          <a:bodyPr vert="horz" lIns="91440" tIns="45720" rIns="91440" bIns="45720" rtlCol="0" anchor="b"/>
          <a:lstStyle>
            <a:lvl1pPr algn="l" eaLnBrk="1" hangingPunct="1">
              <a:defRPr sz="1050">
                <a:latin typeface="Arial" charset="0"/>
                <a:ea typeface="+mn-ea"/>
                <a:cs typeface="+mn-cs"/>
              </a:defRPr>
            </a:lvl1pPr>
          </a:lstStyle>
          <a:p>
            <a:pPr>
              <a:defRPr/>
            </a:pPr>
            <a:r>
              <a:rPr lang="en-AU" dirty="0"/>
              <a:t>Training session 2B (non-nursing staff): </a:t>
            </a:r>
          </a:p>
          <a:p>
            <a:pPr>
              <a:defRPr/>
            </a:pPr>
            <a:r>
              <a:rPr lang="en-AU" i="1" dirty="0"/>
              <a:t>Your role: Responding to cues from residents</a:t>
            </a:r>
          </a:p>
        </p:txBody>
      </p:sp>
      <p:sp>
        <p:nvSpPr>
          <p:cNvPr id="7" name="Slide Number Placeholder 6">
            <a:extLst>
              <a:ext uri="{FF2B5EF4-FFF2-40B4-BE49-F238E27FC236}">
                <a16:creationId xmlns:a16="http://schemas.microsoft.com/office/drawing/2014/main" id="{D3E0B973-6722-4721-9FFF-6A610B78BDA6}"/>
              </a:ext>
            </a:extLst>
          </p:cNvPr>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50">
                <a:cs typeface="Arial" panose="020B0604020202020204" pitchFamily="34" charset="0"/>
              </a:defRPr>
            </a:lvl1pPr>
          </a:lstStyle>
          <a:p>
            <a:pPr>
              <a:defRPr/>
            </a:pPr>
            <a:r>
              <a:rPr lang="en-AU" altLang="en-US" dirty="0"/>
              <a:t>Slide </a:t>
            </a:r>
            <a:fld id="{061FE0C9-22F8-4A88-A91B-E7EEA9767FEB}" type="slidenum">
              <a:rPr lang="en-AU" altLang="en-US" smtClean="0"/>
              <a:pPr>
                <a:defRPr/>
              </a:pPr>
              <a:t>‹#›</a:t>
            </a:fld>
            <a:endParaRPr lang="en-AU" altLang="en-US" dirty="0"/>
          </a:p>
        </p:txBody>
      </p:sp>
    </p:spTree>
    <p:extLst>
      <p:ext uri="{BB962C8B-B14F-4D97-AF65-F5344CB8AC3E}">
        <p14:creationId xmlns:p14="http://schemas.microsoft.com/office/powerpoint/2010/main" val="57591578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dyingtotalk.org.au/discussion-starter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B9EDCE4-752F-4969-8E00-6073B814AA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a:extLst>
              <a:ext uri="{FF2B5EF4-FFF2-40B4-BE49-F238E27FC236}">
                <a16:creationId xmlns:a16="http://schemas.microsoft.com/office/drawing/2014/main" id="{49645161-D738-4A47-AE8D-71AE1751E1A4}"/>
              </a:ext>
            </a:extLst>
          </p:cNvPr>
          <p:cNvSpPr>
            <a:spLocks noGrp="1"/>
          </p:cNvSpPr>
          <p:nvPr>
            <p:ph type="body" idx="1"/>
          </p:nvPr>
        </p:nvSpPr>
        <p:spPr bwMode="auto">
          <a:xfrm>
            <a:off x="702000" y="4474800"/>
            <a:ext cx="5608800" cy="3661200"/>
          </a:xfrm>
        </p:spPr>
        <p:txBody>
          <a:bodyPr wrap="square" numCol="1" anchor="t" anchorCtr="0" compatLnSpc="1">
            <a:prstTxWarp prst="textNoShape">
              <a:avLst/>
            </a:prstTxWarp>
          </a:bodyPr>
          <a:lstStyle/>
          <a:p>
            <a:pPr>
              <a:defRPr/>
            </a:pPr>
            <a:r>
              <a:rPr lang="en-US" altLang="en-US" sz="1200" b="1" dirty="0"/>
              <a:t>Facilitator notes </a:t>
            </a:r>
          </a:p>
          <a:p>
            <a:pPr>
              <a:defRPr/>
            </a:pPr>
            <a:endParaRPr lang="en-US" altLang="en-US" sz="1200" b="1" dirty="0"/>
          </a:p>
          <a:p>
            <a:pPr>
              <a:defRPr/>
            </a:pPr>
            <a:r>
              <a:rPr lang="en-US" altLang="en-US" sz="1200" b="1" dirty="0"/>
              <a:t>Preparation</a:t>
            </a:r>
          </a:p>
          <a:p>
            <a:pPr marL="182234" indent="-182234">
              <a:buFont typeface="Arial" panose="020B0604020202020204" pitchFamily="34" charset="0"/>
              <a:buChar char="•"/>
              <a:defRPr/>
            </a:pPr>
            <a:r>
              <a:rPr lang="en-US" altLang="en-US" sz="1200" dirty="0"/>
              <a:t>Insert your facility name into this slide</a:t>
            </a:r>
            <a:r>
              <a:rPr lang="en-US" altLang="en-US" sz="1200" b="1" dirty="0"/>
              <a:t>.</a:t>
            </a:r>
          </a:p>
          <a:p>
            <a:pPr marL="0" indent="0">
              <a:buFont typeface="Arial" panose="020B0604020202020204" pitchFamily="34" charset="0"/>
              <a:buNone/>
              <a:defRPr/>
            </a:pPr>
            <a:endParaRPr lang="en-US" altLang="en-US" sz="1200" b="0" dirty="0"/>
          </a:p>
          <a:p>
            <a:pPr marL="182234" marR="0" lvl="0" indent="-182234"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kern="1200" dirty="0">
                <a:solidFill>
                  <a:schemeClr val="tx1"/>
                </a:solidFill>
                <a:latin typeface="+mn-lt"/>
                <a:ea typeface="MS PGothic" panose="020B0600070205080204" pitchFamily="34" charset="-128"/>
              </a:rPr>
              <a:t>Require internet/ video/ audio access.</a:t>
            </a:r>
            <a:endParaRPr lang="en-AU" altLang="en-US" sz="1100" dirty="0"/>
          </a:p>
        </p:txBody>
      </p:sp>
      <p:sp>
        <p:nvSpPr>
          <p:cNvPr id="2" name="Slide Number Placeholder 1">
            <a:extLst>
              <a:ext uri="{FF2B5EF4-FFF2-40B4-BE49-F238E27FC236}">
                <a16:creationId xmlns:a16="http://schemas.microsoft.com/office/drawing/2014/main" id="{778AC6EF-7BDD-4E8D-BEA9-C5E1E0D4A187}"/>
              </a:ext>
            </a:extLst>
          </p:cNvPr>
          <p:cNvSpPr>
            <a:spLocks noGrp="1"/>
          </p:cNvSpPr>
          <p:nvPr>
            <p:ph type="sldNum" sz="quarter" idx="5"/>
          </p:nvPr>
        </p:nvSpPr>
        <p:spPr/>
        <p:txBody>
          <a:bodyPr/>
          <a:lstStyle/>
          <a:p>
            <a:pPr>
              <a:defRPr/>
            </a:pPr>
            <a:r>
              <a:rPr lang="en-AU" altLang="en-US"/>
              <a:t>Slide </a:t>
            </a:r>
            <a:fld id="{061FE0C9-22F8-4A88-A91B-E7EEA9767FEB}" type="slidenum">
              <a:rPr lang="en-AU" altLang="en-US" smtClean="0"/>
              <a:pPr>
                <a:defRPr/>
              </a:pPr>
              <a:t>1</a:t>
            </a:fld>
            <a:endParaRPr lang="en-AU" altLang="en-US" dirty="0"/>
          </a:p>
        </p:txBody>
      </p:sp>
      <p:sp>
        <p:nvSpPr>
          <p:cNvPr id="4" name="Footer Placeholder 3">
            <a:extLst>
              <a:ext uri="{FF2B5EF4-FFF2-40B4-BE49-F238E27FC236}">
                <a16:creationId xmlns:a16="http://schemas.microsoft.com/office/drawing/2014/main" id="{7D500D31-4891-4BD3-B64B-33F181AF8089}"/>
              </a:ext>
            </a:extLst>
          </p:cNvPr>
          <p:cNvSpPr>
            <a:spLocks noGrp="1"/>
          </p:cNvSpPr>
          <p:nvPr>
            <p:ph type="ftr" sz="quarter" idx="4"/>
          </p:nvPr>
        </p:nvSpPr>
        <p:spPr/>
        <p:txBody>
          <a:bodyPr/>
          <a:lstStyle/>
          <a:p>
            <a:pPr>
              <a:defRPr/>
            </a:pPr>
            <a:r>
              <a:rPr lang="en-AU" dirty="0"/>
              <a:t>Training session 2B (non-nursing staff): </a:t>
            </a:r>
          </a:p>
          <a:p>
            <a:pPr>
              <a:defRPr/>
            </a:pPr>
            <a:r>
              <a:rPr lang="en-AU" i="1" dirty="0"/>
              <a:t>Your role: Responding to cues from residents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DBC0EB93-B128-478E-B8CD-72A767B85A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463CBF78-61F9-4741-8E9E-BFFAC4CB2AE0}"/>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altLang="en-US" sz="1200" b="1" dirty="0"/>
              <a:t>Facilitator notes </a:t>
            </a:r>
            <a:endParaRPr lang="en-AU" altLang="en-US" sz="1200" dirty="0"/>
          </a:p>
          <a:p>
            <a:pPr eaLnBrk="1" hangingPunct="1">
              <a:spcBef>
                <a:spcPct val="0"/>
              </a:spcBef>
              <a:defRPr/>
            </a:pPr>
            <a:endParaRPr lang="en-AU" altLang="en-US" sz="1200" b="1" dirty="0"/>
          </a:p>
          <a:p>
            <a:pPr>
              <a:defRPr/>
            </a:pPr>
            <a:r>
              <a:rPr lang="en-US" altLang="en-US" sz="1100" b="1" dirty="0"/>
              <a:t>Key points</a:t>
            </a:r>
          </a:p>
          <a:p>
            <a:pPr marL="171450" indent="-171450">
              <a:buFont typeface="Arial" panose="020B0604020202020204" pitchFamily="34" charset="0"/>
              <a:buChar char="•"/>
              <a:defRPr/>
            </a:pPr>
            <a:r>
              <a:rPr lang="en-US" altLang="en-US" sz="1100" dirty="0"/>
              <a:t>Simply read out contents of the slide</a:t>
            </a:r>
          </a:p>
        </p:txBody>
      </p:sp>
      <p:sp>
        <p:nvSpPr>
          <p:cNvPr id="2" name="Slide Number Placeholder 1">
            <a:extLst>
              <a:ext uri="{FF2B5EF4-FFF2-40B4-BE49-F238E27FC236}">
                <a16:creationId xmlns:a16="http://schemas.microsoft.com/office/drawing/2014/main" id="{2646FA20-B2F2-4B1F-ADED-A5A5CC5E9021}"/>
              </a:ext>
            </a:extLst>
          </p:cNvPr>
          <p:cNvSpPr>
            <a:spLocks noGrp="1"/>
          </p:cNvSpPr>
          <p:nvPr>
            <p:ph type="sldNum" sz="quarter" idx="5"/>
          </p:nvPr>
        </p:nvSpPr>
        <p:spPr/>
        <p:txBody>
          <a:bodyPr/>
          <a:lstStyle/>
          <a:p>
            <a:pPr>
              <a:defRPr/>
            </a:pPr>
            <a:r>
              <a:rPr lang="en-AU" altLang="en-US"/>
              <a:t>Slide </a:t>
            </a:r>
            <a:fld id="{061FE0C9-22F8-4A88-A91B-E7EEA9767FEB}" type="slidenum">
              <a:rPr lang="en-AU" altLang="en-US" smtClean="0"/>
              <a:pPr>
                <a:defRPr/>
              </a:pPr>
              <a:t>10</a:t>
            </a:fld>
            <a:endParaRPr lang="en-AU" altLang="en-US" dirty="0"/>
          </a:p>
        </p:txBody>
      </p:sp>
      <p:sp>
        <p:nvSpPr>
          <p:cNvPr id="4" name="Footer Placeholder 3">
            <a:extLst>
              <a:ext uri="{FF2B5EF4-FFF2-40B4-BE49-F238E27FC236}">
                <a16:creationId xmlns:a16="http://schemas.microsoft.com/office/drawing/2014/main" id="{37CF7A51-067E-49AB-9F9D-89906321B181}"/>
              </a:ext>
            </a:extLst>
          </p:cNvPr>
          <p:cNvSpPr>
            <a:spLocks noGrp="1"/>
          </p:cNvSpPr>
          <p:nvPr>
            <p:ph type="ftr" sz="quarter" idx="4"/>
          </p:nvPr>
        </p:nvSpPr>
        <p:spPr/>
        <p:txBody>
          <a:bodyPr/>
          <a:lstStyle/>
          <a:p>
            <a:pPr>
              <a:defRPr/>
            </a:pPr>
            <a:r>
              <a:rPr lang="en-AU" dirty="0"/>
              <a:t>Training session 2B (non-nursing staff): </a:t>
            </a:r>
          </a:p>
          <a:p>
            <a:pPr>
              <a:defRPr/>
            </a:pPr>
            <a:r>
              <a:rPr lang="en-AU" i="1" dirty="0"/>
              <a:t>Your role: Responding to cues from residents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914F5A10-8E51-4470-8873-905FE92F23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56CE587D-5622-4F4B-B554-9E001D62B3AB}"/>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altLang="en-US" b="1" dirty="0"/>
              <a:t>Facilitator notes </a:t>
            </a:r>
            <a:endParaRPr lang="en-AU" altLang="en-US" dirty="0"/>
          </a:p>
          <a:p>
            <a:pPr eaLnBrk="1" hangingPunct="1">
              <a:spcBef>
                <a:spcPct val="0"/>
              </a:spcBef>
              <a:defRPr/>
            </a:pPr>
            <a:endParaRPr lang="en-AU" altLang="en-US" b="1" dirty="0"/>
          </a:p>
          <a:p>
            <a:pPr>
              <a:defRPr/>
            </a:pPr>
            <a:r>
              <a:rPr lang="en-US" altLang="en-US" sz="1100" b="1" dirty="0"/>
              <a:t>Key points</a:t>
            </a:r>
          </a:p>
          <a:p>
            <a:pPr marL="182234" indent="-182234">
              <a:buFont typeface="Arial" panose="020B0604020202020204" pitchFamily="34" charset="0"/>
              <a:buChar char="•"/>
              <a:defRPr/>
            </a:pPr>
            <a:r>
              <a:rPr lang="en-US" altLang="en-US" sz="1200" dirty="0"/>
              <a:t>Answer as many questions as you can in the time available.  </a:t>
            </a:r>
          </a:p>
          <a:p>
            <a:pPr marL="182234" indent="-182234">
              <a:buFont typeface="Arial" panose="020B0604020202020204" pitchFamily="34" charset="0"/>
              <a:buChar char="•"/>
              <a:defRPr/>
            </a:pPr>
            <a:r>
              <a:rPr lang="en-US" altLang="en-US" sz="1200" dirty="0"/>
              <a:t>Any outstanding questions should be noted and a time to address these queries made for the near future.</a:t>
            </a:r>
          </a:p>
        </p:txBody>
      </p:sp>
      <p:sp>
        <p:nvSpPr>
          <p:cNvPr id="2" name="Slide Number Placeholder 1">
            <a:extLst>
              <a:ext uri="{FF2B5EF4-FFF2-40B4-BE49-F238E27FC236}">
                <a16:creationId xmlns:a16="http://schemas.microsoft.com/office/drawing/2014/main" id="{00767C9B-8632-4BF3-9433-E5DF0EBF6C10}"/>
              </a:ext>
            </a:extLst>
          </p:cNvPr>
          <p:cNvSpPr>
            <a:spLocks noGrp="1"/>
          </p:cNvSpPr>
          <p:nvPr>
            <p:ph type="sldNum" sz="quarter" idx="5"/>
          </p:nvPr>
        </p:nvSpPr>
        <p:spPr/>
        <p:txBody>
          <a:bodyPr/>
          <a:lstStyle/>
          <a:p>
            <a:pPr>
              <a:defRPr/>
            </a:pPr>
            <a:r>
              <a:rPr lang="en-AU" altLang="en-US"/>
              <a:t>Slide </a:t>
            </a:r>
            <a:fld id="{061FE0C9-22F8-4A88-A91B-E7EEA9767FEB}" type="slidenum">
              <a:rPr lang="en-AU" altLang="en-US" smtClean="0"/>
              <a:pPr>
                <a:defRPr/>
              </a:pPr>
              <a:t>11</a:t>
            </a:fld>
            <a:endParaRPr lang="en-AU" altLang="en-US" dirty="0"/>
          </a:p>
        </p:txBody>
      </p:sp>
      <p:sp>
        <p:nvSpPr>
          <p:cNvPr id="4" name="Footer Placeholder 3">
            <a:extLst>
              <a:ext uri="{FF2B5EF4-FFF2-40B4-BE49-F238E27FC236}">
                <a16:creationId xmlns:a16="http://schemas.microsoft.com/office/drawing/2014/main" id="{8662C4E6-C822-4766-AB45-7957859B878C}"/>
              </a:ext>
            </a:extLst>
          </p:cNvPr>
          <p:cNvSpPr>
            <a:spLocks noGrp="1"/>
          </p:cNvSpPr>
          <p:nvPr>
            <p:ph type="ftr" sz="quarter" idx="4"/>
          </p:nvPr>
        </p:nvSpPr>
        <p:spPr/>
        <p:txBody>
          <a:bodyPr/>
          <a:lstStyle/>
          <a:p>
            <a:pPr>
              <a:defRPr/>
            </a:pPr>
            <a:r>
              <a:rPr lang="en-AU" dirty="0"/>
              <a:t>Training session 2B (non-nursing staff): </a:t>
            </a:r>
          </a:p>
          <a:p>
            <a:pPr>
              <a:defRPr/>
            </a:pPr>
            <a:r>
              <a:rPr lang="en-AU" i="1" dirty="0"/>
              <a:t>Your role: Responding to cues from residents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59A70AAE-9A11-4EB1-ADBE-E696911667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B06E0218-C80E-4E9D-BDA8-E61BAD0A434A}"/>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endParaRPr lang="en-US" altLang="en-US" sz="1100" dirty="0"/>
          </a:p>
        </p:txBody>
      </p:sp>
      <p:sp>
        <p:nvSpPr>
          <p:cNvPr id="2" name="Slide Number Placeholder 1">
            <a:extLst>
              <a:ext uri="{FF2B5EF4-FFF2-40B4-BE49-F238E27FC236}">
                <a16:creationId xmlns:a16="http://schemas.microsoft.com/office/drawing/2014/main" id="{B93BA134-BE9B-4579-8C25-C4530486E1E0}"/>
              </a:ext>
            </a:extLst>
          </p:cNvPr>
          <p:cNvSpPr>
            <a:spLocks noGrp="1"/>
          </p:cNvSpPr>
          <p:nvPr>
            <p:ph type="sldNum" sz="quarter" idx="5"/>
          </p:nvPr>
        </p:nvSpPr>
        <p:spPr/>
        <p:txBody>
          <a:bodyPr/>
          <a:lstStyle/>
          <a:p>
            <a:pPr>
              <a:defRPr/>
            </a:pPr>
            <a:r>
              <a:rPr lang="en-AU" altLang="en-US"/>
              <a:t>Slide </a:t>
            </a:r>
            <a:fld id="{061FE0C9-22F8-4A88-A91B-E7EEA9767FEB}" type="slidenum">
              <a:rPr lang="en-AU" altLang="en-US" smtClean="0"/>
              <a:pPr>
                <a:defRPr/>
              </a:pPr>
              <a:t>12</a:t>
            </a:fld>
            <a:endParaRPr lang="en-AU" altLang="en-US" dirty="0"/>
          </a:p>
        </p:txBody>
      </p:sp>
      <p:sp>
        <p:nvSpPr>
          <p:cNvPr id="4" name="Footer Placeholder 3">
            <a:extLst>
              <a:ext uri="{FF2B5EF4-FFF2-40B4-BE49-F238E27FC236}">
                <a16:creationId xmlns:a16="http://schemas.microsoft.com/office/drawing/2014/main" id="{230318AD-46A1-4B6F-BC05-34319B1D2B7A}"/>
              </a:ext>
            </a:extLst>
          </p:cNvPr>
          <p:cNvSpPr>
            <a:spLocks noGrp="1"/>
          </p:cNvSpPr>
          <p:nvPr>
            <p:ph type="ftr" sz="quarter" idx="4"/>
          </p:nvPr>
        </p:nvSpPr>
        <p:spPr/>
        <p:txBody>
          <a:bodyPr/>
          <a:lstStyle/>
          <a:p>
            <a:pPr>
              <a:defRPr/>
            </a:pPr>
            <a:r>
              <a:rPr lang="en-AU" dirty="0"/>
              <a:t>Training session 2B (non-nursing staff): </a:t>
            </a:r>
          </a:p>
          <a:p>
            <a:pPr>
              <a:defRPr/>
            </a:pPr>
            <a:r>
              <a:rPr lang="en-AU" i="1" dirty="0"/>
              <a:t>Your role: Responding to cues from residents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ADAA4ACF-B361-4CF8-86CD-0F7F81689D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652B7750-15C1-4010-9CEB-A35354935ADA}"/>
              </a:ext>
            </a:extLst>
          </p:cNvPr>
          <p:cNvSpPr>
            <a:spLocks noGrp="1"/>
          </p:cNvSpPr>
          <p:nvPr>
            <p:ph type="body" idx="1"/>
          </p:nvPr>
        </p:nvSpPr>
        <p:spPr bwMode="auto">
          <a:xfrm>
            <a:off x="702000" y="4474800"/>
            <a:ext cx="5608800" cy="3661200"/>
          </a:xfrm>
        </p:spPr>
        <p:txBody>
          <a:bodyPr wrap="square" numCol="1" anchor="t" anchorCtr="0" compatLnSpc="1">
            <a:prstTxWarp prst="textNoShape">
              <a:avLst/>
            </a:prstTxWarp>
          </a:bodyPr>
          <a:lstStyle/>
          <a:p>
            <a:pPr eaLnBrk="1" hangingPunct="1">
              <a:spcBef>
                <a:spcPct val="0"/>
              </a:spcBef>
              <a:defRPr/>
            </a:pPr>
            <a:r>
              <a:rPr lang="en-US" sz="1200" b="1" dirty="0"/>
              <a:t>Facilitator notes</a:t>
            </a:r>
            <a:endParaRPr lang="en-AU" sz="1200" dirty="0"/>
          </a:p>
          <a:p>
            <a:pPr eaLnBrk="1" hangingPunct="1">
              <a:spcBef>
                <a:spcPct val="0"/>
              </a:spcBef>
              <a:defRPr/>
            </a:pPr>
            <a:endParaRPr lang="en-US" sz="1200" dirty="0"/>
          </a:p>
          <a:p>
            <a:pPr eaLnBrk="1" hangingPunct="1">
              <a:spcBef>
                <a:spcPct val="0"/>
              </a:spcBef>
              <a:defRPr/>
            </a:pPr>
            <a:r>
              <a:rPr lang="en-US" sz="1200" b="1" dirty="0"/>
              <a:t>Key points </a:t>
            </a:r>
            <a:endParaRPr lang="en-AU" sz="1200" dirty="0"/>
          </a:p>
          <a:p>
            <a:pPr marL="182234" indent="-182234" eaLnBrk="1" hangingPunct="1">
              <a:spcBef>
                <a:spcPct val="0"/>
              </a:spcBef>
              <a:buFont typeface="Arial" panose="020B0604020202020204" pitchFamily="34" charset="0"/>
              <a:buChar char="•"/>
              <a:defRPr/>
            </a:pPr>
            <a:r>
              <a:rPr lang="en-US" sz="1200" dirty="0"/>
              <a:t>The learning outcomes provide the participants with a clear outline of the training session. </a:t>
            </a:r>
          </a:p>
          <a:p>
            <a:pPr marL="182234" indent="-182234" eaLnBrk="1" hangingPunct="1">
              <a:spcBef>
                <a:spcPct val="0"/>
              </a:spcBef>
              <a:buFont typeface="Arial" panose="020B0604020202020204" pitchFamily="34" charset="0"/>
              <a:buChar char="•"/>
              <a:defRPr/>
            </a:pPr>
            <a:r>
              <a:rPr lang="en-US" sz="1200" dirty="0"/>
              <a:t>It may be appropriate to ask the participants if they have any questions before you commence the session. </a:t>
            </a:r>
          </a:p>
          <a:p>
            <a:pPr eaLnBrk="1" hangingPunct="1">
              <a:spcBef>
                <a:spcPct val="0"/>
              </a:spcBef>
              <a:defRPr/>
            </a:pPr>
            <a:endParaRPr lang="en-AU" sz="1200" dirty="0"/>
          </a:p>
          <a:p>
            <a:pPr eaLnBrk="1" hangingPunct="1">
              <a:spcBef>
                <a:spcPct val="0"/>
              </a:spcBef>
              <a:defRPr/>
            </a:pPr>
            <a:r>
              <a:rPr lang="en-US" sz="1200" b="1" dirty="0"/>
              <a:t>Suggested activity </a:t>
            </a:r>
            <a:endParaRPr lang="en-AU" sz="1200" dirty="0"/>
          </a:p>
          <a:p>
            <a:pPr marL="182234" indent="-182234" eaLnBrk="1" hangingPunct="1">
              <a:spcBef>
                <a:spcPct val="0"/>
              </a:spcBef>
              <a:buFont typeface="Arial" panose="020B0604020202020204" pitchFamily="34" charset="0"/>
              <a:buChar char="•"/>
              <a:defRPr/>
            </a:pPr>
            <a:r>
              <a:rPr lang="en-US" sz="1200" dirty="0"/>
              <a:t>This brainstorming activity will enable you to gain an understanding of what the participants’ learning needs are. </a:t>
            </a:r>
          </a:p>
          <a:p>
            <a:pPr marL="182234" indent="-182234" eaLnBrk="1" hangingPunct="1">
              <a:buFont typeface="Arial" panose="020B0604020202020204" pitchFamily="34" charset="0"/>
              <a:buChar char="•"/>
              <a:defRPr/>
            </a:pPr>
            <a:r>
              <a:rPr lang="en-US" sz="1200" dirty="0"/>
              <a:t>Ask the participants what</a:t>
            </a:r>
            <a:r>
              <a:rPr lang="en-AU" sz="1200" dirty="0"/>
              <a:t> </a:t>
            </a:r>
            <a:r>
              <a:rPr lang="en-US" sz="1200" dirty="0"/>
              <a:t>they would like to learn from the session and write up on a whiteboard or butcher’s paper. </a:t>
            </a:r>
            <a:endParaRPr lang="en-AU" sz="1200" dirty="0"/>
          </a:p>
          <a:p>
            <a:pPr marL="182234" indent="-182234" eaLnBrk="1" hangingPunct="1">
              <a:buFont typeface="Arial" panose="020B0604020202020204" pitchFamily="34" charset="0"/>
              <a:buChar char="•"/>
              <a:defRPr/>
            </a:pPr>
            <a:r>
              <a:rPr lang="en-US" sz="1200" dirty="0"/>
              <a:t>At the end of the session, return to the list and ensure that you address any points that have not been answered. Some points may be covered in the other two training sessions supplied in this </a:t>
            </a:r>
            <a:r>
              <a:rPr lang="en-US" sz="1200" i="1" dirty="0"/>
              <a:t>ACP Train-the-Trainer Guide</a:t>
            </a:r>
            <a:r>
              <a:rPr lang="en-US" sz="1200" dirty="0"/>
              <a:t>. Or you may choose to set up another session to address these points or if it is an individual need that was not met, you may wish to meet with that person after the session and discuss.</a:t>
            </a:r>
          </a:p>
          <a:p>
            <a:pPr eaLnBrk="1" hangingPunct="1">
              <a:buFont typeface="Arial" panose="020B0604020202020204" pitchFamily="34" charset="0"/>
              <a:buNone/>
              <a:defRPr/>
            </a:pPr>
            <a:endParaRPr lang="en-US" sz="1200" dirty="0"/>
          </a:p>
          <a:p>
            <a:pPr eaLnBrk="1" hangingPunct="1">
              <a:spcBef>
                <a:spcPct val="0"/>
              </a:spcBef>
              <a:defRPr/>
            </a:pPr>
            <a:endParaRPr lang="en-US" sz="1100" b="1" dirty="0"/>
          </a:p>
          <a:p>
            <a:pPr eaLnBrk="1" hangingPunct="1">
              <a:spcBef>
                <a:spcPct val="0"/>
              </a:spcBef>
              <a:defRPr/>
            </a:pPr>
            <a:endParaRPr lang="en-AU" sz="1100" dirty="0"/>
          </a:p>
        </p:txBody>
      </p:sp>
      <p:sp>
        <p:nvSpPr>
          <p:cNvPr id="2" name="Slide Number Placeholder 1">
            <a:extLst>
              <a:ext uri="{FF2B5EF4-FFF2-40B4-BE49-F238E27FC236}">
                <a16:creationId xmlns:a16="http://schemas.microsoft.com/office/drawing/2014/main" id="{1B14986A-2D22-4295-A1B3-199635039925}"/>
              </a:ext>
            </a:extLst>
          </p:cNvPr>
          <p:cNvSpPr>
            <a:spLocks noGrp="1"/>
          </p:cNvSpPr>
          <p:nvPr>
            <p:ph type="sldNum" sz="quarter" idx="5"/>
          </p:nvPr>
        </p:nvSpPr>
        <p:spPr/>
        <p:txBody>
          <a:bodyPr/>
          <a:lstStyle/>
          <a:p>
            <a:pPr>
              <a:defRPr/>
            </a:pPr>
            <a:r>
              <a:rPr lang="en-AU" altLang="en-US"/>
              <a:t>Slide </a:t>
            </a:r>
            <a:fld id="{061FE0C9-22F8-4A88-A91B-E7EEA9767FEB}" type="slidenum">
              <a:rPr lang="en-AU" altLang="en-US" smtClean="0"/>
              <a:pPr>
                <a:defRPr/>
              </a:pPr>
              <a:t>2</a:t>
            </a:fld>
            <a:endParaRPr lang="en-AU" altLang="en-US" dirty="0"/>
          </a:p>
        </p:txBody>
      </p:sp>
      <p:sp>
        <p:nvSpPr>
          <p:cNvPr id="4" name="Footer Placeholder 3">
            <a:extLst>
              <a:ext uri="{FF2B5EF4-FFF2-40B4-BE49-F238E27FC236}">
                <a16:creationId xmlns:a16="http://schemas.microsoft.com/office/drawing/2014/main" id="{BBC3D4C0-64A5-4723-B521-379CE0DAB18E}"/>
              </a:ext>
            </a:extLst>
          </p:cNvPr>
          <p:cNvSpPr>
            <a:spLocks noGrp="1"/>
          </p:cNvSpPr>
          <p:nvPr>
            <p:ph type="ftr" sz="quarter" idx="4"/>
          </p:nvPr>
        </p:nvSpPr>
        <p:spPr/>
        <p:txBody>
          <a:bodyPr/>
          <a:lstStyle/>
          <a:p>
            <a:pPr>
              <a:defRPr/>
            </a:pPr>
            <a:r>
              <a:rPr lang="en-AU" dirty="0"/>
              <a:t>Training session 2B (non-nursing staff): </a:t>
            </a:r>
          </a:p>
          <a:p>
            <a:pPr>
              <a:defRPr/>
            </a:pPr>
            <a:r>
              <a:rPr lang="en-AU" i="1" dirty="0"/>
              <a:t>Your role: Responding to cues from residents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4A8306C6-A2A5-4F7F-996C-1E9538D9E3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EE9A44FB-F00A-48B8-8EE5-D7E49D19E614}"/>
              </a:ext>
            </a:extLst>
          </p:cNvPr>
          <p:cNvSpPr>
            <a:spLocks noGrp="1"/>
          </p:cNvSpPr>
          <p:nvPr>
            <p:ph type="body" idx="1"/>
          </p:nvPr>
        </p:nvSpPr>
        <p:spPr bwMode="auto">
          <a:xfrm>
            <a:off x="702000" y="4474800"/>
            <a:ext cx="5608800" cy="4309520"/>
          </a:xfrm>
        </p:spPr>
        <p:txBody>
          <a:bodyPr wrap="square" numCol="1" anchor="t" anchorCtr="0" compatLnSpc="1">
            <a:prstTxWarp prst="textNoShape">
              <a:avLst/>
            </a:prstTxWarp>
          </a:bodyPr>
          <a:lstStyle/>
          <a:p>
            <a:pPr eaLnBrk="1" hangingPunct="1">
              <a:spcBef>
                <a:spcPts val="0"/>
              </a:spcBef>
              <a:defRPr/>
            </a:pPr>
            <a:r>
              <a:rPr lang="en-US" altLang="en-US" sz="1200" b="1" dirty="0"/>
              <a:t>Facilitator notes </a:t>
            </a:r>
            <a:br>
              <a:rPr lang="en-US" altLang="en-US" sz="1200" b="1" dirty="0"/>
            </a:br>
            <a:br>
              <a:rPr lang="en-US" altLang="en-US" sz="1200" b="1" dirty="0"/>
            </a:br>
            <a:r>
              <a:rPr lang="en-US" altLang="en-US" sz="1200" b="1" dirty="0"/>
              <a:t>Key points</a:t>
            </a:r>
          </a:p>
          <a:p>
            <a:pPr marL="182234" indent="-182234" eaLnBrk="1" hangingPunct="1">
              <a:spcBef>
                <a:spcPts val="0"/>
              </a:spcBef>
              <a:buFont typeface="Arial" panose="020B0604020202020204" pitchFamily="34" charset="0"/>
              <a:buChar char="•"/>
              <a:defRPr/>
            </a:pPr>
            <a:r>
              <a:rPr lang="en-AU" altLang="en-US" sz="1200" dirty="0"/>
              <a:t>ACP conversations may be both challenging and rewarding. They involve discussing issues around death and dying, fears and loss of capacity.  </a:t>
            </a:r>
          </a:p>
          <a:p>
            <a:pPr marL="182234" indent="-182234" eaLnBrk="1" hangingPunct="1">
              <a:spcBef>
                <a:spcPts val="0"/>
              </a:spcBef>
              <a:buFont typeface="Arial" panose="020B0604020202020204" pitchFamily="34" charset="0"/>
              <a:buChar char="•"/>
              <a:defRPr/>
            </a:pPr>
            <a:r>
              <a:rPr lang="en-AU" altLang="en-US" sz="1200" dirty="0"/>
              <a:t>Many families have never broached these topics before and therefore conversations can be very emotional.  </a:t>
            </a:r>
          </a:p>
          <a:p>
            <a:pPr marL="182234" indent="-182234" eaLnBrk="1" hangingPunct="1">
              <a:spcBef>
                <a:spcPts val="0"/>
              </a:spcBef>
              <a:buFont typeface="Arial" panose="020B0604020202020204" pitchFamily="34" charset="0"/>
              <a:buChar char="•"/>
              <a:defRPr/>
            </a:pPr>
            <a:r>
              <a:rPr lang="en-AU" altLang="en-US" sz="1200" dirty="0"/>
              <a:t>Discuss the concept of self awareness and personal/professional boundaries and that being aware of both will enable more effective communication. </a:t>
            </a:r>
          </a:p>
          <a:p>
            <a:pPr eaLnBrk="1" hangingPunct="1">
              <a:spcBef>
                <a:spcPts val="0"/>
              </a:spcBef>
              <a:defRPr/>
            </a:pPr>
            <a:endParaRPr lang="en-AU" altLang="en-US" sz="1200" dirty="0"/>
          </a:p>
          <a:p>
            <a:pPr>
              <a:spcBef>
                <a:spcPts val="0"/>
              </a:spcBef>
              <a:defRPr/>
            </a:pPr>
            <a:r>
              <a:rPr lang="en-US" altLang="en-US" sz="1200" b="1" dirty="0"/>
              <a:t>Suggested activity </a:t>
            </a:r>
          </a:p>
          <a:p>
            <a:pPr marL="182234" indent="-182234">
              <a:spcBef>
                <a:spcPts val="0"/>
              </a:spcBef>
              <a:buFont typeface="Arial" panose="020B0604020202020204" pitchFamily="34" charset="0"/>
              <a:buChar char="•"/>
              <a:defRPr/>
            </a:pPr>
            <a:r>
              <a:rPr lang="en-US" altLang="en-US" sz="1200" dirty="0"/>
              <a:t>Spend five minutes introducing the participants to the </a:t>
            </a:r>
            <a:r>
              <a:rPr lang="en-US" altLang="en-US" sz="1200" i="1" dirty="0"/>
              <a:t>Dying to Talk Discussion Starter </a:t>
            </a:r>
            <a:r>
              <a:rPr lang="en-US" altLang="en-US" sz="1200" dirty="0"/>
              <a:t>booklet and </a:t>
            </a:r>
            <a:r>
              <a:rPr lang="en-US" altLang="en-US" sz="1200" i="1" dirty="0"/>
              <a:t>Aboriginal and Torres Strait Islander Discussion Starter; Working out what’s right for you </a:t>
            </a:r>
            <a:r>
              <a:rPr lang="en-US" altLang="en-US" sz="1200" dirty="0"/>
              <a:t>booklet.</a:t>
            </a:r>
          </a:p>
          <a:p>
            <a:pPr marL="182234" indent="-182234" eaLnBrk="1" hangingPunct="1">
              <a:spcBef>
                <a:spcPts val="0"/>
              </a:spcBef>
              <a:buFont typeface="Arial" panose="020B0604020202020204" pitchFamily="34" charset="0"/>
              <a:buChar char="•"/>
              <a:defRPr/>
            </a:pPr>
            <a:r>
              <a:rPr lang="en-AU" altLang="en-US" sz="1200" dirty="0"/>
              <a:t>For a longer session, you may wish to use activity 1 in the booklet. </a:t>
            </a:r>
          </a:p>
          <a:p>
            <a:pPr eaLnBrk="1" hangingPunct="1">
              <a:spcBef>
                <a:spcPts val="0"/>
              </a:spcBef>
              <a:defRPr/>
            </a:pPr>
            <a:endParaRPr lang="en-US" altLang="en-US" sz="1200" b="1" dirty="0"/>
          </a:p>
          <a:p>
            <a:pPr eaLnBrk="1" hangingPunct="1">
              <a:spcBef>
                <a:spcPts val="0"/>
              </a:spcBef>
              <a:defRPr/>
            </a:pPr>
            <a:r>
              <a:rPr lang="en-US" altLang="en-US" sz="1200" b="1" dirty="0"/>
              <a:t>Resources</a:t>
            </a:r>
            <a:endParaRPr lang="en-AU" altLang="en-US" sz="1200" dirty="0"/>
          </a:p>
          <a:p>
            <a:pPr marL="182234" indent="-182234" eaLnBrk="1" hangingPunct="1">
              <a:spcBef>
                <a:spcPts val="0"/>
              </a:spcBef>
              <a:buFont typeface="Arial" panose="020B0604020202020204" pitchFamily="34" charset="0"/>
              <a:buChar char="•"/>
              <a:defRPr/>
            </a:pPr>
            <a:r>
              <a:rPr lang="en-AU" altLang="en-US" sz="1200" dirty="0"/>
              <a:t>Palliative Care Australia website page: </a:t>
            </a:r>
            <a:r>
              <a:rPr lang="en-AU" altLang="en-US" sz="1200" i="1" dirty="0"/>
              <a:t>Dying to talk Discussion Starter</a:t>
            </a:r>
            <a:r>
              <a:rPr lang="en-AU" altLang="en-US" sz="1200" dirty="0"/>
              <a:t> available at: </a:t>
            </a:r>
            <a:r>
              <a:rPr lang="en-AU" altLang="en-US" sz="1200" dirty="0">
                <a:hlinkClick r:id="rId3"/>
              </a:rPr>
              <a:t>http://dyingtotalk.org.au/discussion-starters/</a:t>
            </a:r>
            <a:r>
              <a:rPr lang="en-AU" altLang="en-US" sz="1200" dirty="0"/>
              <a:t> or the </a:t>
            </a:r>
            <a:r>
              <a:rPr lang="en-AU" altLang="en-US" sz="1200" i="1" dirty="0"/>
              <a:t>Section 4: Discussion Starters </a:t>
            </a:r>
            <a:r>
              <a:rPr lang="en-AU" altLang="en-US" sz="1200" dirty="0"/>
              <a:t>in </a:t>
            </a:r>
            <a:r>
              <a:rPr lang="en-AU" altLang="en-US" sz="1200" i="1" dirty="0"/>
              <a:t>the Guide. </a:t>
            </a:r>
            <a:r>
              <a:rPr lang="en-AU" altLang="en-US" sz="1200" dirty="0"/>
              <a:t>Dying to Talk encourages Australians of all ages and levels of health to talk about dying. Dying to Talk aims to reach into the community to normalise dying and to help Australians work out what’s right for them at the end of their lives. </a:t>
            </a:r>
          </a:p>
        </p:txBody>
      </p:sp>
      <p:sp>
        <p:nvSpPr>
          <p:cNvPr id="2" name="Slide Number Placeholder 1">
            <a:extLst>
              <a:ext uri="{FF2B5EF4-FFF2-40B4-BE49-F238E27FC236}">
                <a16:creationId xmlns:a16="http://schemas.microsoft.com/office/drawing/2014/main" id="{E109AF39-6A8A-46EB-8975-8DEA3891B12A}"/>
              </a:ext>
            </a:extLst>
          </p:cNvPr>
          <p:cNvSpPr>
            <a:spLocks noGrp="1"/>
          </p:cNvSpPr>
          <p:nvPr>
            <p:ph type="sldNum" sz="quarter" idx="5"/>
          </p:nvPr>
        </p:nvSpPr>
        <p:spPr/>
        <p:txBody>
          <a:bodyPr/>
          <a:lstStyle/>
          <a:p>
            <a:pPr>
              <a:defRPr/>
            </a:pPr>
            <a:r>
              <a:rPr lang="en-AU" altLang="en-US"/>
              <a:t>Slide </a:t>
            </a:r>
            <a:fld id="{061FE0C9-22F8-4A88-A91B-E7EEA9767FEB}" type="slidenum">
              <a:rPr lang="en-AU" altLang="en-US" smtClean="0"/>
              <a:pPr>
                <a:defRPr/>
              </a:pPr>
              <a:t>3</a:t>
            </a:fld>
            <a:endParaRPr lang="en-AU" altLang="en-US" dirty="0"/>
          </a:p>
        </p:txBody>
      </p:sp>
      <p:sp>
        <p:nvSpPr>
          <p:cNvPr id="4" name="Footer Placeholder 3">
            <a:extLst>
              <a:ext uri="{FF2B5EF4-FFF2-40B4-BE49-F238E27FC236}">
                <a16:creationId xmlns:a16="http://schemas.microsoft.com/office/drawing/2014/main" id="{5F12C9E2-07F7-4B6C-893C-44FD94E2B547}"/>
              </a:ext>
            </a:extLst>
          </p:cNvPr>
          <p:cNvSpPr>
            <a:spLocks noGrp="1"/>
          </p:cNvSpPr>
          <p:nvPr>
            <p:ph type="ftr" sz="quarter" idx="4"/>
          </p:nvPr>
        </p:nvSpPr>
        <p:spPr/>
        <p:txBody>
          <a:bodyPr/>
          <a:lstStyle/>
          <a:p>
            <a:pPr>
              <a:defRPr/>
            </a:pPr>
            <a:r>
              <a:rPr lang="en-AU" dirty="0"/>
              <a:t>Training session 2B (non-nursing staff): </a:t>
            </a:r>
          </a:p>
          <a:p>
            <a:pPr>
              <a:defRPr/>
            </a:pPr>
            <a:r>
              <a:rPr lang="en-AU" i="1" dirty="0"/>
              <a:t>Your role: Responding to cues from residents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DE8416C8-2061-469D-AFB9-086AF5ABFF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6C7BA928-B3D9-436E-9575-106420B8ED3A}"/>
              </a:ext>
            </a:extLst>
          </p:cNvPr>
          <p:cNvSpPr>
            <a:spLocks noGrp="1"/>
          </p:cNvSpPr>
          <p:nvPr>
            <p:ph type="body" idx="1"/>
          </p:nvPr>
        </p:nvSpPr>
        <p:spPr bwMode="auto">
          <a:xfrm>
            <a:off x="702000" y="4474800"/>
            <a:ext cx="5608800" cy="3661200"/>
          </a:xfrm>
        </p:spPr>
        <p:txBody>
          <a:bodyPr wrap="square" numCol="1" anchor="t" anchorCtr="0" compatLnSpc="1">
            <a:prstTxWarp prst="textNoShape">
              <a:avLst/>
            </a:prstTxWarp>
          </a:bodyPr>
          <a:lstStyle/>
          <a:p>
            <a:pPr eaLnBrk="1" hangingPunct="1">
              <a:spcBef>
                <a:spcPct val="0"/>
              </a:spcBef>
              <a:defRPr/>
            </a:pPr>
            <a:r>
              <a:rPr lang="en-US" altLang="en-US" sz="1200" b="1" dirty="0"/>
              <a:t>Facilitator notes </a:t>
            </a:r>
            <a:endParaRPr lang="en-AU" altLang="en-US" sz="1200" dirty="0"/>
          </a:p>
          <a:p>
            <a:pPr eaLnBrk="1" hangingPunct="1">
              <a:spcBef>
                <a:spcPct val="0"/>
              </a:spcBef>
              <a:defRPr/>
            </a:pPr>
            <a:r>
              <a:rPr lang="en-AU" altLang="en-US" sz="1200" b="0" dirty="0"/>
              <a:t>The next slides will cover the </a:t>
            </a:r>
            <a:r>
              <a:rPr lang="en-AU" altLang="en-US" sz="1200" b="0" i="1" dirty="0"/>
              <a:t>See, Say, Do, Write </a:t>
            </a:r>
            <a:r>
              <a:rPr lang="en-AU" altLang="en-US" sz="1200" b="0" dirty="0"/>
              <a:t>model, also used by nursing staff.  The content can be adapted for all non-nursing staff.</a:t>
            </a:r>
          </a:p>
          <a:p>
            <a:pPr eaLnBrk="1" hangingPunct="1">
              <a:spcBef>
                <a:spcPct val="0"/>
              </a:spcBef>
              <a:defRPr/>
            </a:pPr>
            <a:endParaRPr lang="en-AU" altLang="en-US" sz="1200" b="0" dirty="0"/>
          </a:p>
          <a:p>
            <a:pPr eaLnBrk="1" hangingPunct="1">
              <a:spcBef>
                <a:spcPct val="0"/>
              </a:spcBef>
              <a:defRPr/>
            </a:pPr>
            <a:r>
              <a:rPr lang="en-AU" altLang="en-US" sz="1200" b="1" dirty="0"/>
              <a:t>Key points</a:t>
            </a:r>
            <a:endParaRPr lang="en-AU" altLang="en-US" sz="1200" dirty="0"/>
          </a:p>
          <a:p>
            <a:pPr marL="182234" indent="-182234" eaLnBrk="1" hangingPunct="1">
              <a:spcBef>
                <a:spcPct val="0"/>
              </a:spcBef>
              <a:buFont typeface="Arial" panose="020B0604020202020204" pitchFamily="34" charset="0"/>
              <a:buChar char="•"/>
              <a:defRPr/>
            </a:pPr>
            <a:r>
              <a:rPr lang="en-AU" altLang="en-US" sz="1200" dirty="0"/>
              <a:t>Non-nursing staff are well placed to ‘see’ their residents. They often recognise functional, emotional and cognitive changes in residents before anyone else.</a:t>
            </a:r>
          </a:p>
          <a:p>
            <a:pPr marL="182234" indent="-182234" eaLnBrk="1" hangingPunct="1">
              <a:spcBef>
                <a:spcPct val="0"/>
              </a:spcBef>
              <a:buFont typeface="Arial" panose="020B0604020202020204" pitchFamily="34" charset="0"/>
              <a:buChar char="•"/>
              <a:defRPr/>
            </a:pPr>
            <a:r>
              <a:rPr lang="en-AU" altLang="en-US" sz="1200" dirty="0"/>
              <a:t>Discuss the importance of not ‘missing’ the verbal and visual cues (from resident, their family and/or substitute decision maker(s) that may be used to prompt ACP discussions. What may seem like a ‘throw-away’ comment may actually lead to important advance care planning conversations. </a:t>
            </a:r>
          </a:p>
          <a:p>
            <a:pPr marL="182234" indent="-182234" eaLnBrk="1" hangingPunct="1">
              <a:spcBef>
                <a:spcPct val="0"/>
              </a:spcBef>
              <a:buFont typeface="Arial" panose="020B0604020202020204" pitchFamily="34" charset="0"/>
              <a:buChar char="•"/>
              <a:defRPr/>
            </a:pPr>
            <a:r>
              <a:rPr lang="en-AU" altLang="en-US" sz="1200" dirty="0"/>
              <a:t>Explain how asking a very simple, open-ended question e.g., “Daisy, how are you feeling today?” may be enough to open-up a conversation.</a:t>
            </a:r>
          </a:p>
          <a:p>
            <a:pPr eaLnBrk="1" hangingPunct="1">
              <a:spcBef>
                <a:spcPct val="0"/>
              </a:spcBef>
              <a:defRPr/>
            </a:pPr>
            <a:endParaRPr lang="en-AU" altLang="en-US" sz="1200" dirty="0"/>
          </a:p>
          <a:p>
            <a:pPr eaLnBrk="1" hangingPunct="1">
              <a:spcBef>
                <a:spcPct val="0"/>
              </a:spcBef>
              <a:defRPr/>
            </a:pPr>
            <a:r>
              <a:rPr lang="en-AU" altLang="en-US" sz="1200" dirty="0"/>
              <a:t> </a:t>
            </a:r>
            <a:r>
              <a:rPr lang="en-US" altLang="en-US" sz="1200" b="1" dirty="0"/>
              <a:t>Suggested activity </a:t>
            </a:r>
            <a:endParaRPr lang="en-AU" altLang="en-US" sz="1200" dirty="0"/>
          </a:p>
          <a:p>
            <a:pPr marL="182234" indent="-182234" eaLnBrk="1" hangingPunct="1">
              <a:spcBef>
                <a:spcPct val="0"/>
              </a:spcBef>
              <a:buFont typeface="Arial" panose="020B0604020202020204" pitchFamily="34" charset="0"/>
              <a:buChar char="•"/>
              <a:defRPr/>
            </a:pPr>
            <a:r>
              <a:rPr lang="en-AU" altLang="en-US" sz="1200" dirty="0"/>
              <a:t>Discuss in a large group: Give some examples of cues that you now realise may be triggers for advance care planning discussions. </a:t>
            </a:r>
            <a:endParaRPr lang="en-US" altLang="en-US" sz="1200" dirty="0"/>
          </a:p>
          <a:p>
            <a:pPr eaLnBrk="1" hangingPunct="1">
              <a:spcBef>
                <a:spcPct val="0"/>
              </a:spcBef>
              <a:defRPr/>
            </a:pPr>
            <a:endParaRPr lang="en-US" altLang="en-US" sz="1200" dirty="0"/>
          </a:p>
        </p:txBody>
      </p:sp>
      <p:sp>
        <p:nvSpPr>
          <p:cNvPr id="2" name="Slide Number Placeholder 1">
            <a:extLst>
              <a:ext uri="{FF2B5EF4-FFF2-40B4-BE49-F238E27FC236}">
                <a16:creationId xmlns:a16="http://schemas.microsoft.com/office/drawing/2014/main" id="{1D28815F-1146-45B2-BA29-FBE2BE248AFB}"/>
              </a:ext>
            </a:extLst>
          </p:cNvPr>
          <p:cNvSpPr>
            <a:spLocks noGrp="1"/>
          </p:cNvSpPr>
          <p:nvPr>
            <p:ph type="sldNum" sz="quarter" idx="5"/>
          </p:nvPr>
        </p:nvSpPr>
        <p:spPr/>
        <p:txBody>
          <a:bodyPr/>
          <a:lstStyle/>
          <a:p>
            <a:pPr>
              <a:defRPr/>
            </a:pPr>
            <a:r>
              <a:rPr lang="en-AU" altLang="en-US"/>
              <a:t>Slide </a:t>
            </a:r>
            <a:fld id="{061FE0C9-22F8-4A88-A91B-E7EEA9767FEB}" type="slidenum">
              <a:rPr lang="en-AU" altLang="en-US" smtClean="0"/>
              <a:pPr>
                <a:defRPr/>
              </a:pPr>
              <a:t>4</a:t>
            </a:fld>
            <a:endParaRPr lang="en-AU" altLang="en-US" dirty="0"/>
          </a:p>
        </p:txBody>
      </p:sp>
      <p:sp>
        <p:nvSpPr>
          <p:cNvPr id="4" name="Footer Placeholder 3">
            <a:extLst>
              <a:ext uri="{FF2B5EF4-FFF2-40B4-BE49-F238E27FC236}">
                <a16:creationId xmlns:a16="http://schemas.microsoft.com/office/drawing/2014/main" id="{A884F16B-76F4-4BCD-B3FB-7E0CFB75083B}"/>
              </a:ext>
            </a:extLst>
          </p:cNvPr>
          <p:cNvSpPr>
            <a:spLocks noGrp="1"/>
          </p:cNvSpPr>
          <p:nvPr>
            <p:ph type="ftr" sz="quarter" idx="4"/>
          </p:nvPr>
        </p:nvSpPr>
        <p:spPr/>
        <p:txBody>
          <a:bodyPr/>
          <a:lstStyle/>
          <a:p>
            <a:pPr>
              <a:defRPr/>
            </a:pPr>
            <a:r>
              <a:rPr lang="en-AU" dirty="0"/>
              <a:t>Training session 2B (non-nursing staff): </a:t>
            </a:r>
          </a:p>
          <a:p>
            <a:pPr>
              <a:defRPr/>
            </a:pPr>
            <a:r>
              <a:rPr lang="en-AU" i="1" dirty="0"/>
              <a:t>Your role: Responding to cues from residents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E7302BE6-DABC-4F43-8F3E-EB4B615492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BE826252-197A-4213-AC40-B4FDCC7B9B47}"/>
              </a:ext>
            </a:extLst>
          </p:cNvPr>
          <p:cNvSpPr>
            <a:spLocks noGrp="1"/>
          </p:cNvSpPr>
          <p:nvPr>
            <p:ph type="body" idx="1"/>
          </p:nvPr>
        </p:nvSpPr>
        <p:spPr bwMode="auto">
          <a:xfrm>
            <a:off x="700088" y="4474800"/>
            <a:ext cx="5610225" cy="3661200"/>
          </a:xfrm>
        </p:spPr>
        <p:txBody>
          <a:bodyPr wrap="square" numCol="1" anchor="t" anchorCtr="0" compatLnSpc="1">
            <a:prstTxWarp prst="textNoShape">
              <a:avLst/>
            </a:prstTxWarp>
          </a:bodyPr>
          <a:lstStyle/>
          <a:p>
            <a:pPr eaLnBrk="1" hangingPunct="1">
              <a:spcBef>
                <a:spcPct val="0"/>
              </a:spcBef>
              <a:defRPr/>
            </a:pPr>
            <a:r>
              <a:rPr lang="en-AU" altLang="en-US" sz="1200" b="1" dirty="0"/>
              <a:t>Facilitator notes</a:t>
            </a:r>
          </a:p>
          <a:p>
            <a:pPr eaLnBrk="1" hangingPunct="1">
              <a:spcBef>
                <a:spcPct val="0"/>
              </a:spcBef>
              <a:defRPr/>
            </a:pPr>
            <a:endParaRPr lang="en-AU" altLang="en-US" sz="1200" b="1" dirty="0"/>
          </a:p>
          <a:p>
            <a:pPr eaLnBrk="1" hangingPunct="1">
              <a:spcBef>
                <a:spcPct val="0"/>
              </a:spcBef>
              <a:defRPr/>
            </a:pPr>
            <a:r>
              <a:rPr lang="en-AU" altLang="en-US" sz="1200" b="1" dirty="0"/>
              <a:t>Key points</a:t>
            </a:r>
          </a:p>
          <a:p>
            <a:pPr marL="182234" indent="-182234" eaLnBrk="1" hangingPunct="1">
              <a:spcBef>
                <a:spcPct val="0"/>
              </a:spcBef>
              <a:buFont typeface="Arial" panose="020B0604020202020204" pitchFamily="34" charset="0"/>
              <a:buChar char="•"/>
              <a:defRPr/>
            </a:pPr>
            <a:r>
              <a:rPr lang="en-AU" altLang="en-US" sz="1200" dirty="0"/>
              <a:t>Discuss with participants the importance of their response and the value of </a:t>
            </a:r>
            <a:r>
              <a:rPr lang="en-AU" altLang="en-US" sz="1200" i="1" dirty="0"/>
              <a:t>active</a:t>
            </a:r>
            <a:r>
              <a:rPr lang="en-AU" altLang="en-US" sz="1200" dirty="0"/>
              <a:t> listening. </a:t>
            </a:r>
          </a:p>
          <a:p>
            <a:pPr marL="182234" indent="-182234" eaLnBrk="1" hangingPunct="1">
              <a:spcBef>
                <a:spcPct val="0"/>
              </a:spcBef>
              <a:buFont typeface="Arial" panose="020B0604020202020204" pitchFamily="34" charset="0"/>
              <a:buChar char="•"/>
              <a:defRPr/>
            </a:pPr>
            <a:r>
              <a:rPr lang="en-AU" altLang="en-US" sz="1200" dirty="0"/>
              <a:t>Discuss some examples of appropriate responses, encouraging participants to not just shut the conversation down.</a:t>
            </a:r>
          </a:p>
          <a:p>
            <a:pPr marL="182234" indent="-182234" eaLnBrk="1" hangingPunct="1">
              <a:spcBef>
                <a:spcPct val="0"/>
              </a:spcBef>
              <a:buFont typeface="Arial" panose="020B0604020202020204" pitchFamily="34" charset="0"/>
              <a:buChar char="•"/>
              <a:defRPr/>
            </a:pPr>
            <a:r>
              <a:rPr lang="en-AU" altLang="en-US" sz="1200" dirty="0"/>
              <a:t>Everyone must always work within their scope of practice.</a:t>
            </a:r>
          </a:p>
          <a:p>
            <a:pPr marL="182234" indent="-182234" eaLnBrk="1" hangingPunct="1">
              <a:spcBef>
                <a:spcPct val="0"/>
              </a:spcBef>
              <a:buFont typeface="Arial" panose="020B0604020202020204" pitchFamily="34" charset="0"/>
              <a:buChar char="•"/>
              <a:defRPr/>
            </a:pPr>
            <a:r>
              <a:rPr lang="en-AU" altLang="en-US" sz="1200" dirty="0"/>
              <a:t>Discuss with the participants the importance of ensuring that there is an agreed action in place before finishing the conversation.  If the resident, family and/or substitute decision maker(s) agrees, a recommended action would be that the non-nursing staff will report the conversation to the nurse.  </a:t>
            </a:r>
          </a:p>
          <a:p>
            <a:pPr eaLnBrk="1" hangingPunct="1">
              <a:spcBef>
                <a:spcPct val="0"/>
              </a:spcBef>
              <a:defRPr/>
            </a:pPr>
            <a:endParaRPr lang="en-AU" altLang="en-US" sz="1200" dirty="0"/>
          </a:p>
          <a:p>
            <a:pPr eaLnBrk="1" hangingPunct="1">
              <a:spcBef>
                <a:spcPct val="0"/>
              </a:spcBef>
              <a:defRPr/>
            </a:pPr>
            <a:r>
              <a:rPr lang="en-US" altLang="en-US" sz="1200" b="1" dirty="0"/>
              <a:t>Suggested activity </a:t>
            </a:r>
            <a:endParaRPr lang="en-AU" altLang="en-US" sz="1200" dirty="0"/>
          </a:p>
          <a:p>
            <a:pPr marL="182234" indent="-182234" eaLnBrk="1" hangingPunct="1">
              <a:spcBef>
                <a:spcPct val="0"/>
              </a:spcBef>
              <a:buFont typeface="Arial" panose="020B0604020202020204" pitchFamily="34" charset="0"/>
              <a:buChar char="•"/>
              <a:defRPr/>
            </a:pPr>
            <a:r>
              <a:rPr lang="en-AU" altLang="en-US" sz="1200" dirty="0"/>
              <a:t>Discuss in a large group: How did you respond to a cue from a resident, family member or substitute decision maker? </a:t>
            </a:r>
            <a:endParaRPr lang="en-US" altLang="en-US" sz="1200" dirty="0"/>
          </a:p>
          <a:p>
            <a:pPr eaLnBrk="1" hangingPunct="1">
              <a:spcBef>
                <a:spcPct val="0"/>
              </a:spcBef>
              <a:defRPr/>
            </a:pPr>
            <a:endParaRPr lang="en-US" altLang="en-US" sz="1200" dirty="0"/>
          </a:p>
        </p:txBody>
      </p:sp>
      <p:sp>
        <p:nvSpPr>
          <p:cNvPr id="2" name="Slide Number Placeholder 1">
            <a:extLst>
              <a:ext uri="{FF2B5EF4-FFF2-40B4-BE49-F238E27FC236}">
                <a16:creationId xmlns:a16="http://schemas.microsoft.com/office/drawing/2014/main" id="{25A95D5A-2882-4C8B-989D-37DBFCB9FE6B}"/>
              </a:ext>
            </a:extLst>
          </p:cNvPr>
          <p:cNvSpPr>
            <a:spLocks noGrp="1"/>
          </p:cNvSpPr>
          <p:nvPr>
            <p:ph type="sldNum" sz="quarter" idx="5"/>
          </p:nvPr>
        </p:nvSpPr>
        <p:spPr/>
        <p:txBody>
          <a:bodyPr/>
          <a:lstStyle/>
          <a:p>
            <a:pPr>
              <a:defRPr/>
            </a:pPr>
            <a:r>
              <a:rPr lang="en-AU" altLang="en-US"/>
              <a:t>Slide </a:t>
            </a:r>
            <a:fld id="{061FE0C9-22F8-4A88-A91B-E7EEA9767FEB}" type="slidenum">
              <a:rPr lang="en-AU" altLang="en-US" smtClean="0"/>
              <a:pPr>
                <a:defRPr/>
              </a:pPr>
              <a:t>5</a:t>
            </a:fld>
            <a:endParaRPr lang="en-AU" altLang="en-US" dirty="0"/>
          </a:p>
        </p:txBody>
      </p:sp>
      <p:sp>
        <p:nvSpPr>
          <p:cNvPr id="4" name="Footer Placeholder 3">
            <a:extLst>
              <a:ext uri="{FF2B5EF4-FFF2-40B4-BE49-F238E27FC236}">
                <a16:creationId xmlns:a16="http://schemas.microsoft.com/office/drawing/2014/main" id="{D90BB987-6190-4563-82C0-7A6FC4F63460}"/>
              </a:ext>
            </a:extLst>
          </p:cNvPr>
          <p:cNvSpPr>
            <a:spLocks noGrp="1"/>
          </p:cNvSpPr>
          <p:nvPr>
            <p:ph type="ftr" sz="quarter" idx="4"/>
          </p:nvPr>
        </p:nvSpPr>
        <p:spPr/>
        <p:txBody>
          <a:bodyPr/>
          <a:lstStyle/>
          <a:p>
            <a:pPr>
              <a:defRPr/>
            </a:pPr>
            <a:r>
              <a:rPr lang="en-AU" dirty="0"/>
              <a:t>Training session 2B (non-nursing staff): </a:t>
            </a:r>
          </a:p>
          <a:p>
            <a:pPr>
              <a:defRPr/>
            </a:pPr>
            <a:r>
              <a:rPr lang="en-AU" i="1" dirty="0"/>
              <a:t>Your role: Responding to cues from residents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452F23EC-F43E-45D2-ABE9-ED1E174F99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AF16FDC8-01BE-4824-B79D-865059F34454}"/>
              </a:ext>
            </a:extLst>
          </p:cNvPr>
          <p:cNvSpPr>
            <a:spLocks noGrp="1"/>
          </p:cNvSpPr>
          <p:nvPr>
            <p:ph type="body" idx="1"/>
          </p:nvPr>
        </p:nvSpPr>
        <p:spPr bwMode="auto">
          <a:xfrm>
            <a:off x="700088" y="4474800"/>
            <a:ext cx="5610225" cy="3661200"/>
          </a:xfrm>
        </p:spPr>
        <p:txBody>
          <a:bodyPr wrap="square" numCol="1" anchor="t" anchorCtr="0" compatLnSpc="1">
            <a:prstTxWarp prst="textNoShape">
              <a:avLst/>
            </a:prstTxWarp>
          </a:bodyPr>
          <a:lstStyle/>
          <a:p>
            <a:pPr>
              <a:spcBef>
                <a:spcPct val="0"/>
              </a:spcBef>
              <a:defRPr/>
            </a:pPr>
            <a:r>
              <a:rPr lang="en-AU" altLang="en-US" sz="1200" b="1" dirty="0"/>
              <a:t>Facilitator notes</a:t>
            </a:r>
          </a:p>
          <a:p>
            <a:pPr>
              <a:spcBef>
                <a:spcPct val="0"/>
              </a:spcBef>
              <a:defRPr/>
            </a:pPr>
            <a:endParaRPr lang="en-AU" altLang="en-US" sz="1200" b="1" dirty="0"/>
          </a:p>
          <a:p>
            <a:pPr>
              <a:spcBef>
                <a:spcPct val="0"/>
              </a:spcBef>
              <a:defRPr/>
            </a:pPr>
            <a:r>
              <a:rPr lang="en-AU" altLang="en-US" sz="1200" b="1" dirty="0"/>
              <a:t>Key points</a:t>
            </a:r>
          </a:p>
          <a:p>
            <a:pPr marL="182234" indent="-182234">
              <a:spcBef>
                <a:spcPct val="0"/>
              </a:spcBef>
              <a:buFont typeface="Arial" panose="020B0604020202020204" pitchFamily="34" charset="0"/>
              <a:buChar char="•"/>
              <a:defRPr/>
            </a:pPr>
            <a:r>
              <a:rPr lang="en-AU" altLang="en-US" sz="1200" dirty="0"/>
              <a:t>Discuss with participants the importance of the points on the slide. </a:t>
            </a:r>
          </a:p>
          <a:p>
            <a:pPr marL="182234" indent="-182234">
              <a:spcBef>
                <a:spcPct val="0"/>
              </a:spcBef>
              <a:buFont typeface="Arial" panose="020B0604020202020204" pitchFamily="34" charset="0"/>
              <a:buChar char="•"/>
              <a:defRPr/>
            </a:pPr>
            <a:r>
              <a:rPr lang="en-AU" altLang="en-US" sz="1200" dirty="0"/>
              <a:t>Discuss any barriers to reporting nurses’ observations and/or the resident’s comments.</a:t>
            </a:r>
          </a:p>
          <a:p>
            <a:pPr>
              <a:spcBef>
                <a:spcPct val="0"/>
              </a:spcBef>
              <a:defRPr/>
            </a:pPr>
            <a:endParaRPr lang="en-AU" altLang="en-US" sz="1200" dirty="0"/>
          </a:p>
          <a:p>
            <a:pPr>
              <a:spcBef>
                <a:spcPct val="0"/>
              </a:spcBef>
              <a:defRPr/>
            </a:pPr>
            <a:endParaRPr lang="en-AU" altLang="en-US" sz="1100" dirty="0"/>
          </a:p>
        </p:txBody>
      </p:sp>
      <p:sp>
        <p:nvSpPr>
          <p:cNvPr id="2" name="Slide Number Placeholder 1">
            <a:extLst>
              <a:ext uri="{FF2B5EF4-FFF2-40B4-BE49-F238E27FC236}">
                <a16:creationId xmlns:a16="http://schemas.microsoft.com/office/drawing/2014/main" id="{8867D29B-B48F-4EE1-9C3C-D85B81EB1251}"/>
              </a:ext>
            </a:extLst>
          </p:cNvPr>
          <p:cNvSpPr>
            <a:spLocks noGrp="1"/>
          </p:cNvSpPr>
          <p:nvPr>
            <p:ph type="sldNum" sz="quarter" idx="5"/>
          </p:nvPr>
        </p:nvSpPr>
        <p:spPr/>
        <p:txBody>
          <a:bodyPr/>
          <a:lstStyle/>
          <a:p>
            <a:pPr>
              <a:defRPr/>
            </a:pPr>
            <a:r>
              <a:rPr lang="en-AU" altLang="en-US"/>
              <a:t>Slide </a:t>
            </a:r>
            <a:fld id="{061FE0C9-22F8-4A88-A91B-E7EEA9767FEB}" type="slidenum">
              <a:rPr lang="en-AU" altLang="en-US" smtClean="0"/>
              <a:pPr>
                <a:defRPr/>
              </a:pPr>
              <a:t>6</a:t>
            </a:fld>
            <a:endParaRPr lang="en-AU" altLang="en-US" dirty="0"/>
          </a:p>
        </p:txBody>
      </p:sp>
      <p:sp>
        <p:nvSpPr>
          <p:cNvPr id="4" name="Footer Placeholder 3">
            <a:extLst>
              <a:ext uri="{FF2B5EF4-FFF2-40B4-BE49-F238E27FC236}">
                <a16:creationId xmlns:a16="http://schemas.microsoft.com/office/drawing/2014/main" id="{EC718EF8-2C94-4D25-8B25-E5F92DE15964}"/>
              </a:ext>
            </a:extLst>
          </p:cNvPr>
          <p:cNvSpPr>
            <a:spLocks noGrp="1"/>
          </p:cNvSpPr>
          <p:nvPr>
            <p:ph type="ftr" sz="quarter" idx="4"/>
          </p:nvPr>
        </p:nvSpPr>
        <p:spPr/>
        <p:txBody>
          <a:bodyPr/>
          <a:lstStyle/>
          <a:p>
            <a:pPr>
              <a:defRPr/>
            </a:pPr>
            <a:r>
              <a:rPr lang="en-AU" dirty="0"/>
              <a:t>Training session 2B (non-nursing staff): </a:t>
            </a:r>
          </a:p>
          <a:p>
            <a:pPr>
              <a:defRPr/>
            </a:pPr>
            <a:r>
              <a:rPr lang="en-AU" i="1" dirty="0"/>
              <a:t>Your role: Responding to cues from residents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A2A8CF9C-348B-40C7-940B-69CD4062DF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F5F10EF3-CADC-4034-AA68-CDB230698CCE}"/>
              </a:ext>
            </a:extLst>
          </p:cNvPr>
          <p:cNvSpPr>
            <a:spLocks noGrp="1"/>
          </p:cNvSpPr>
          <p:nvPr>
            <p:ph type="body" idx="1"/>
          </p:nvPr>
        </p:nvSpPr>
        <p:spPr bwMode="auto"/>
        <p:txBody>
          <a:bodyPr wrap="square" numCol="1" anchor="t" anchorCtr="0" compatLnSpc="1">
            <a:prstTxWarp prst="textNoShape">
              <a:avLst/>
            </a:prstTxWarp>
          </a:bodyPr>
          <a:lstStyle/>
          <a:p>
            <a:pPr eaLnBrk="1" hangingPunct="1">
              <a:defRPr/>
            </a:pPr>
            <a:r>
              <a:rPr lang="en-AU" altLang="en-US" sz="1200" b="1" dirty="0"/>
              <a:t>Facilitator notes </a:t>
            </a:r>
          </a:p>
          <a:p>
            <a:pPr eaLnBrk="1" hangingPunct="1">
              <a:defRPr/>
            </a:pPr>
            <a:endParaRPr lang="en-AU" altLang="en-US" sz="1200" b="1" dirty="0"/>
          </a:p>
          <a:p>
            <a:pPr eaLnBrk="1" hangingPunct="1">
              <a:defRPr/>
            </a:pPr>
            <a:r>
              <a:rPr lang="en-AU" altLang="en-US" sz="1200" b="1" dirty="0"/>
              <a:t>Key points </a:t>
            </a:r>
          </a:p>
          <a:p>
            <a:pPr marL="182234" indent="-182234" eaLnBrk="1" hangingPunct="1">
              <a:buFont typeface="Arial" panose="020B0604020202020204" pitchFamily="34" charset="0"/>
              <a:buChar char="•"/>
              <a:defRPr/>
            </a:pPr>
            <a:r>
              <a:rPr lang="en-AU" altLang="en-US" sz="1200" dirty="0"/>
              <a:t>Highlight the importance of the non-nursing staff working together with the nurse to meet the needs of residents, families and/or substitute decision maker(s). </a:t>
            </a:r>
          </a:p>
          <a:p>
            <a:pPr marL="182234" indent="-182234" eaLnBrk="1" hangingPunct="1">
              <a:buFont typeface="Arial" panose="020B0604020202020204" pitchFamily="34" charset="0"/>
              <a:buChar char="•"/>
              <a:defRPr/>
            </a:pPr>
            <a:r>
              <a:rPr lang="en-AU" altLang="en-US" sz="1200" dirty="0"/>
              <a:t>Discuss that there will be a variety of ways that the nurse may ask a non-nursing staff to be involved.</a:t>
            </a:r>
          </a:p>
          <a:p>
            <a:pPr marL="182234" indent="-182234" eaLnBrk="1" hangingPunct="1">
              <a:buFont typeface="Arial" panose="020B0604020202020204" pitchFamily="34" charset="0"/>
              <a:buChar char="•"/>
              <a:defRPr/>
            </a:pPr>
            <a:r>
              <a:rPr lang="en-AU" altLang="en-US" sz="1200" dirty="0"/>
              <a:t>Stress the importance of the non-nursing staff’s role within their scope of practice in providing continuity of care and psychological comfort to the resident /family.</a:t>
            </a:r>
          </a:p>
          <a:p>
            <a:pPr eaLnBrk="1" hangingPunct="1">
              <a:defRPr/>
            </a:pPr>
            <a:endParaRPr lang="en-AU" altLang="en-US" sz="1200" dirty="0"/>
          </a:p>
          <a:p>
            <a:pPr eaLnBrk="1" hangingPunct="1">
              <a:buFontTx/>
              <a:buChar char="•"/>
              <a:defRPr/>
            </a:pPr>
            <a:endParaRPr lang="en-AU" altLang="en-US" sz="1100" b="1" dirty="0"/>
          </a:p>
        </p:txBody>
      </p:sp>
      <p:sp>
        <p:nvSpPr>
          <p:cNvPr id="2" name="Slide Number Placeholder 1">
            <a:extLst>
              <a:ext uri="{FF2B5EF4-FFF2-40B4-BE49-F238E27FC236}">
                <a16:creationId xmlns:a16="http://schemas.microsoft.com/office/drawing/2014/main" id="{0E4658F8-075E-4F55-B970-BFAEE07CD4FD}"/>
              </a:ext>
            </a:extLst>
          </p:cNvPr>
          <p:cNvSpPr>
            <a:spLocks noGrp="1"/>
          </p:cNvSpPr>
          <p:nvPr>
            <p:ph type="sldNum" sz="quarter" idx="5"/>
          </p:nvPr>
        </p:nvSpPr>
        <p:spPr/>
        <p:txBody>
          <a:bodyPr/>
          <a:lstStyle/>
          <a:p>
            <a:pPr>
              <a:defRPr/>
            </a:pPr>
            <a:r>
              <a:rPr lang="en-AU" altLang="en-US"/>
              <a:t>Slide </a:t>
            </a:r>
            <a:fld id="{061FE0C9-22F8-4A88-A91B-E7EEA9767FEB}" type="slidenum">
              <a:rPr lang="en-AU" altLang="en-US" smtClean="0"/>
              <a:pPr>
                <a:defRPr/>
              </a:pPr>
              <a:t>7</a:t>
            </a:fld>
            <a:endParaRPr lang="en-AU" altLang="en-US" dirty="0"/>
          </a:p>
        </p:txBody>
      </p:sp>
      <p:sp>
        <p:nvSpPr>
          <p:cNvPr id="4" name="Footer Placeholder 3">
            <a:extLst>
              <a:ext uri="{FF2B5EF4-FFF2-40B4-BE49-F238E27FC236}">
                <a16:creationId xmlns:a16="http://schemas.microsoft.com/office/drawing/2014/main" id="{C5D428A8-279E-46EF-8BD8-CE82DDFDA575}"/>
              </a:ext>
            </a:extLst>
          </p:cNvPr>
          <p:cNvSpPr>
            <a:spLocks noGrp="1"/>
          </p:cNvSpPr>
          <p:nvPr>
            <p:ph type="ftr" sz="quarter" idx="4"/>
          </p:nvPr>
        </p:nvSpPr>
        <p:spPr/>
        <p:txBody>
          <a:bodyPr/>
          <a:lstStyle/>
          <a:p>
            <a:pPr>
              <a:defRPr/>
            </a:pPr>
            <a:r>
              <a:rPr lang="en-AU" dirty="0"/>
              <a:t>Training session 2B (non-nursing staff): </a:t>
            </a:r>
          </a:p>
          <a:p>
            <a:pPr>
              <a:defRPr/>
            </a:pPr>
            <a:r>
              <a:rPr lang="en-AU" i="1" dirty="0"/>
              <a:t>Your role: Responding to cues from residents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93F3E695-41D9-4833-BF62-B56B492E16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659F49CE-2941-4686-AA3A-E55CA65462A7}"/>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AU" altLang="en-US" sz="1200" b="1" dirty="0"/>
              <a:t>Facilitator notes</a:t>
            </a:r>
          </a:p>
          <a:p>
            <a:pPr eaLnBrk="1" hangingPunct="1">
              <a:spcBef>
                <a:spcPct val="0"/>
              </a:spcBef>
              <a:defRPr/>
            </a:pPr>
            <a:endParaRPr lang="en-AU" altLang="en-US" sz="1200" b="1" dirty="0"/>
          </a:p>
          <a:p>
            <a:pPr eaLnBrk="1" hangingPunct="1">
              <a:spcBef>
                <a:spcPct val="0"/>
              </a:spcBef>
              <a:defRPr/>
            </a:pPr>
            <a:r>
              <a:rPr lang="en-AU" altLang="en-US" sz="1200" b="1" dirty="0"/>
              <a:t>Key points </a:t>
            </a:r>
          </a:p>
          <a:p>
            <a:pPr marL="182234" indent="-182234" eaLnBrk="1" hangingPunct="1">
              <a:spcBef>
                <a:spcPct val="0"/>
              </a:spcBef>
              <a:buFont typeface="Arial" panose="020B0604020202020204" pitchFamily="34" charset="0"/>
              <a:buChar char="•"/>
              <a:defRPr/>
            </a:pPr>
            <a:r>
              <a:rPr lang="en-AU" altLang="en-US" sz="1200" dirty="0"/>
              <a:t>Many residential aged care facilities expect non-nursing staff to document information on assessment charts and some in the clinical record. </a:t>
            </a:r>
          </a:p>
          <a:p>
            <a:pPr marL="182234" indent="-182234" eaLnBrk="1" hangingPunct="1">
              <a:spcBef>
                <a:spcPct val="0"/>
              </a:spcBef>
              <a:buFont typeface="Arial" panose="020B0604020202020204" pitchFamily="34" charset="0"/>
              <a:buChar char="•"/>
              <a:defRPr/>
            </a:pPr>
            <a:r>
              <a:rPr lang="en-AU" altLang="en-US" sz="1200" dirty="0"/>
              <a:t>Discuss this with participants and encourage them to avoid general statements or jargon;  tell them to be as specific as possible. </a:t>
            </a:r>
          </a:p>
          <a:p>
            <a:pPr marL="182234" indent="-182234" eaLnBrk="1" hangingPunct="1">
              <a:spcBef>
                <a:spcPct val="0"/>
              </a:spcBef>
              <a:buFont typeface="Arial" panose="020B0604020202020204" pitchFamily="34" charset="0"/>
              <a:buChar char="•"/>
              <a:defRPr/>
            </a:pPr>
            <a:r>
              <a:rPr lang="en-AU" altLang="en-US" sz="1200" dirty="0"/>
              <a:t>Remind all participants to work within their scope of practice.</a:t>
            </a:r>
          </a:p>
          <a:p>
            <a:pPr eaLnBrk="1" hangingPunct="1">
              <a:spcBef>
                <a:spcPct val="0"/>
              </a:spcBef>
              <a:defRPr/>
            </a:pPr>
            <a:endParaRPr lang="en-AU" altLang="en-US" sz="1100" b="1" dirty="0"/>
          </a:p>
        </p:txBody>
      </p:sp>
      <p:sp>
        <p:nvSpPr>
          <p:cNvPr id="2" name="Slide Number Placeholder 1">
            <a:extLst>
              <a:ext uri="{FF2B5EF4-FFF2-40B4-BE49-F238E27FC236}">
                <a16:creationId xmlns:a16="http://schemas.microsoft.com/office/drawing/2014/main" id="{A95B0900-C662-405B-BD5F-44BFF6D6EBED}"/>
              </a:ext>
            </a:extLst>
          </p:cNvPr>
          <p:cNvSpPr>
            <a:spLocks noGrp="1"/>
          </p:cNvSpPr>
          <p:nvPr>
            <p:ph type="sldNum" sz="quarter" idx="5"/>
          </p:nvPr>
        </p:nvSpPr>
        <p:spPr/>
        <p:txBody>
          <a:bodyPr/>
          <a:lstStyle/>
          <a:p>
            <a:pPr>
              <a:defRPr/>
            </a:pPr>
            <a:r>
              <a:rPr lang="en-AU" altLang="en-US"/>
              <a:t>Slide </a:t>
            </a:r>
            <a:fld id="{061FE0C9-22F8-4A88-A91B-E7EEA9767FEB}" type="slidenum">
              <a:rPr lang="en-AU" altLang="en-US" smtClean="0"/>
              <a:pPr>
                <a:defRPr/>
              </a:pPr>
              <a:t>8</a:t>
            </a:fld>
            <a:endParaRPr lang="en-AU" altLang="en-US" dirty="0"/>
          </a:p>
        </p:txBody>
      </p:sp>
      <p:sp>
        <p:nvSpPr>
          <p:cNvPr id="4" name="Footer Placeholder 3">
            <a:extLst>
              <a:ext uri="{FF2B5EF4-FFF2-40B4-BE49-F238E27FC236}">
                <a16:creationId xmlns:a16="http://schemas.microsoft.com/office/drawing/2014/main" id="{05A2DE4B-9E41-4EB3-8D99-98729A7BDC10}"/>
              </a:ext>
            </a:extLst>
          </p:cNvPr>
          <p:cNvSpPr>
            <a:spLocks noGrp="1"/>
          </p:cNvSpPr>
          <p:nvPr>
            <p:ph type="ftr" sz="quarter" idx="4"/>
          </p:nvPr>
        </p:nvSpPr>
        <p:spPr/>
        <p:txBody>
          <a:bodyPr/>
          <a:lstStyle/>
          <a:p>
            <a:pPr>
              <a:defRPr/>
            </a:pPr>
            <a:r>
              <a:rPr lang="en-AU" dirty="0"/>
              <a:t>Training session 2B (non-nursing staff): </a:t>
            </a:r>
          </a:p>
          <a:p>
            <a:pPr>
              <a:defRPr/>
            </a:pPr>
            <a:r>
              <a:rPr lang="en-AU" i="1" dirty="0"/>
              <a:t>Your role: Responding to cues from residents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C5EDC041-ECF2-483C-8A93-469702EA99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CB4EF526-C8A9-41E6-A26C-01CF3192B766}"/>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AU" sz="1200" b="1" dirty="0"/>
              <a:t>Facilitator notes</a:t>
            </a:r>
          </a:p>
          <a:p>
            <a:pPr eaLnBrk="1" hangingPunct="1">
              <a:spcBef>
                <a:spcPct val="0"/>
              </a:spcBef>
              <a:defRPr/>
            </a:pPr>
            <a:endParaRPr lang="en-AU" sz="1200" b="1" dirty="0"/>
          </a:p>
          <a:p>
            <a:pPr eaLnBrk="1" hangingPunct="1">
              <a:spcBef>
                <a:spcPct val="0"/>
              </a:spcBef>
              <a:defRPr/>
            </a:pPr>
            <a:r>
              <a:rPr lang="en-AU" sz="1200" b="1" dirty="0"/>
              <a:t>Key points </a:t>
            </a:r>
          </a:p>
          <a:p>
            <a:pPr marL="182234" indent="-182234" eaLnBrk="1" hangingPunct="1">
              <a:buFont typeface="Arial" panose="020B0604020202020204" pitchFamily="34" charset="0"/>
              <a:buChar char="•"/>
              <a:defRPr/>
            </a:pPr>
            <a:r>
              <a:rPr lang="en-AU" sz="1200" dirty="0"/>
              <a:t>Non-nursing staff can check-in with resident to ensure that there has been follow-up to the original conversation. </a:t>
            </a:r>
          </a:p>
          <a:p>
            <a:pPr marL="182234" indent="-182234" eaLnBrk="1" hangingPunct="1">
              <a:buFont typeface="Arial" panose="020B0604020202020204" pitchFamily="34" charset="0"/>
              <a:buChar char="•"/>
              <a:defRPr/>
            </a:pPr>
            <a:r>
              <a:rPr lang="en-AU" sz="1200" dirty="0"/>
              <a:t>The non-nursing staff must report back to the nurse if they have concerns. </a:t>
            </a:r>
            <a:endParaRPr lang="en-AU" sz="1200" b="1" dirty="0"/>
          </a:p>
          <a:p>
            <a:pPr eaLnBrk="1" hangingPunct="1">
              <a:spcBef>
                <a:spcPct val="0"/>
              </a:spcBef>
              <a:defRPr/>
            </a:pPr>
            <a:endParaRPr lang="en-AU" sz="1200" b="1" dirty="0"/>
          </a:p>
        </p:txBody>
      </p:sp>
      <p:sp>
        <p:nvSpPr>
          <p:cNvPr id="2" name="Slide Number Placeholder 1">
            <a:extLst>
              <a:ext uri="{FF2B5EF4-FFF2-40B4-BE49-F238E27FC236}">
                <a16:creationId xmlns:a16="http://schemas.microsoft.com/office/drawing/2014/main" id="{F36848A3-00C8-4C8E-83E3-C08176914DBC}"/>
              </a:ext>
            </a:extLst>
          </p:cNvPr>
          <p:cNvSpPr>
            <a:spLocks noGrp="1"/>
          </p:cNvSpPr>
          <p:nvPr>
            <p:ph type="sldNum" sz="quarter" idx="5"/>
          </p:nvPr>
        </p:nvSpPr>
        <p:spPr/>
        <p:txBody>
          <a:bodyPr/>
          <a:lstStyle/>
          <a:p>
            <a:pPr>
              <a:defRPr/>
            </a:pPr>
            <a:r>
              <a:rPr lang="en-AU" altLang="en-US"/>
              <a:t>Slide </a:t>
            </a:r>
            <a:fld id="{061FE0C9-22F8-4A88-A91B-E7EEA9767FEB}" type="slidenum">
              <a:rPr lang="en-AU" altLang="en-US" smtClean="0"/>
              <a:pPr>
                <a:defRPr/>
              </a:pPr>
              <a:t>9</a:t>
            </a:fld>
            <a:endParaRPr lang="en-AU" altLang="en-US" dirty="0"/>
          </a:p>
        </p:txBody>
      </p:sp>
      <p:sp>
        <p:nvSpPr>
          <p:cNvPr id="4" name="Footer Placeholder 3">
            <a:extLst>
              <a:ext uri="{FF2B5EF4-FFF2-40B4-BE49-F238E27FC236}">
                <a16:creationId xmlns:a16="http://schemas.microsoft.com/office/drawing/2014/main" id="{20C6D81C-3C9C-4DCC-BF3F-460C5411CD69}"/>
              </a:ext>
            </a:extLst>
          </p:cNvPr>
          <p:cNvSpPr>
            <a:spLocks noGrp="1"/>
          </p:cNvSpPr>
          <p:nvPr>
            <p:ph type="ftr" sz="quarter" idx="4"/>
          </p:nvPr>
        </p:nvSpPr>
        <p:spPr/>
        <p:txBody>
          <a:bodyPr/>
          <a:lstStyle/>
          <a:p>
            <a:pPr>
              <a:defRPr/>
            </a:pPr>
            <a:r>
              <a:rPr lang="en-AU" dirty="0"/>
              <a:t>Training session 2B (non-nursing staff): </a:t>
            </a:r>
          </a:p>
          <a:p>
            <a:pPr>
              <a:defRPr/>
            </a:pPr>
            <a:r>
              <a:rPr lang="en-AU" i="1" dirty="0"/>
              <a:t>Your role: Responding to cues from residents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0000" y="4680000"/>
            <a:ext cx="8424000" cy="1512000"/>
          </a:xfrm>
        </p:spPr>
        <p:txBody>
          <a:bodyPr anchor="t">
            <a:normAutofit/>
          </a:bodyPr>
          <a:lstStyle>
            <a:lvl1pPr algn="ctr">
              <a:defRPr sz="40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3" name="Subtitle 2"/>
          <p:cNvSpPr>
            <a:spLocks noGrp="1"/>
          </p:cNvSpPr>
          <p:nvPr>
            <p:ph type="subTitle" idx="1"/>
          </p:nvPr>
        </p:nvSpPr>
        <p:spPr>
          <a:xfrm>
            <a:off x="360000" y="6192000"/>
            <a:ext cx="5868000" cy="468000"/>
          </a:xfrm>
          <a:prstGeom prst="rect">
            <a:avLst/>
          </a:prstGeo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Tree>
    <p:extLst>
      <p:ext uri="{BB962C8B-B14F-4D97-AF65-F5344CB8AC3E}">
        <p14:creationId xmlns:p14="http://schemas.microsoft.com/office/powerpoint/2010/main" val="1604794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682414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628650" y="1908000"/>
            <a:ext cx="3867150" cy="4284000"/>
          </a:xfrm>
        </p:spPr>
        <p:txBody>
          <a:bodyPr/>
          <a:lstStyle>
            <a:lvl1pPr>
              <a:defRPr sz="22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08000"/>
            <a:ext cx="3867150" cy="4284000"/>
          </a:xfrm>
        </p:spPr>
        <p:txBody>
          <a:bodyPr/>
          <a:lstStyle>
            <a:lvl1pPr>
              <a:defRPr sz="22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699718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Tree>
    <p:extLst>
      <p:ext uri="{BB962C8B-B14F-4D97-AF65-F5344CB8AC3E}">
        <p14:creationId xmlns:p14="http://schemas.microsoft.com/office/powerpoint/2010/main" val="695748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74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0000" y="4680000"/>
            <a:ext cx="8424000" cy="1512000"/>
          </a:xfrm>
        </p:spPr>
        <p:txBody>
          <a:bodyPr anchor="t">
            <a:normAutofit/>
          </a:bodyPr>
          <a:lstStyle>
            <a:lvl1pPr algn="ctr">
              <a:defRPr sz="40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3" name="Subtitle 2"/>
          <p:cNvSpPr>
            <a:spLocks noGrp="1"/>
          </p:cNvSpPr>
          <p:nvPr>
            <p:ph type="subTitle" idx="1"/>
          </p:nvPr>
        </p:nvSpPr>
        <p:spPr>
          <a:xfrm>
            <a:off x="360000" y="6192000"/>
            <a:ext cx="5868000" cy="468000"/>
          </a:xfrm>
          <a:prstGeom prst="rect">
            <a:avLst/>
          </a:prstGeo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Tree>
    <p:extLst>
      <p:ext uri="{BB962C8B-B14F-4D97-AF65-F5344CB8AC3E}">
        <p14:creationId xmlns:p14="http://schemas.microsoft.com/office/powerpoint/2010/main" val="18022359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jp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803249C-4F47-4BDE-AB2A-D213DFE458C1}"/>
              </a:ext>
            </a:extLst>
          </p:cNvPr>
          <p:cNvSpPr>
            <a:spLocks noGrp="1" noChangeArrowheads="1"/>
          </p:cNvSpPr>
          <p:nvPr>
            <p:ph type="title"/>
          </p:nvPr>
        </p:nvSpPr>
        <p:spPr bwMode="auto">
          <a:xfrm>
            <a:off x="611188" y="4508500"/>
            <a:ext cx="78327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insert title</a:t>
            </a:r>
            <a:endParaRPr lang="en-AU" altLang="en-US" dirty="0"/>
          </a:p>
        </p:txBody>
      </p:sp>
    </p:spTree>
  </p:cSld>
  <p:clrMap bg1="lt1" tx1="dk1" bg2="lt2" tx2="dk2" accent1="accent1" accent2="accent2" accent3="accent3" accent4="accent4" accent5="accent5" accent6="accent6" hlink="hlink" folHlink="folHlink"/>
  <p:sldLayoutIdLst>
    <p:sldLayoutId id="2147484468" r:id="rId1"/>
  </p:sldLayoutIdLst>
  <p:txStyles>
    <p:titleStyle>
      <a:lvl1pPr algn="l" rtl="0" eaLnBrk="0" fontAlgn="base" hangingPunct="0">
        <a:lnSpc>
          <a:spcPct val="90000"/>
        </a:lnSpc>
        <a:spcBef>
          <a:spcPct val="0"/>
        </a:spcBef>
        <a:spcAft>
          <a:spcPct val="0"/>
        </a:spcAft>
        <a:defRPr sz="4000" kern="1200">
          <a:solidFill>
            <a:schemeClr val="bg1"/>
          </a:solidFill>
          <a:latin typeface="Arial" panose="020B0604020202020204" pitchFamily="34" charset="0"/>
          <a:ea typeface="MS PGothic" panose="020B0600070205080204" pitchFamily="34" charset="-128"/>
          <a:cs typeface="Arial" panose="020B0604020202020204" pitchFamily="34" charset="0"/>
        </a:defRPr>
      </a:lvl1pPr>
      <a:lvl2pPr algn="l" rtl="0" eaLnBrk="0" fontAlgn="base" hangingPunct="0">
        <a:lnSpc>
          <a:spcPct val="90000"/>
        </a:lnSpc>
        <a:spcBef>
          <a:spcPct val="0"/>
        </a:spcBef>
        <a:spcAft>
          <a:spcPct val="0"/>
        </a:spcAft>
        <a:defRPr sz="4400">
          <a:solidFill>
            <a:schemeClr val="bg1"/>
          </a:solidFill>
          <a:latin typeface="Calibri Light" panose="020F0302020204030204" pitchFamily="34" charset="0"/>
          <a:ea typeface="MS PGothic" panose="020B0600070205080204" pitchFamily="34" charset="-128"/>
          <a:cs typeface="MS PGothic" charset="0"/>
        </a:defRPr>
      </a:lvl2pPr>
      <a:lvl3pPr algn="l" rtl="0" eaLnBrk="0" fontAlgn="base" hangingPunct="0">
        <a:lnSpc>
          <a:spcPct val="90000"/>
        </a:lnSpc>
        <a:spcBef>
          <a:spcPct val="0"/>
        </a:spcBef>
        <a:spcAft>
          <a:spcPct val="0"/>
        </a:spcAft>
        <a:defRPr sz="4400">
          <a:solidFill>
            <a:schemeClr val="bg1"/>
          </a:solidFill>
          <a:latin typeface="Calibri Light" panose="020F0302020204030204" pitchFamily="34" charset="0"/>
          <a:ea typeface="MS PGothic" panose="020B0600070205080204" pitchFamily="34" charset="-128"/>
          <a:cs typeface="MS PGothic" charset="0"/>
        </a:defRPr>
      </a:lvl3pPr>
      <a:lvl4pPr algn="l" rtl="0" eaLnBrk="0" fontAlgn="base" hangingPunct="0">
        <a:lnSpc>
          <a:spcPct val="90000"/>
        </a:lnSpc>
        <a:spcBef>
          <a:spcPct val="0"/>
        </a:spcBef>
        <a:spcAft>
          <a:spcPct val="0"/>
        </a:spcAft>
        <a:defRPr sz="4400">
          <a:solidFill>
            <a:schemeClr val="bg1"/>
          </a:solidFill>
          <a:latin typeface="Calibri Light" panose="020F0302020204030204" pitchFamily="34" charset="0"/>
          <a:ea typeface="MS PGothic" panose="020B0600070205080204" pitchFamily="34" charset="-128"/>
          <a:cs typeface="MS PGothic" charset="0"/>
        </a:defRPr>
      </a:lvl4pPr>
      <a:lvl5pPr algn="l" rtl="0" eaLnBrk="0" fontAlgn="base" hangingPunct="0">
        <a:lnSpc>
          <a:spcPct val="90000"/>
        </a:lnSpc>
        <a:spcBef>
          <a:spcPct val="0"/>
        </a:spcBef>
        <a:spcAft>
          <a:spcPct val="0"/>
        </a:spcAft>
        <a:defRPr sz="4400">
          <a:solidFill>
            <a:schemeClr val="bg1"/>
          </a:solidFill>
          <a:latin typeface="Calibri Light" panose="020F0302020204030204" pitchFamily="34" charset="0"/>
          <a:ea typeface="MS PGothic" panose="020B0600070205080204" pitchFamily="34" charset="-128"/>
          <a:cs typeface="MS PGothic"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CC462BBD-CDD7-469D-A1B8-A26E55095970}"/>
              </a:ext>
            </a:extLst>
          </p:cNvPr>
          <p:cNvSpPr>
            <a:spLocks noGrp="1" noChangeArrowheads="1"/>
          </p:cNvSpPr>
          <p:nvPr>
            <p:ph type="title"/>
          </p:nvPr>
        </p:nvSpPr>
        <p:spPr bwMode="auto">
          <a:xfrm>
            <a:off x="628650" y="720725"/>
            <a:ext cx="78867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AU" altLang="en-US" dirty="0"/>
          </a:p>
        </p:txBody>
      </p:sp>
      <p:sp>
        <p:nvSpPr>
          <p:cNvPr id="2051" name="Text Placeholder 2">
            <a:extLst>
              <a:ext uri="{FF2B5EF4-FFF2-40B4-BE49-F238E27FC236}">
                <a16:creationId xmlns:a16="http://schemas.microsoft.com/office/drawing/2014/main" id="{B008A60B-3D5E-468C-A24D-9A3232F3063E}"/>
              </a:ext>
            </a:extLst>
          </p:cNvPr>
          <p:cNvSpPr>
            <a:spLocks noGrp="1" noChangeArrowheads="1"/>
          </p:cNvSpPr>
          <p:nvPr>
            <p:ph type="body" idx="1"/>
          </p:nvPr>
        </p:nvSpPr>
        <p:spPr bwMode="auto">
          <a:xfrm>
            <a:off x="628650" y="1908175"/>
            <a:ext cx="7886700" cy="428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AU" altLang="en-US" dirty="0"/>
          </a:p>
        </p:txBody>
      </p:sp>
    </p:spTree>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Lst>
  <p:txStyles>
    <p:titleStyle>
      <a:lvl1pPr algn="l" rtl="0" eaLnBrk="0" fontAlgn="base" hangingPunct="0">
        <a:lnSpc>
          <a:spcPct val="90000"/>
        </a:lnSpc>
        <a:spcBef>
          <a:spcPct val="0"/>
        </a:spcBef>
        <a:spcAft>
          <a:spcPct val="0"/>
        </a:spcAft>
        <a:defRPr sz="3200" kern="1200">
          <a:solidFill>
            <a:srgbClr val="644A99"/>
          </a:solidFill>
          <a:latin typeface="Arial" panose="020B0604020202020204" pitchFamily="34" charset="0"/>
          <a:ea typeface="MS PGothic" panose="020B0600070205080204" pitchFamily="34" charset="-128"/>
          <a:cs typeface="Arial" panose="020B0604020202020204" pitchFamily="34" charset="0"/>
        </a:defRPr>
      </a:lvl1pPr>
      <a:lvl2pPr algn="l" rtl="0" eaLnBrk="0" fontAlgn="base" hangingPunct="0">
        <a:lnSpc>
          <a:spcPct val="90000"/>
        </a:lnSpc>
        <a:spcBef>
          <a:spcPct val="0"/>
        </a:spcBef>
        <a:spcAft>
          <a:spcPct val="0"/>
        </a:spcAft>
        <a:defRPr sz="3200">
          <a:solidFill>
            <a:srgbClr val="644A99"/>
          </a:solidFill>
          <a:latin typeface="Arial" panose="020B0604020202020204" pitchFamily="34" charset="0"/>
          <a:ea typeface="MS PGothic" panose="020B0600070205080204" pitchFamily="34" charset="-128"/>
          <a:cs typeface="Arial" panose="020B0604020202020204" pitchFamily="34" charset="0"/>
        </a:defRPr>
      </a:lvl2pPr>
      <a:lvl3pPr algn="l" rtl="0" eaLnBrk="0" fontAlgn="base" hangingPunct="0">
        <a:lnSpc>
          <a:spcPct val="90000"/>
        </a:lnSpc>
        <a:spcBef>
          <a:spcPct val="0"/>
        </a:spcBef>
        <a:spcAft>
          <a:spcPct val="0"/>
        </a:spcAft>
        <a:defRPr sz="3200">
          <a:solidFill>
            <a:srgbClr val="644A99"/>
          </a:solidFill>
          <a:latin typeface="Arial" panose="020B0604020202020204" pitchFamily="34" charset="0"/>
          <a:ea typeface="MS PGothic" panose="020B0600070205080204" pitchFamily="34" charset="-128"/>
          <a:cs typeface="Arial" panose="020B0604020202020204" pitchFamily="34" charset="0"/>
        </a:defRPr>
      </a:lvl3pPr>
      <a:lvl4pPr algn="l" rtl="0" eaLnBrk="0" fontAlgn="base" hangingPunct="0">
        <a:lnSpc>
          <a:spcPct val="90000"/>
        </a:lnSpc>
        <a:spcBef>
          <a:spcPct val="0"/>
        </a:spcBef>
        <a:spcAft>
          <a:spcPct val="0"/>
        </a:spcAft>
        <a:defRPr sz="3200">
          <a:solidFill>
            <a:srgbClr val="644A99"/>
          </a:solidFill>
          <a:latin typeface="Arial" panose="020B0604020202020204" pitchFamily="34" charset="0"/>
          <a:ea typeface="MS PGothic" panose="020B0600070205080204" pitchFamily="34" charset="-128"/>
          <a:cs typeface="Arial" panose="020B0604020202020204" pitchFamily="34" charset="0"/>
        </a:defRPr>
      </a:lvl4pPr>
      <a:lvl5pPr algn="l" rtl="0" eaLnBrk="0" fontAlgn="base" hangingPunct="0">
        <a:lnSpc>
          <a:spcPct val="90000"/>
        </a:lnSpc>
        <a:spcBef>
          <a:spcPct val="0"/>
        </a:spcBef>
        <a:spcAft>
          <a:spcPct val="0"/>
        </a:spcAft>
        <a:defRPr sz="3200">
          <a:solidFill>
            <a:srgbClr val="644A99"/>
          </a:solidFill>
          <a:latin typeface="Arial" panose="020B0604020202020204" pitchFamily="34" charset="0"/>
          <a:ea typeface="MS PGothic" panose="020B0600070205080204" pitchFamily="34" charset="-128"/>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p:titleStyle>
    <p:bodyStyle>
      <a:lvl1pPr marL="228600" indent="-228600" algn="l" rtl="0" eaLnBrk="0" fontAlgn="base" hangingPunct="0">
        <a:spcBef>
          <a:spcPct val="0"/>
        </a:spcBef>
        <a:spcAft>
          <a:spcPts val="600"/>
        </a:spcAft>
        <a:buFont typeface="Arial" panose="020B0604020202020204" pitchFamily="34" charset="0"/>
        <a:buChar char="•"/>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685800" indent="-228600" algn="l" rtl="0" eaLnBrk="0" fontAlgn="base" hangingPunct="0">
        <a:spcBef>
          <a:spcPct val="0"/>
        </a:spcBef>
        <a:spcAft>
          <a:spcPts val="600"/>
        </a:spcAft>
        <a:buFont typeface="Arial" panose="020B0604020202020204" pitchFamily="34" charset="0"/>
        <a:buChar char="•"/>
        <a:defRPr sz="2000" kern="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lgn="l" rtl="0" eaLnBrk="0" fontAlgn="base" hangingPunct="0">
        <a:spcBef>
          <a:spcPct val="0"/>
        </a:spcBef>
        <a:spcAft>
          <a:spcPts val="600"/>
        </a:spcAft>
        <a:buFont typeface="Arial" panose="020B0604020202020204" pitchFamily="34" charset="0"/>
        <a:buChar char="•"/>
        <a:defRPr kern="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lgn="l" rtl="0" eaLnBrk="0" fontAlgn="base" hangingPunct="0">
        <a:spcBef>
          <a:spcPct val="0"/>
        </a:spcBef>
        <a:spcAft>
          <a:spcPts val="600"/>
        </a:spcAft>
        <a:buFont typeface="Arial" panose="020B0604020202020204" pitchFamily="34" charset="0"/>
        <a:buChar char="•"/>
        <a:defRPr kern="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lgn="l" rtl="0" eaLnBrk="0" fontAlgn="base" hangingPunct="0">
        <a:spcBef>
          <a:spcPct val="0"/>
        </a:spcBef>
        <a:spcAft>
          <a:spcPts val="600"/>
        </a:spcAft>
        <a:buFont typeface="Arial" panose="020B0604020202020204" pitchFamily="34" charset="0"/>
        <a:buChar char="•"/>
        <a:defRPr kern="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mja.com.au/journal/2007/186/12/clinical-practice-guidelines-communicating-prognosis-and-end-life-issues-adult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dyingtotalk.org.a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BE95DC7-47AD-4DFA-B5E1-F6F53922B627}"/>
              </a:ext>
            </a:extLst>
          </p:cNvPr>
          <p:cNvSpPr>
            <a:spLocks noGrp="1" noChangeArrowheads="1"/>
          </p:cNvSpPr>
          <p:nvPr>
            <p:ph type="ctrTitle"/>
          </p:nvPr>
        </p:nvSpPr>
        <p:spPr>
          <a:xfrm>
            <a:off x="360000" y="4320000"/>
            <a:ext cx="8424000" cy="1512000"/>
          </a:xfrm>
        </p:spPr>
        <p:txBody>
          <a:bodyPr/>
          <a:lstStyle/>
          <a:p>
            <a:pPr eaLnBrk="1" hangingPunct="1"/>
            <a:r>
              <a:rPr lang="en-US" altLang="en-US" sz="4000" dirty="0"/>
              <a:t>Your role: </a:t>
            </a:r>
            <a:br>
              <a:rPr lang="en-US" altLang="en-US" sz="4000" dirty="0"/>
            </a:br>
            <a:r>
              <a:rPr lang="en-US" altLang="en-US" sz="3200" b="0" dirty="0"/>
              <a:t>Responding to cues from residents</a:t>
            </a:r>
          </a:p>
        </p:txBody>
      </p:sp>
      <p:sp>
        <p:nvSpPr>
          <p:cNvPr id="5123" name="Rectangle 3">
            <a:extLst>
              <a:ext uri="{FF2B5EF4-FFF2-40B4-BE49-F238E27FC236}">
                <a16:creationId xmlns:a16="http://schemas.microsoft.com/office/drawing/2014/main" id="{ED1DBC94-CB6A-4441-8E91-AB18613D92D2}"/>
              </a:ext>
            </a:extLst>
          </p:cNvPr>
          <p:cNvSpPr>
            <a:spLocks noGrp="1" noChangeArrowheads="1"/>
          </p:cNvSpPr>
          <p:nvPr>
            <p:ph type="subTitle" idx="1"/>
          </p:nvPr>
        </p:nvSpPr>
        <p:spPr>
          <a:xfrm>
            <a:off x="360000" y="5652000"/>
            <a:ext cx="6588264" cy="468000"/>
          </a:xfrm>
        </p:spPr>
        <p:txBody>
          <a:bodyPr anchor="ctr"/>
          <a:lstStyle/>
          <a:p>
            <a:pPr eaLnBrk="1" hangingPunct="1"/>
            <a:r>
              <a:rPr lang="en-US" altLang="en-US" dirty="0"/>
              <a:t>ACP training session 2B for non-nursing staff</a:t>
            </a:r>
          </a:p>
        </p:txBody>
      </p:sp>
      <p:sp>
        <p:nvSpPr>
          <p:cNvPr id="5124" name="Text Box 19">
            <a:extLst>
              <a:ext uri="{FF2B5EF4-FFF2-40B4-BE49-F238E27FC236}">
                <a16:creationId xmlns:a16="http://schemas.microsoft.com/office/drawing/2014/main" id="{5EED7560-D7D3-4586-895E-4B680E45A00B}"/>
              </a:ext>
            </a:extLst>
          </p:cNvPr>
          <p:cNvSpPr txBox="1">
            <a:spLocks noChangeArrowheads="1"/>
          </p:cNvSpPr>
          <p:nvPr/>
        </p:nvSpPr>
        <p:spPr bwMode="auto">
          <a:xfrm>
            <a:off x="360000" y="6120000"/>
            <a:ext cx="61198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78EAA"/>
              </a:buClr>
              <a:buChar char="•"/>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AU" altLang="en-US" sz="1600" dirty="0">
                <a:solidFill>
                  <a:schemeClr val="bg1"/>
                </a:solidFill>
              </a:rPr>
              <a:t>INSERT FACILITY NAME HERE </a:t>
            </a:r>
            <a:endParaRPr lang="en-US" altLang="en-US" sz="16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0854E9F3-53AD-462C-A447-C1C266F79A4B}"/>
              </a:ext>
            </a:extLst>
          </p:cNvPr>
          <p:cNvSpPr>
            <a:spLocks noGrp="1" noChangeArrowheads="1"/>
          </p:cNvSpPr>
          <p:nvPr>
            <p:ph type="title"/>
          </p:nvPr>
        </p:nvSpPr>
        <p:spPr/>
        <p:txBody>
          <a:bodyPr/>
          <a:lstStyle/>
          <a:p>
            <a:r>
              <a:rPr lang="en-US" altLang="en-US" sz="4000" dirty="0"/>
              <a:t>Let’s recap</a:t>
            </a:r>
            <a:endParaRPr lang="en-AU" altLang="en-US" sz="4000" dirty="0"/>
          </a:p>
        </p:txBody>
      </p:sp>
      <p:sp>
        <p:nvSpPr>
          <p:cNvPr id="25603" name="Content Placeholder 2">
            <a:extLst>
              <a:ext uri="{FF2B5EF4-FFF2-40B4-BE49-F238E27FC236}">
                <a16:creationId xmlns:a16="http://schemas.microsoft.com/office/drawing/2014/main" id="{45E9DA3E-9333-4B32-912C-90650E12E772}"/>
              </a:ext>
            </a:extLst>
          </p:cNvPr>
          <p:cNvSpPr>
            <a:spLocks noGrp="1" noChangeArrowheads="1"/>
          </p:cNvSpPr>
          <p:nvPr>
            <p:ph idx="1"/>
          </p:nvPr>
        </p:nvSpPr>
        <p:spPr/>
        <p:txBody>
          <a:bodyPr/>
          <a:lstStyle/>
          <a:p>
            <a:pPr marL="0" indent="0">
              <a:spcBef>
                <a:spcPct val="0"/>
              </a:spcBef>
              <a:spcAft>
                <a:spcPts val="1500"/>
              </a:spcAft>
              <a:buNone/>
            </a:pPr>
            <a:endParaRPr lang="en-GB" altLang="en-US" sz="1800" dirty="0"/>
          </a:p>
          <a:p>
            <a:pPr>
              <a:spcBef>
                <a:spcPct val="0"/>
              </a:spcBef>
              <a:spcAft>
                <a:spcPts val="1800"/>
              </a:spcAft>
            </a:pPr>
            <a:r>
              <a:rPr lang="en-GB" altLang="en-US" sz="1800" dirty="0"/>
              <a:t>This session has discussed the importance of recognising the rewards and challenges of having advance care planning conversations </a:t>
            </a:r>
          </a:p>
          <a:p>
            <a:pPr>
              <a:spcBef>
                <a:spcPct val="0"/>
              </a:spcBef>
              <a:spcAft>
                <a:spcPts val="1800"/>
              </a:spcAft>
            </a:pPr>
            <a:r>
              <a:rPr lang="en-GB" altLang="en-US" sz="1800" dirty="0"/>
              <a:t>The </a:t>
            </a:r>
            <a:r>
              <a:rPr lang="en-GB" altLang="en-US" sz="1800" i="1" dirty="0"/>
              <a:t>See Say Do Write Review </a:t>
            </a:r>
            <a:r>
              <a:rPr lang="en-GB" altLang="en-US" sz="1800" dirty="0"/>
              <a:t>model can be used as a framework for recognising and responding to cues from residents, </a:t>
            </a:r>
            <a:r>
              <a:rPr lang="en-US" altLang="en-US" sz="1800" dirty="0"/>
              <a:t>their families and/or substitute decision maker(s)</a:t>
            </a:r>
          </a:p>
          <a:p>
            <a:pPr>
              <a:spcBef>
                <a:spcPct val="0"/>
              </a:spcBef>
              <a:spcAft>
                <a:spcPts val="1800"/>
              </a:spcAft>
            </a:pPr>
            <a:r>
              <a:rPr lang="en-US" altLang="en-US" sz="1800" dirty="0"/>
              <a:t>These cues may trigger important advance care planning discussions </a:t>
            </a:r>
          </a:p>
          <a:p>
            <a:pPr>
              <a:spcBef>
                <a:spcPct val="0"/>
              </a:spcBef>
              <a:spcAft>
                <a:spcPts val="1800"/>
              </a:spcAft>
            </a:pPr>
            <a:r>
              <a:rPr lang="en-US" altLang="en-US" sz="1800" dirty="0"/>
              <a:t>The importance of the non-nursing staff understanding their vital role in responding to, reporting, and documenting cues has been discussed</a:t>
            </a:r>
          </a:p>
          <a:p>
            <a:pPr>
              <a:spcBef>
                <a:spcPct val="0"/>
              </a:spcBef>
              <a:spcAft>
                <a:spcPts val="1800"/>
              </a:spcAft>
            </a:pPr>
            <a:r>
              <a:rPr lang="en-US" altLang="en-US" sz="1800" dirty="0"/>
              <a:t>There are several ways that non-nursing staff can follow-up with their residents with nursing guidance. </a:t>
            </a:r>
          </a:p>
        </p:txBody>
      </p:sp>
      <p:pic>
        <p:nvPicPr>
          <p:cNvPr id="25604" name="Picture 6">
            <a:extLst>
              <a:ext uri="{FF2B5EF4-FFF2-40B4-BE49-F238E27FC236}">
                <a16:creationId xmlns:a16="http://schemas.microsoft.com/office/drawing/2014/main" id="{35252953-BD66-4063-BA56-466C372117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0000" y="36000"/>
            <a:ext cx="3138488" cy="2205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a:extLst>
              <a:ext uri="{FF2B5EF4-FFF2-40B4-BE49-F238E27FC236}">
                <a16:creationId xmlns:a16="http://schemas.microsoft.com/office/drawing/2014/main" id="{F044B86C-A531-4A00-A41C-243A8701E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538"/>
          <a:stretch>
            <a:fillRect/>
          </a:stretch>
        </p:blipFill>
        <p:spPr bwMode="auto">
          <a:xfrm>
            <a:off x="0" y="0"/>
            <a:ext cx="9144000"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74CFA43E-3FF9-4A3F-A9CB-A0386DC3DC91}"/>
              </a:ext>
            </a:extLst>
          </p:cNvPr>
          <p:cNvSpPr>
            <a:spLocks noGrp="1" noChangeArrowheads="1"/>
          </p:cNvSpPr>
          <p:nvPr>
            <p:ph type="title"/>
          </p:nvPr>
        </p:nvSpPr>
        <p:spPr/>
        <p:txBody>
          <a:bodyPr/>
          <a:lstStyle/>
          <a:p>
            <a:r>
              <a:rPr lang="en-AU" altLang="en-US" dirty="0"/>
              <a:t>References </a:t>
            </a:r>
          </a:p>
        </p:txBody>
      </p:sp>
      <p:sp>
        <p:nvSpPr>
          <p:cNvPr id="29699" name="Content Placeholder 2">
            <a:extLst>
              <a:ext uri="{FF2B5EF4-FFF2-40B4-BE49-F238E27FC236}">
                <a16:creationId xmlns:a16="http://schemas.microsoft.com/office/drawing/2014/main" id="{485361AC-D0C1-4916-B5B2-21438104E917}"/>
              </a:ext>
            </a:extLst>
          </p:cNvPr>
          <p:cNvSpPr>
            <a:spLocks noGrp="1" noChangeArrowheads="1"/>
          </p:cNvSpPr>
          <p:nvPr>
            <p:ph idx="1"/>
          </p:nvPr>
        </p:nvSpPr>
        <p:spPr>
          <a:xfrm>
            <a:off x="630000" y="1908000"/>
            <a:ext cx="7887600" cy="4284000"/>
          </a:xfrm>
        </p:spPr>
        <p:txBody>
          <a:bodyPr/>
          <a:lstStyle/>
          <a:p>
            <a:pPr>
              <a:spcBef>
                <a:spcPct val="0"/>
              </a:spcBef>
              <a:spcAft>
                <a:spcPts val="1800"/>
              </a:spcAft>
              <a:buFontTx/>
              <a:buAutoNum type="arabicPeriod"/>
            </a:pPr>
            <a:r>
              <a:rPr lang="da-DK" altLang="en-US" sz="1600" dirty="0"/>
              <a:t>Clayton JM, Handcock KM, Butlow PN, et al. </a:t>
            </a:r>
            <a:r>
              <a:rPr lang="en-AU" altLang="en-US" sz="1600" dirty="0"/>
              <a:t>Clinical practice guidelines for communicating prognosis and end-of-life issues with adults in the advanced stages of a life-limiting illness, and their caregivers. Med J Aust 2007:186:S76-108. Available at </a:t>
            </a:r>
            <a:r>
              <a:rPr lang="en-AU" altLang="en-US" sz="1600" dirty="0">
                <a:hlinkClick r:id="rId3"/>
              </a:rPr>
              <a:t>https://www.mja.com.au/journal/2007/186/12/clinical-practice-guidelines-communicating-prognosis-and-end-life-issues-adults</a:t>
            </a:r>
            <a:r>
              <a:rPr lang="en-AU" altLang="en-US" sz="1600" dirty="0"/>
              <a:t> [Accessed July 15 2021]</a:t>
            </a:r>
          </a:p>
          <a:p>
            <a:pPr>
              <a:spcBef>
                <a:spcPct val="0"/>
              </a:spcBef>
              <a:spcAft>
                <a:spcPts val="1800"/>
              </a:spcAft>
              <a:buFontTx/>
              <a:buAutoNum type="arabicPeriod"/>
            </a:pPr>
            <a:r>
              <a:rPr lang="en-AU" altLang="en-US" sz="1600" dirty="0"/>
              <a:t>Palliative Care Australia </a:t>
            </a:r>
            <a:r>
              <a:rPr lang="en-AU" altLang="en-US" sz="1600" i="1" dirty="0"/>
              <a:t>Dying to talk discussion starters: Working out what’s right for you. </a:t>
            </a:r>
            <a:r>
              <a:rPr lang="en-AU" altLang="en-US" sz="1600" dirty="0"/>
              <a:t>Available from: </a:t>
            </a:r>
            <a:r>
              <a:rPr lang="en-AU" altLang="en-US" sz="1600" dirty="0">
                <a:hlinkClick r:id="rId4"/>
              </a:rPr>
              <a:t>www.dyingtotalk.org.au</a:t>
            </a:r>
            <a:r>
              <a:rPr lang="en-AU" altLang="en-US" sz="1600" dirty="0"/>
              <a:t> [Accessed 15 July 2021]</a:t>
            </a:r>
            <a:endParaRPr lang="en-AU" altLang="en-US" sz="1600" i="1" dirty="0"/>
          </a:p>
          <a:p>
            <a:pPr>
              <a:spcBef>
                <a:spcPct val="0"/>
              </a:spcBef>
              <a:spcAft>
                <a:spcPts val="1800"/>
              </a:spcAft>
              <a:buFontTx/>
              <a:buAutoNum type="arabicPeriod"/>
            </a:pPr>
            <a:r>
              <a:rPr lang="en-AU" altLang="en-US" sz="1600" dirty="0"/>
              <a:t>Silvester W, </a:t>
            </a:r>
            <a:r>
              <a:rPr lang="en-AU" altLang="en-US" sz="1600" dirty="0" err="1"/>
              <a:t>Parslow</a:t>
            </a:r>
            <a:r>
              <a:rPr lang="en-AU" altLang="en-US" sz="1600" dirty="0"/>
              <a:t> RA, Lewis VJ, et al. Development and evaluation of an aged care specific Advance Care Plan. BMJ Supportive &amp; Palliative Care 2013. 3:188–95</a:t>
            </a:r>
          </a:p>
          <a:p>
            <a:pPr>
              <a:spcBef>
                <a:spcPct val="0"/>
              </a:spcBef>
              <a:spcAft>
                <a:spcPts val="1800"/>
              </a:spcAft>
              <a:buFontTx/>
              <a:buAutoNum type="arabicPeriod"/>
            </a:pPr>
            <a:r>
              <a:rPr lang="en-AU" altLang="en-US" sz="1600" dirty="0" err="1"/>
              <a:t>Detering</a:t>
            </a:r>
            <a:r>
              <a:rPr lang="en-AU" altLang="en-US" sz="1600" dirty="0"/>
              <a:t> KM, Hancock AD, Reade MC, et al. The impact of advance care planning on end of life care in elderly patients: randomised controlled trial. BMJ 2010. 340:1345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6500C9D8-43C1-45F0-9C6D-2349E08EBDF6}"/>
              </a:ext>
            </a:extLst>
          </p:cNvPr>
          <p:cNvSpPr>
            <a:spLocks noGrp="1" noChangeArrowheads="1"/>
          </p:cNvSpPr>
          <p:nvPr>
            <p:ph type="title"/>
          </p:nvPr>
        </p:nvSpPr>
        <p:spPr/>
        <p:txBody>
          <a:bodyPr/>
          <a:lstStyle/>
          <a:p>
            <a:r>
              <a:rPr lang="en-US" altLang="en-US" dirty="0"/>
              <a:t>Learning outcomes</a:t>
            </a:r>
            <a:endParaRPr lang="en-AU" altLang="en-US" dirty="0"/>
          </a:p>
        </p:txBody>
      </p:sp>
      <p:sp>
        <p:nvSpPr>
          <p:cNvPr id="3" name="Content Placeholder 2">
            <a:extLst>
              <a:ext uri="{FF2B5EF4-FFF2-40B4-BE49-F238E27FC236}">
                <a16:creationId xmlns:a16="http://schemas.microsoft.com/office/drawing/2014/main" id="{F98ECF00-C2FD-4602-A495-0581C4DCBA25}"/>
              </a:ext>
            </a:extLst>
          </p:cNvPr>
          <p:cNvSpPr>
            <a:spLocks noGrp="1"/>
          </p:cNvSpPr>
          <p:nvPr>
            <p:ph idx="1"/>
          </p:nvPr>
        </p:nvSpPr>
        <p:spPr>
          <a:xfrm>
            <a:off x="630000" y="1908000"/>
            <a:ext cx="7887600" cy="4284000"/>
          </a:xfrm>
        </p:spPr>
        <p:txBody>
          <a:bodyPr/>
          <a:lstStyle/>
          <a:p>
            <a:pPr marL="0" indent="0">
              <a:spcBef>
                <a:spcPts val="0"/>
              </a:spcBef>
              <a:spcAft>
                <a:spcPts val="1800"/>
              </a:spcAft>
              <a:buFontTx/>
              <a:buNone/>
              <a:defRPr/>
            </a:pPr>
            <a:endParaRPr lang="en-GB" sz="2000" dirty="0"/>
          </a:p>
          <a:p>
            <a:pPr marL="0" indent="0">
              <a:spcBef>
                <a:spcPts val="0"/>
              </a:spcBef>
              <a:spcAft>
                <a:spcPts val="1800"/>
              </a:spcAft>
              <a:buFontTx/>
              <a:buNone/>
              <a:defRPr/>
            </a:pPr>
            <a:r>
              <a:rPr lang="en-GB" sz="2000" dirty="0"/>
              <a:t>After completing this session, you should be able to:</a:t>
            </a:r>
          </a:p>
          <a:p>
            <a:pPr marL="342000" indent="-342000">
              <a:spcBef>
                <a:spcPts val="0"/>
              </a:spcBef>
              <a:spcAft>
                <a:spcPts val="1800"/>
              </a:spcAft>
              <a:defRPr/>
            </a:pPr>
            <a:r>
              <a:rPr lang="en-GB" sz="2000" dirty="0"/>
              <a:t>Recognise the rewards and challenges associated with advance care planning discussions </a:t>
            </a:r>
          </a:p>
          <a:p>
            <a:pPr marL="342000" indent="-342000">
              <a:spcBef>
                <a:spcPts val="0"/>
              </a:spcBef>
              <a:spcAft>
                <a:spcPts val="1800"/>
              </a:spcAft>
              <a:defRPr/>
            </a:pPr>
            <a:r>
              <a:rPr lang="en-GB" sz="2000" dirty="0"/>
              <a:t>Describe the </a:t>
            </a:r>
            <a:r>
              <a:rPr lang="en-GB" sz="2000" i="1" dirty="0"/>
              <a:t>See Say Do Write Review </a:t>
            </a:r>
            <a:r>
              <a:rPr lang="en-GB" sz="2000" dirty="0"/>
              <a:t>model</a:t>
            </a:r>
          </a:p>
          <a:p>
            <a:pPr marL="342000" indent="-342000">
              <a:spcBef>
                <a:spcPts val="0"/>
              </a:spcBef>
              <a:spcAft>
                <a:spcPts val="1800"/>
              </a:spcAft>
              <a:defRPr/>
            </a:pPr>
            <a:r>
              <a:rPr lang="en-GB" sz="2000" dirty="0"/>
              <a:t>Discuss how this model can be used to recognise and respond appropriately to cues from residents, their </a:t>
            </a:r>
            <a:r>
              <a:rPr lang="en-US" sz="2000" dirty="0"/>
              <a:t>families and/or substitute decision maker(s).</a:t>
            </a:r>
          </a:p>
        </p:txBody>
      </p:sp>
      <p:pic>
        <p:nvPicPr>
          <p:cNvPr id="7172" name="Picture 4">
            <a:extLst>
              <a:ext uri="{FF2B5EF4-FFF2-40B4-BE49-F238E27FC236}">
                <a16:creationId xmlns:a16="http://schemas.microsoft.com/office/drawing/2014/main" id="{D34BD68B-A8C9-4110-9E66-E262241BFA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000" y="612000"/>
            <a:ext cx="4319588" cy="16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3701F03-01E5-4FF2-B5F6-2DEC66311309}"/>
              </a:ext>
            </a:extLst>
          </p:cNvPr>
          <p:cNvSpPr>
            <a:spLocks noGrp="1" noChangeArrowheads="1"/>
          </p:cNvSpPr>
          <p:nvPr>
            <p:ph type="title"/>
          </p:nvPr>
        </p:nvSpPr>
        <p:spPr/>
        <p:txBody>
          <a:bodyPr/>
          <a:lstStyle/>
          <a:p>
            <a:r>
              <a:rPr lang="en-AU" altLang="en-US" dirty="0"/>
              <a:t>Engaging in advance care planning discussions with your residents</a:t>
            </a:r>
          </a:p>
        </p:txBody>
      </p:sp>
      <p:sp>
        <p:nvSpPr>
          <p:cNvPr id="9219" name="Content Placeholder 2">
            <a:extLst>
              <a:ext uri="{FF2B5EF4-FFF2-40B4-BE49-F238E27FC236}">
                <a16:creationId xmlns:a16="http://schemas.microsoft.com/office/drawing/2014/main" id="{B65D52FD-9956-49A3-BE2C-F8D39CAE9A16}"/>
              </a:ext>
            </a:extLst>
          </p:cNvPr>
          <p:cNvSpPr>
            <a:spLocks noGrp="1" noChangeArrowheads="1"/>
          </p:cNvSpPr>
          <p:nvPr>
            <p:ph idx="1"/>
          </p:nvPr>
        </p:nvSpPr>
        <p:spPr>
          <a:xfrm>
            <a:off x="630000" y="1908000"/>
            <a:ext cx="7887600" cy="4284000"/>
          </a:xfrm>
        </p:spPr>
        <p:txBody>
          <a:bodyPr/>
          <a:lstStyle/>
          <a:p>
            <a:pPr marL="341313" indent="-341313">
              <a:spcBef>
                <a:spcPct val="0"/>
              </a:spcBef>
              <a:spcAft>
                <a:spcPts val="1800"/>
              </a:spcAft>
            </a:pPr>
            <a:endParaRPr lang="en-AU" altLang="en-US" sz="2200" dirty="0"/>
          </a:p>
          <a:p>
            <a:pPr marL="341313" indent="-341313">
              <a:spcBef>
                <a:spcPct val="0"/>
              </a:spcBef>
              <a:spcAft>
                <a:spcPts val="1800"/>
              </a:spcAft>
            </a:pPr>
            <a:r>
              <a:rPr lang="en-AU" altLang="en-US" sz="2000" dirty="0"/>
              <a:t>Advance care planning discussions </a:t>
            </a:r>
            <a:br>
              <a:rPr lang="en-AU" altLang="en-US" sz="2000" dirty="0"/>
            </a:br>
            <a:r>
              <a:rPr lang="en-AU" altLang="en-US" sz="2000" dirty="0"/>
              <a:t>can be challenging and rewarding</a:t>
            </a:r>
          </a:p>
          <a:p>
            <a:pPr marL="341313" indent="-341313">
              <a:spcBef>
                <a:spcPct val="0"/>
              </a:spcBef>
              <a:spcAft>
                <a:spcPts val="1800"/>
              </a:spcAft>
            </a:pPr>
            <a:r>
              <a:rPr lang="en-AU" altLang="en-US" sz="2000" dirty="0">
                <a:ea typeface="Calibri" panose="020F0502020204030204" pitchFamily="34" charset="0"/>
                <a:cs typeface="Tahoma" panose="020B0604030504040204" pitchFamily="34" charset="0"/>
              </a:rPr>
              <a:t>Often residents will give cues that </a:t>
            </a:r>
            <a:br>
              <a:rPr lang="en-AU" altLang="en-US" sz="2000" dirty="0">
                <a:ea typeface="Calibri" panose="020F0502020204030204" pitchFamily="34" charset="0"/>
                <a:cs typeface="Tahoma" panose="020B0604030504040204" pitchFamily="34" charset="0"/>
              </a:rPr>
            </a:br>
            <a:r>
              <a:rPr lang="en-AU" altLang="en-US" sz="2000" dirty="0">
                <a:ea typeface="Calibri" panose="020F0502020204030204" pitchFamily="34" charset="0"/>
                <a:cs typeface="Tahoma" panose="020B0604030504040204" pitchFamily="34" charset="0"/>
              </a:rPr>
              <a:t>may trigger an opportunity to have </a:t>
            </a:r>
            <a:br>
              <a:rPr lang="en-AU" altLang="en-US" sz="2000" dirty="0">
                <a:ea typeface="Calibri" panose="020F0502020204030204" pitchFamily="34" charset="0"/>
                <a:cs typeface="Tahoma" panose="020B0604030504040204" pitchFamily="34" charset="0"/>
              </a:rPr>
            </a:br>
            <a:r>
              <a:rPr lang="en-AU" altLang="en-US" sz="2000" dirty="0">
                <a:ea typeface="Calibri" panose="020F0502020204030204" pitchFamily="34" charset="0"/>
                <a:cs typeface="Tahoma" panose="020B0604030504040204" pitchFamily="34" charset="0"/>
              </a:rPr>
              <a:t>advance care planning discussions</a:t>
            </a:r>
          </a:p>
          <a:p>
            <a:pPr marL="341313" indent="-341313">
              <a:spcBef>
                <a:spcPct val="0"/>
              </a:spcBef>
              <a:spcAft>
                <a:spcPts val="1800"/>
              </a:spcAft>
            </a:pPr>
            <a:r>
              <a:rPr lang="en-AU" altLang="en-US" sz="2000" dirty="0">
                <a:ea typeface="Calibri" panose="020F0502020204030204" pitchFamily="34" charset="0"/>
                <a:cs typeface="Tahoma" panose="020B0604030504040204" pitchFamily="34" charset="0"/>
              </a:rPr>
              <a:t>In aged care, recognising these </a:t>
            </a:r>
            <a:br>
              <a:rPr lang="en-AU" altLang="en-US" sz="2000" dirty="0">
                <a:ea typeface="Calibri" panose="020F0502020204030204" pitchFamily="34" charset="0"/>
                <a:cs typeface="Tahoma" panose="020B0604030504040204" pitchFamily="34" charset="0"/>
              </a:rPr>
            </a:br>
            <a:r>
              <a:rPr lang="en-AU" altLang="en-US" sz="2000" dirty="0">
                <a:ea typeface="Calibri" panose="020F0502020204030204" pitchFamily="34" charset="0"/>
                <a:cs typeface="Tahoma" panose="020B0604030504040204" pitchFamily="34" charset="0"/>
              </a:rPr>
              <a:t>cues is everyone’s role. </a:t>
            </a:r>
            <a:r>
              <a:rPr lang="en-AU" altLang="en-US" sz="1400" dirty="0">
                <a:ea typeface="Calibri" panose="020F0502020204030204" pitchFamily="34" charset="0"/>
                <a:cs typeface="Tahoma" panose="020B0604030504040204" pitchFamily="34" charset="0"/>
              </a:rPr>
              <a:t>[1,3]</a:t>
            </a:r>
          </a:p>
          <a:p>
            <a:pPr marL="341313" indent="-341313">
              <a:spcBef>
                <a:spcPct val="0"/>
              </a:spcBef>
              <a:spcAft>
                <a:spcPts val="1800"/>
              </a:spcAft>
              <a:buFontTx/>
              <a:buNone/>
            </a:pPr>
            <a:br>
              <a:rPr lang="en-AU" altLang="en-US" sz="2200" dirty="0">
                <a:ea typeface="Calibri" panose="020F0502020204030204" pitchFamily="34" charset="0"/>
                <a:cs typeface="Tahoma" panose="020B0604030504040204" pitchFamily="34" charset="0"/>
              </a:rPr>
            </a:br>
            <a:r>
              <a:rPr lang="en-AU" altLang="en-US" sz="2200" dirty="0">
                <a:ea typeface="Calibri" panose="020F0502020204030204" pitchFamily="34" charset="0"/>
                <a:cs typeface="Tahoma" panose="020B0604030504040204" pitchFamily="34" charset="0"/>
              </a:rPr>
              <a:t> </a:t>
            </a:r>
          </a:p>
        </p:txBody>
      </p:sp>
      <p:pic>
        <p:nvPicPr>
          <p:cNvPr id="9220" name="Picture 6">
            <a:extLst>
              <a:ext uri="{FF2B5EF4-FFF2-40B4-BE49-F238E27FC236}">
                <a16:creationId xmlns:a16="http://schemas.microsoft.com/office/drawing/2014/main" id="{B313F98C-9554-4098-BA99-575910DE7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2000" y="2555875"/>
            <a:ext cx="3143250" cy="2357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D8C0847-16E7-4468-9B4C-21BB3EE2F219}"/>
              </a:ext>
            </a:extLst>
          </p:cNvPr>
          <p:cNvSpPr>
            <a:spLocks noGrp="1" noChangeArrowheads="1"/>
          </p:cNvSpPr>
          <p:nvPr>
            <p:ph type="title"/>
          </p:nvPr>
        </p:nvSpPr>
        <p:spPr/>
        <p:txBody>
          <a:bodyPr/>
          <a:lstStyle/>
          <a:p>
            <a:pPr>
              <a:lnSpc>
                <a:spcPct val="100000"/>
              </a:lnSpc>
            </a:pPr>
            <a:r>
              <a:rPr lang="en-AU" altLang="en-US" b="1" dirty="0"/>
              <a:t>See:</a:t>
            </a:r>
            <a:r>
              <a:rPr lang="en-AU" altLang="en-US" dirty="0"/>
              <a:t> </a:t>
            </a:r>
            <a:br>
              <a:rPr lang="en-AU" altLang="en-US" dirty="0"/>
            </a:br>
            <a:r>
              <a:rPr lang="en-AU" altLang="en-US" sz="2600" dirty="0"/>
              <a:t>   Recognise cues that can prompt discussions</a:t>
            </a:r>
          </a:p>
        </p:txBody>
      </p:sp>
      <p:sp>
        <p:nvSpPr>
          <p:cNvPr id="13315" name="Content Placeholder 2">
            <a:extLst>
              <a:ext uri="{FF2B5EF4-FFF2-40B4-BE49-F238E27FC236}">
                <a16:creationId xmlns:a16="http://schemas.microsoft.com/office/drawing/2014/main" id="{DB0AC7E9-84B3-4A12-B9B1-EDEE0219EA54}"/>
              </a:ext>
            </a:extLst>
          </p:cNvPr>
          <p:cNvSpPr>
            <a:spLocks noGrp="1" noChangeArrowheads="1"/>
          </p:cNvSpPr>
          <p:nvPr>
            <p:ph idx="1"/>
          </p:nvPr>
        </p:nvSpPr>
        <p:spPr>
          <a:xfrm>
            <a:off x="630000" y="1908000"/>
            <a:ext cx="7887600" cy="4284000"/>
          </a:xfrm>
        </p:spPr>
        <p:txBody>
          <a:bodyPr/>
          <a:lstStyle/>
          <a:p>
            <a:pPr>
              <a:spcBef>
                <a:spcPct val="0"/>
              </a:spcBef>
              <a:spcAft>
                <a:spcPts val="1200"/>
              </a:spcAft>
            </a:pPr>
            <a:r>
              <a:rPr lang="en-AU" altLang="en-US" sz="1800" dirty="0"/>
              <a:t>Non-nursing staff:</a:t>
            </a:r>
          </a:p>
          <a:p>
            <a:pPr marL="684213" lvl="1" indent="-342900">
              <a:spcBef>
                <a:spcPct val="0"/>
              </a:spcBef>
              <a:spcAft>
                <a:spcPts val="1200"/>
              </a:spcAft>
              <a:buSzPct val="80000"/>
              <a:buFont typeface="Wingdings" panose="05000000000000000000" pitchFamily="2" charset="2"/>
              <a:buChar char="§"/>
            </a:pPr>
            <a:r>
              <a:rPr lang="en-AU" altLang="en-US" sz="1800" dirty="0"/>
              <a:t>Often build strong connections with residents, families and/or substitute decision maker(s) </a:t>
            </a:r>
          </a:p>
          <a:p>
            <a:pPr marL="684213" lvl="1" indent="-342900">
              <a:spcBef>
                <a:spcPct val="0"/>
              </a:spcBef>
              <a:spcAft>
                <a:spcPts val="1200"/>
              </a:spcAft>
              <a:buSzPct val="80000"/>
              <a:buFont typeface="Wingdings" panose="05000000000000000000" pitchFamily="2" charset="2"/>
              <a:buChar char="§"/>
            </a:pPr>
            <a:r>
              <a:rPr lang="en-AU" altLang="en-US" sz="1800" dirty="0"/>
              <a:t>May notice changes in a resident before anyone else</a:t>
            </a:r>
          </a:p>
          <a:p>
            <a:pPr marL="684213" lvl="1" indent="-342900">
              <a:spcBef>
                <a:spcPct val="0"/>
              </a:spcBef>
              <a:spcAft>
                <a:spcPts val="1200"/>
              </a:spcAft>
              <a:buSzPct val="80000"/>
              <a:buFont typeface="Wingdings" panose="05000000000000000000" pitchFamily="2" charset="2"/>
              <a:buChar char="§"/>
            </a:pPr>
            <a:r>
              <a:rPr lang="en-AU" altLang="en-US" sz="1800" dirty="0"/>
              <a:t>May recognise verbal or visual cues from a resident, family member and/or substitute decision maker(s): </a:t>
            </a:r>
          </a:p>
          <a:p>
            <a:pPr marL="3132000" lvl="2" indent="-342900">
              <a:spcBef>
                <a:spcPct val="0"/>
              </a:spcBef>
              <a:spcAft>
                <a:spcPts val="1200"/>
              </a:spcAft>
              <a:buFont typeface="Arial" panose="020B0604020202020204" pitchFamily="34" charset="0"/>
              <a:buChar char="-"/>
            </a:pPr>
            <a:r>
              <a:rPr lang="en-AU" altLang="en-US" sz="1600" dirty="0"/>
              <a:t>Loss of appetite, withdrawing from activities, functional decline</a:t>
            </a:r>
          </a:p>
          <a:p>
            <a:pPr marL="3132000" lvl="2" indent="-342900">
              <a:spcBef>
                <a:spcPct val="0"/>
              </a:spcBef>
              <a:spcAft>
                <a:spcPts val="1200"/>
              </a:spcAft>
              <a:buFont typeface="Arial" panose="020B0604020202020204" pitchFamily="34" charset="0"/>
              <a:buChar char="-"/>
            </a:pPr>
            <a:r>
              <a:rPr lang="en-AU" altLang="en-US" sz="1600" dirty="0"/>
              <a:t>Resident:  </a:t>
            </a:r>
            <a:r>
              <a:rPr lang="en-AU" altLang="en-US" sz="1600" i="1" dirty="0"/>
              <a:t>I wouldn’t want to live like that</a:t>
            </a:r>
            <a:r>
              <a:rPr lang="en-AU" altLang="en-US" sz="1600" dirty="0"/>
              <a:t> or </a:t>
            </a:r>
            <a:r>
              <a:rPr lang="en-AU" altLang="en-US" sz="1600" i="1" dirty="0"/>
              <a:t>I don’t want to go back to hospital</a:t>
            </a:r>
            <a:r>
              <a:rPr lang="en-AU" altLang="en-US" sz="1600" dirty="0"/>
              <a:t> or </a:t>
            </a:r>
            <a:r>
              <a:rPr lang="en-AU" altLang="en-US" sz="1600" i="1" dirty="0"/>
              <a:t>I’ve had enough</a:t>
            </a:r>
            <a:endParaRPr lang="en-AU" altLang="en-US" sz="1600" dirty="0"/>
          </a:p>
          <a:p>
            <a:pPr marL="3132000" lvl="2" indent="-342900">
              <a:spcBef>
                <a:spcPct val="0"/>
              </a:spcBef>
              <a:spcAft>
                <a:spcPts val="1200"/>
              </a:spcAft>
              <a:buFont typeface="Arial" panose="020B0604020202020204" pitchFamily="34" charset="0"/>
              <a:buChar char="-"/>
            </a:pPr>
            <a:r>
              <a:rPr lang="en-AU" altLang="en-US" sz="1600" dirty="0"/>
              <a:t>Daughter: </a:t>
            </a:r>
            <a:r>
              <a:rPr lang="en-AU" altLang="en-US" sz="1600" i="1" dirty="0"/>
              <a:t>I think mum’s condition is deteriorating and I am worried about the future</a:t>
            </a:r>
            <a:r>
              <a:rPr lang="en-AU" altLang="en-US" sz="1600" dirty="0"/>
              <a:t>. </a:t>
            </a:r>
          </a:p>
          <a:p>
            <a:pPr>
              <a:spcBef>
                <a:spcPct val="0"/>
              </a:spcBef>
              <a:spcAft>
                <a:spcPts val="1200"/>
              </a:spcAft>
            </a:pPr>
            <a:endParaRPr lang="en-AU" altLang="en-US" sz="1800" dirty="0"/>
          </a:p>
          <a:p>
            <a:pPr>
              <a:spcBef>
                <a:spcPct val="0"/>
              </a:spcBef>
              <a:spcAft>
                <a:spcPts val="1200"/>
              </a:spcAft>
              <a:buFontTx/>
              <a:buNone/>
            </a:pPr>
            <a:endParaRPr lang="en-AU" altLang="en-US" sz="1800" dirty="0"/>
          </a:p>
          <a:p>
            <a:pPr>
              <a:spcBef>
                <a:spcPct val="0"/>
              </a:spcBef>
              <a:spcAft>
                <a:spcPts val="1200"/>
              </a:spcAft>
              <a:buFontTx/>
              <a:buNone/>
            </a:pPr>
            <a:endParaRPr lang="en-AU" altLang="en-US" sz="1800" dirty="0"/>
          </a:p>
        </p:txBody>
      </p:sp>
      <p:pic>
        <p:nvPicPr>
          <p:cNvPr id="13316" name="Picture 7">
            <a:extLst>
              <a:ext uri="{FF2B5EF4-FFF2-40B4-BE49-F238E27FC236}">
                <a16:creationId xmlns:a16="http://schemas.microsoft.com/office/drawing/2014/main" id="{EAF90141-DF3E-4766-A723-9CE7EE9F55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212000"/>
            <a:ext cx="2659062" cy="1881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F013F41-5839-4127-A3B9-BC41291ED92B}"/>
              </a:ext>
            </a:extLst>
          </p:cNvPr>
          <p:cNvSpPr>
            <a:spLocks noGrp="1" noChangeArrowheads="1"/>
          </p:cNvSpPr>
          <p:nvPr>
            <p:ph type="title"/>
          </p:nvPr>
        </p:nvSpPr>
        <p:spPr/>
        <p:txBody>
          <a:bodyPr/>
          <a:lstStyle/>
          <a:p>
            <a:r>
              <a:rPr lang="en-AU" altLang="en-US" b="1" dirty="0"/>
              <a:t>See:</a:t>
            </a:r>
            <a:r>
              <a:rPr lang="en-AU" altLang="en-US" dirty="0"/>
              <a:t> </a:t>
            </a:r>
            <a:br>
              <a:rPr lang="en-AU" altLang="en-US" dirty="0"/>
            </a:br>
            <a:r>
              <a:rPr lang="en-AU" altLang="en-US" sz="2800" dirty="0"/>
              <a:t>   Respond appropriately</a:t>
            </a:r>
          </a:p>
        </p:txBody>
      </p:sp>
      <p:pic>
        <p:nvPicPr>
          <p:cNvPr id="15363" name="Picture 2">
            <a:extLst>
              <a:ext uri="{FF2B5EF4-FFF2-40B4-BE49-F238E27FC236}">
                <a16:creationId xmlns:a16="http://schemas.microsoft.com/office/drawing/2014/main" id="{A7E2564C-6102-4A28-9180-BE70B12571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267" b="9671"/>
          <a:stretch/>
        </p:blipFill>
        <p:spPr bwMode="auto">
          <a:xfrm>
            <a:off x="5472113" y="612000"/>
            <a:ext cx="3297237"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4" name="Content Placeholder 2">
            <a:extLst>
              <a:ext uri="{FF2B5EF4-FFF2-40B4-BE49-F238E27FC236}">
                <a16:creationId xmlns:a16="http://schemas.microsoft.com/office/drawing/2014/main" id="{4B589CB8-D892-4CA6-95FE-6AE86D4F84F3}"/>
              </a:ext>
            </a:extLst>
          </p:cNvPr>
          <p:cNvSpPr>
            <a:spLocks noGrp="1" noChangeArrowheads="1"/>
          </p:cNvSpPr>
          <p:nvPr>
            <p:ph idx="1"/>
          </p:nvPr>
        </p:nvSpPr>
        <p:spPr/>
        <p:txBody>
          <a:bodyPr/>
          <a:lstStyle/>
          <a:p>
            <a:pPr>
              <a:spcBef>
                <a:spcPct val="0"/>
              </a:spcBef>
              <a:spcAft>
                <a:spcPts val="1800"/>
              </a:spcAft>
            </a:pPr>
            <a:endParaRPr lang="en-AU" altLang="en-US" sz="2000" dirty="0"/>
          </a:p>
          <a:p>
            <a:pPr>
              <a:spcBef>
                <a:spcPct val="0"/>
              </a:spcBef>
              <a:spcAft>
                <a:spcPts val="1800"/>
              </a:spcAft>
            </a:pPr>
            <a:r>
              <a:rPr lang="en-AU" altLang="en-US" sz="2000" dirty="0"/>
              <a:t>Make time, don’t rush because of a busy workload; </a:t>
            </a:r>
            <a:br>
              <a:rPr lang="en-AU" altLang="en-US" sz="2000" dirty="0"/>
            </a:br>
            <a:r>
              <a:rPr lang="en-AU" altLang="en-US" sz="2000" dirty="0"/>
              <a:t>these conversations and observations are precious</a:t>
            </a:r>
          </a:p>
          <a:p>
            <a:pPr>
              <a:spcBef>
                <a:spcPct val="0"/>
              </a:spcBef>
              <a:spcAft>
                <a:spcPts val="1800"/>
              </a:spcAft>
            </a:pPr>
            <a:r>
              <a:rPr lang="en-AU" altLang="en-US" sz="2000" dirty="0"/>
              <a:t>Listen intently, clarify if needed </a:t>
            </a:r>
          </a:p>
          <a:p>
            <a:pPr>
              <a:spcBef>
                <a:spcPct val="0"/>
              </a:spcBef>
              <a:spcAft>
                <a:spcPts val="1800"/>
              </a:spcAft>
            </a:pPr>
            <a:r>
              <a:rPr lang="en-AU" altLang="en-US" sz="2000" dirty="0"/>
              <a:t>Respond with empathy, care and compassion </a:t>
            </a:r>
          </a:p>
          <a:p>
            <a:pPr>
              <a:spcBef>
                <a:spcPct val="0"/>
              </a:spcBef>
              <a:spcAft>
                <a:spcPts val="1800"/>
              </a:spcAft>
            </a:pPr>
            <a:r>
              <a:rPr lang="en-AU" altLang="en-US" sz="2000" dirty="0"/>
              <a:t>Ask the resident if they would like to talk more with the nurse</a:t>
            </a:r>
          </a:p>
          <a:p>
            <a:pPr>
              <a:spcBef>
                <a:spcPct val="0"/>
              </a:spcBef>
              <a:spcAft>
                <a:spcPts val="1800"/>
              </a:spcAft>
            </a:pPr>
            <a:r>
              <a:rPr lang="en-AU" altLang="en-US" sz="2000" dirty="0"/>
              <a:t>Work within scope of practice, and your level of comfort</a:t>
            </a:r>
          </a:p>
          <a:p>
            <a:pPr>
              <a:spcBef>
                <a:spcPct val="0"/>
              </a:spcBef>
              <a:spcAft>
                <a:spcPts val="1800"/>
              </a:spcAft>
            </a:pPr>
            <a:r>
              <a:rPr lang="en-AU" altLang="en-US" sz="2000" dirty="0"/>
              <a:t>Be self-aware and maintain work-place boundaries. </a:t>
            </a:r>
            <a:r>
              <a:rPr lang="en-AU" altLang="en-US" sz="1400" dirty="0"/>
              <a:t>[1]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90C7890B-1DE1-437D-A2E9-BBDA1EC4FCA1}"/>
              </a:ext>
            </a:extLst>
          </p:cNvPr>
          <p:cNvSpPr>
            <a:spLocks noGrp="1" noChangeArrowheads="1"/>
          </p:cNvSpPr>
          <p:nvPr>
            <p:ph type="title"/>
          </p:nvPr>
        </p:nvSpPr>
        <p:spPr>
          <a:xfrm>
            <a:off x="630000" y="720000"/>
            <a:ext cx="7887600" cy="1080000"/>
          </a:xfrm>
        </p:spPr>
        <p:txBody>
          <a:bodyPr/>
          <a:lstStyle/>
          <a:p>
            <a:r>
              <a:rPr lang="en-AU" altLang="en-US" b="1" dirty="0"/>
              <a:t>Say:</a:t>
            </a:r>
            <a:r>
              <a:rPr lang="en-AU" altLang="en-US" dirty="0"/>
              <a:t> </a:t>
            </a:r>
            <a:br>
              <a:rPr lang="en-AU" altLang="en-US" dirty="0"/>
            </a:br>
            <a:r>
              <a:rPr lang="en-AU" altLang="en-US" sz="2800" dirty="0"/>
              <a:t>   Tell the nurse about your observations and</a:t>
            </a:r>
            <a:br>
              <a:rPr lang="en-AU" altLang="en-US" sz="2800" dirty="0"/>
            </a:br>
            <a:r>
              <a:rPr lang="en-AU" altLang="en-US" sz="2800" dirty="0"/>
              <a:t>   comments by resident and/or family</a:t>
            </a:r>
          </a:p>
        </p:txBody>
      </p:sp>
      <p:sp>
        <p:nvSpPr>
          <p:cNvPr id="17411" name="Content Placeholder 2">
            <a:extLst>
              <a:ext uri="{FF2B5EF4-FFF2-40B4-BE49-F238E27FC236}">
                <a16:creationId xmlns:a16="http://schemas.microsoft.com/office/drawing/2014/main" id="{8B11BD78-9F03-4D3D-9021-63650CDC5618}"/>
              </a:ext>
            </a:extLst>
          </p:cNvPr>
          <p:cNvSpPr>
            <a:spLocks noGrp="1" noChangeArrowheads="1"/>
          </p:cNvSpPr>
          <p:nvPr>
            <p:ph sz="half" idx="1"/>
          </p:nvPr>
        </p:nvSpPr>
        <p:spPr>
          <a:xfrm>
            <a:off x="630000" y="1908000"/>
            <a:ext cx="4950112" cy="4284000"/>
          </a:xfrm>
        </p:spPr>
        <p:txBody>
          <a:bodyPr/>
          <a:lstStyle/>
          <a:p>
            <a:pPr marL="341313" indent="-341313">
              <a:spcBef>
                <a:spcPct val="0"/>
              </a:spcBef>
              <a:spcAft>
                <a:spcPts val="1800"/>
              </a:spcAft>
            </a:pPr>
            <a:endParaRPr lang="en-AU" altLang="en-US" sz="2000" dirty="0"/>
          </a:p>
          <a:p>
            <a:pPr marL="341313" indent="-341313">
              <a:spcBef>
                <a:spcPct val="0"/>
              </a:spcBef>
              <a:spcAft>
                <a:spcPts val="1800"/>
              </a:spcAft>
            </a:pPr>
            <a:r>
              <a:rPr lang="en-AU" altLang="en-US" sz="2000" dirty="0"/>
              <a:t>Physical and verbal cues may trigger important advance care planning conversations</a:t>
            </a:r>
          </a:p>
          <a:p>
            <a:pPr marL="341313" indent="-341313">
              <a:spcBef>
                <a:spcPct val="0"/>
              </a:spcBef>
              <a:spcAft>
                <a:spcPts val="1800"/>
              </a:spcAft>
            </a:pPr>
            <a:r>
              <a:rPr lang="en-AU" altLang="en-US" sz="2000" dirty="0"/>
              <a:t>Reporting these observations and comments to the nurse is vital</a:t>
            </a:r>
          </a:p>
          <a:p>
            <a:pPr marL="341313" indent="-341313">
              <a:spcBef>
                <a:spcPct val="0"/>
              </a:spcBef>
              <a:spcAft>
                <a:spcPts val="1800"/>
              </a:spcAft>
            </a:pPr>
            <a:r>
              <a:rPr lang="en-AU" altLang="en-US" sz="2000" dirty="0"/>
              <a:t>Once the nurse is made aware of the cue, the next steps can be taken.</a:t>
            </a:r>
          </a:p>
        </p:txBody>
      </p:sp>
      <p:pic>
        <p:nvPicPr>
          <p:cNvPr id="17412" name="Picture 6">
            <a:extLst>
              <a:ext uri="{FF2B5EF4-FFF2-40B4-BE49-F238E27FC236}">
                <a16:creationId xmlns:a16="http://schemas.microsoft.com/office/drawing/2014/main" id="{81C5F51F-E69F-4F63-8EF4-704D93BFCB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2555875"/>
            <a:ext cx="3143250" cy="2357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22403A9-32EB-4095-BCD1-DC0071CE3A48}"/>
              </a:ext>
            </a:extLst>
          </p:cNvPr>
          <p:cNvSpPr>
            <a:spLocks noGrp="1" noChangeArrowheads="1"/>
          </p:cNvSpPr>
          <p:nvPr>
            <p:ph type="title"/>
          </p:nvPr>
        </p:nvSpPr>
        <p:spPr/>
        <p:txBody>
          <a:bodyPr/>
          <a:lstStyle/>
          <a:p>
            <a:r>
              <a:rPr lang="en-AU" altLang="en-US" b="1" dirty="0"/>
              <a:t>Do:</a:t>
            </a:r>
            <a:r>
              <a:rPr lang="en-AU" altLang="en-US" dirty="0"/>
              <a:t> </a:t>
            </a:r>
            <a:br>
              <a:rPr lang="en-AU" altLang="en-US" dirty="0"/>
            </a:br>
            <a:r>
              <a:rPr lang="en-AU" altLang="en-US" sz="2800" dirty="0"/>
              <a:t>   Act with nursing guidance</a:t>
            </a:r>
          </a:p>
        </p:txBody>
      </p:sp>
      <p:sp>
        <p:nvSpPr>
          <p:cNvPr id="27650" name="Content Placeholder 2">
            <a:extLst>
              <a:ext uri="{FF2B5EF4-FFF2-40B4-BE49-F238E27FC236}">
                <a16:creationId xmlns:a16="http://schemas.microsoft.com/office/drawing/2014/main" id="{D7EF3250-3506-4A38-B585-F911324499F8}"/>
              </a:ext>
            </a:extLst>
          </p:cNvPr>
          <p:cNvSpPr>
            <a:spLocks noGrp="1"/>
          </p:cNvSpPr>
          <p:nvPr>
            <p:ph idx="1"/>
          </p:nvPr>
        </p:nvSpPr>
        <p:spPr/>
        <p:txBody>
          <a:bodyPr/>
          <a:lstStyle/>
          <a:p>
            <a:pPr marL="0" indent="0">
              <a:spcBef>
                <a:spcPts val="0"/>
              </a:spcBef>
              <a:spcAft>
                <a:spcPts val="1200"/>
              </a:spcAft>
              <a:buNone/>
              <a:defRPr/>
            </a:pPr>
            <a:endParaRPr lang="en-AU" sz="2000" dirty="0"/>
          </a:p>
          <a:p>
            <a:pPr marL="0" indent="0">
              <a:spcBef>
                <a:spcPts val="0"/>
              </a:spcBef>
              <a:spcAft>
                <a:spcPts val="1200"/>
              </a:spcAft>
              <a:buNone/>
              <a:defRPr/>
            </a:pPr>
            <a:endParaRPr lang="en-AU" sz="2000" dirty="0"/>
          </a:p>
          <a:p>
            <a:pPr marL="0" indent="0">
              <a:spcBef>
                <a:spcPts val="0"/>
              </a:spcBef>
              <a:spcAft>
                <a:spcPts val="1500"/>
              </a:spcAft>
              <a:buNone/>
              <a:defRPr/>
            </a:pPr>
            <a:r>
              <a:rPr lang="en-AU" sz="2000" dirty="0"/>
              <a:t>Once the conversation or observations have been reported, </a:t>
            </a:r>
            <a:br>
              <a:rPr lang="en-AU" sz="2000" dirty="0"/>
            </a:br>
            <a:r>
              <a:rPr lang="en-AU" sz="2000" dirty="0"/>
              <a:t>the nurse may: </a:t>
            </a:r>
          </a:p>
          <a:p>
            <a:pPr marL="228600" lvl="1">
              <a:spcBef>
                <a:spcPts val="0"/>
              </a:spcBef>
              <a:spcAft>
                <a:spcPts val="1500"/>
              </a:spcAft>
              <a:buSzPct val="100000"/>
              <a:defRPr/>
            </a:pPr>
            <a:r>
              <a:rPr lang="en-AU" sz="1800" dirty="0"/>
              <a:t>Visit the resident, family and/or substitute decision maker(s) to continue the discussion</a:t>
            </a:r>
          </a:p>
          <a:p>
            <a:pPr marL="228600" lvl="1">
              <a:spcBef>
                <a:spcPts val="0"/>
              </a:spcBef>
              <a:spcAft>
                <a:spcPts val="1500"/>
              </a:spcAft>
              <a:buSzPct val="100000"/>
              <a:defRPr/>
            </a:pPr>
            <a:r>
              <a:rPr lang="en-AU" sz="1800" dirty="0"/>
              <a:t>Ask you to give an advance care planning brochure to the resident, family and/or substitute decision maker(s)</a:t>
            </a:r>
          </a:p>
          <a:p>
            <a:pPr marL="228600" lvl="1">
              <a:spcBef>
                <a:spcPts val="0"/>
              </a:spcBef>
              <a:spcAft>
                <a:spcPts val="1500"/>
              </a:spcAft>
              <a:buSzPct val="100000"/>
              <a:defRPr/>
            </a:pPr>
            <a:r>
              <a:rPr lang="en-AU" sz="1800" dirty="0"/>
              <a:t>Decide to organise a family meeting or palliative care case conference. The nurse may ask you to be present at the meeting to help the resident/family to feel at ease. </a:t>
            </a:r>
          </a:p>
          <a:p>
            <a:pPr lvl="1">
              <a:spcBef>
                <a:spcPts val="0"/>
              </a:spcBef>
              <a:spcAft>
                <a:spcPts val="1200"/>
              </a:spcAft>
              <a:defRPr/>
            </a:pPr>
            <a:endParaRPr lang="en-AU" sz="2200" dirty="0"/>
          </a:p>
          <a:p>
            <a:pPr>
              <a:spcBef>
                <a:spcPts val="0"/>
              </a:spcBef>
              <a:spcAft>
                <a:spcPts val="1200"/>
              </a:spcAft>
              <a:defRPr/>
            </a:pPr>
            <a:endParaRPr lang="en-AU" sz="2200" dirty="0"/>
          </a:p>
        </p:txBody>
      </p:sp>
      <p:pic>
        <p:nvPicPr>
          <p:cNvPr id="19460" name="Picture 6">
            <a:extLst>
              <a:ext uri="{FF2B5EF4-FFF2-40B4-BE49-F238E27FC236}">
                <a16:creationId xmlns:a16="http://schemas.microsoft.com/office/drawing/2014/main" id="{A9C9ED25-AAAC-4E0C-894D-88908C8564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2113" y="612000"/>
            <a:ext cx="3206750" cy="2135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EF1F3971-4B08-406F-BFE5-2FAAAB949E04}"/>
              </a:ext>
            </a:extLst>
          </p:cNvPr>
          <p:cNvSpPr>
            <a:spLocks noGrp="1" noChangeArrowheads="1"/>
          </p:cNvSpPr>
          <p:nvPr>
            <p:ph type="title"/>
          </p:nvPr>
        </p:nvSpPr>
        <p:spPr/>
        <p:txBody>
          <a:bodyPr/>
          <a:lstStyle/>
          <a:p>
            <a:r>
              <a:rPr lang="en-AU" altLang="en-US" b="1" dirty="0"/>
              <a:t>Write: </a:t>
            </a:r>
            <a:br>
              <a:rPr lang="en-AU" altLang="en-US" b="1" dirty="0"/>
            </a:br>
            <a:r>
              <a:rPr lang="en-AU" altLang="en-US" sz="2800" b="1" dirty="0"/>
              <a:t>   </a:t>
            </a:r>
            <a:r>
              <a:rPr lang="en-AU" altLang="en-US" sz="2800" dirty="0"/>
              <a:t>where appropriate</a:t>
            </a:r>
          </a:p>
        </p:txBody>
      </p:sp>
      <p:sp>
        <p:nvSpPr>
          <p:cNvPr id="3" name="Content Placeholder 2">
            <a:extLst>
              <a:ext uri="{FF2B5EF4-FFF2-40B4-BE49-F238E27FC236}">
                <a16:creationId xmlns:a16="http://schemas.microsoft.com/office/drawing/2014/main" id="{2B45A205-83EA-472A-B3B6-5B337DAD813B}"/>
              </a:ext>
            </a:extLst>
          </p:cNvPr>
          <p:cNvSpPr>
            <a:spLocks noGrp="1"/>
          </p:cNvSpPr>
          <p:nvPr>
            <p:ph idx="1"/>
          </p:nvPr>
        </p:nvSpPr>
        <p:spPr/>
        <p:txBody>
          <a:bodyPr/>
          <a:lstStyle/>
          <a:p>
            <a:pPr>
              <a:spcBef>
                <a:spcPts val="0"/>
              </a:spcBef>
              <a:spcAft>
                <a:spcPts val="1800"/>
              </a:spcAft>
              <a:defRPr/>
            </a:pPr>
            <a:endParaRPr lang="en-AU" sz="1800" dirty="0"/>
          </a:p>
          <a:p>
            <a:pPr>
              <a:spcBef>
                <a:spcPts val="0"/>
              </a:spcBef>
              <a:spcAft>
                <a:spcPts val="1800"/>
              </a:spcAft>
              <a:defRPr/>
            </a:pPr>
            <a:r>
              <a:rPr lang="en-AU" sz="1800" dirty="0"/>
              <a:t>Record your observations and conversations in line with your scope and workplace practices</a:t>
            </a:r>
          </a:p>
          <a:p>
            <a:pPr>
              <a:spcBef>
                <a:spcPts val="0"/>
              </a:spcBef>
              <a:spcAft>
                <a:spcPts val="1800"/>
              </a:spcAft>
              <a:defRPr/>
            </a:pPr>
            <a:r>
              <a:rPr lang="en-AU" sz="1800" dirty="0"/>
              <a:t>Your documentation may trigger:</a:t>
            </a:r>
          </a:p>
          <a:p>
            <a:pPr marL="684900" lvl="1" indent="-342900">
              <a:spcBef>
                <a:spcPts val="0"/>
              </a:spcBef>
              <a:spcAft>
                <a:spcPts val="1800"/>
              </a:spcAft>
              <a:buClr>
                <a:srgbClr val="278EAA"/>
              </a:buClr>
              <a:buSzPct val="80000"/>
              <a:buFont typeface="Wingdings" panose="05000000000000000000" pitchFamily="2" charset="2"/>
              <a:buChar char="§"/>
              <a:defRPr/>
            </a:pPr>
            <a:r>
              <a:rPr lang="en-AU" sz="1800" dirty="0"/>
              <a:t>advance care planning discussions with resident, their family and/or substitute decision maker(s) and the  health care team  </a:t>
            </a:r>
          </a:p>
          <a:p>
            <a:pPr marL="684900" lvl="1" indent="-342900">
              <a:spcBef>
                <a:spcPts val="0"/>
              </a:spcBef>
              <a:spcAft>
                <a:spcPts val="1800"/>
              </a:spcAft>
              <a:buClr>
                <a:srgbClr val="278EAA"/>
              </a:buClr>
              <a:buSzPct val="80000"/>
              <a:buFont typeface="Wingdings" panose="05000000000000000000" pitchFamily="2" charset="2"/>
              <a:buChar char="§"/>
              <a:defRPr/>
            </a:pPr>
            <a:r>
              <a:rPr lang="en-AU" sz="1800" dirty="0"/>
              <a:t>a review of the resident’s existing advance care plan to establish/review realistic goals of care</a:t>
            </a:r>
          </a:p>
          <a:p>
            <a:pPr marL="684900" lvl="1" indent="-342900">
              <a:spcBef>
                <a:spcPts val="0"/>
              </a:spcBef>
              <a:spcAft>
                <a:spcPts val="1800"/>
              </a:spcAft>
              <a:buClr>
                <a:srgbClr val="278EAA"/>
              </a:buClr>
              <a:buSzPct val="80000"/>
              <a:buFont typeface="Wingdings" panose="05000000000000000000" pitchFamily="2" charset="2"/>
              <a:buChar char="§"/>
              <a:defRPr/>
            </a:pPr>
            <a:r>
              <a:rPr lang="en-AU" sz="1800" dirty="0"/>
              <a:t>a palliative care case conference or family meeting with </a:t>
            </a:r>
            <a:br>
              <a:rPr lang="en-AU" sz="1800" dirty="0"/>
            </a:br>
            <a:r>
              <a:rPr lang="en-AU" sz="1800" dirty="0"/>
              <a:t>the GP to plan for a dignified and comfortable terminal phase.</a:t>
            </a:r>
          </a:p>
          <a:p>
            <a:pPr lvl="1">
              <a:spcBef>
                <a:spcPts val="0"/>
              </a:spcBef>
              <a:spcAft>
                <a:spcPts val="1800"/>
              </a:spcAft>
              <a:defRPr/>
            </a:pPr>
            <a:endParaRPr lang="en-AU" sz="2200" dirty="0"/>
          </a:p>
        </p:txBody>
      </p:sp>
      <p:pic>
        <p:nvPicPr>
          <p:cNvPr id="21508" name="Picture 1">
            <a:extLst>
              <a:ext uri="{FF2B5EF4-FFF2-40B4-BE49-F238E27FC236}">
                <a16:creationId xmlns:a16="http://schemas.microsoft.com/office/drawing/2014/main" id="{656F179F-8FA5-4A0C-99EE-850E16BEBB2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2000" y="612000"/>
            <a:ext cx="276273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872A2EDA-77B0-455B-917E-D4723DB6B8D3}"/>
              </a:ext>
            </a:extLst>
          </p:cNvPr>
          <p:cNvSpPr>
            <a:spLocks noGrp="1" noChangeArrowheads="1"/>
          </p:cNvSpPr>
          <p:nvPr>
            <p:ph type="title"/>
          </p:nvPr>
        </p:nvSpPr>
        <p:spPr/>
        <p:txBody>
          <a:bodyPr/>
          <a:lstStyle/>
          <a:p>
            <a:r>
              <a:rPr lang="en-AU" altLang="en-US" b="1" dirty="0"/>
              <a:t>Review: </a:t>
            </a:r>
            <a:br>
              <a:rPr lang="en-AU" altLang="en-US" b="1" dirty="0"/>
            </a:br>
            <a:r>
              <a:rPr lang="en-AU" altLang="en-US" sz="2800" b="1" dirty="0"/>
              <a:t>   </a:t>
            </a:r>
            <a:r>
              <a:rPr lang="en-AU" altLang="en-US" sz="2800" dirty="0"/>
              <a:t>Follow-up</a:t>
            </a:r>
          </a:p>
        </p:txBody>
      </p:sp>
      <p:sp>
        <p:nvSpPr>
          <p:cNvPr id="23555" name="Content Placeholder 2">
            <a:extLst>
              <a:ext uri="{FF2B5EF4-FFF2-40B4-BE49-F238E27FC236}">
                <a16:creationId xmlns:a16="http://schemas.microsoft.com/office/drawing/2014/main" id="{E0FA3C25-0108-4ECA-B9DD-798CB28952E7}"/>
              </a:ext>
            </a:extLst>
          </p:cNvPr>
          <p:cNvSpPr>
            <a:spLocks noGrp="1" noChangeArrowheads="1"/>
          </p:cNvSpPr>
          <p:nvPr>
            <p:ph idx="1"/>
          </p:nvPr>
        </p:nvSpPr>
        <p:spPr/>
        <p:txBody>
          <a:bodyPr/>
          <a:lstStyle/>
          <a:p>
            <a:pPr>
              <a:spcBef>
                <a:spcPct val="0"/>
              </a:spcBef>
              <a:spcAft>
                <a:spcPts val="1800"/>
              </a:spcAft>
            </a:pPr>
            <a:r>
              <a:rPr lang="en-AU" altLang="en-US" sz="2000" dirty="0"/>
              <a:t>Check with the resident to ensure that there has been </a:t>
            </a:r>
            <a:br>
              <a:rPr lang="en-AU" altLang="en-US" sz="2000" dirty="0"/>
            </a:br>
            <a:r>
              <a:rPr lang="en-AU" altLang="en-US" sz="2000" dirty="0"/>
              <a:t>follow-up to their satisfaction </a:t>
            </a:r>
          </a:p>
          <a:p>
            <a:pPr>
              <a:spcBef>
                <a:spcPct val="0"/>
              </a:spcBef>
              <a:spcAft>
                <a:spcPts val="1800"/>
              </a:spcAft>
            </a:pPr>
            <a:r>
              <a:rPr lang="en-AU" altLang="en-US" sz="2000" dirty="0"/>
              <a:t>If there are further concerns, report back to the nurse.</a:t>
            </a:r>
          </a:p>
          <a:p>
            <a:pPr>
              <a:spcBef>
                <a:spcPct val="0"/>
              </a:spcBef>
              <a:spcAft>
                <a:spcPts val="1800"/>
              </a:spcAft>
            </a:pPr>
            <a:endParaRPr lang="en-AU" altLang="en-US" sz="2000" dirty="0"/>
          </a:p>
          <a:p>
            <a:pPr>
              <a:spcBef>
                <a:spcPct val="0"/>
              </a:spcBef>
              <a:spcAft>
                <a:spcPts val="1800"/>
              </a:spcAft>
            </a:pPr>
            <a:endParaRPr lang="en-AU" altLang="en-US" sz="2000" dirty="0"/>
          </a:p>
        </p:txBody>
      </p:sp>
      <p:pic>
        <p:nvPicPr>
          <p:cNvPr id="23556" name="Picture 3">
            <a:extLst>
              <a:ext uri="{FF2B5EF4-FFF2-40B4-BE49-F238E27FC236}">
                <a16:creationId xmlns:a16="http://schemas.microsoft.com/office/drawing/2014/main" id="{50E11256-ACB7-43E7-AE40-5EFD321CE4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3825" y="3276600"/>
            <a:ext cx="38100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5543</TotalTime>
  <Words>1991</Words>
  <Application>Microsoft Office PowerPoint</Application>
  <PresentationFormat>On-screen Show (4:3)</PresentationFormat>
  <Paragraphs>181</Paragraphs>
  <Slides>12</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Calibri Light</vt:lpstr>
      <vt:lpstr>Wingdings</vt:lpstr>
      <vt:lpstr>Custom Design</vt:lpstr>
      <vt:lpstr>1_Custom Design</vt:lpstr>
      <vt:lpstr>Your role:  Responding to cues from residents</vt:lpstr>
      <vt:lpstr>Learning outcomes</vt:lpstr>
      <vt:lpstr>Engaging in advance care planning discussions with your residents</vt:lpstr>
      <vt:lpstr>See:     Recognise cues that can prompt discussions</vt:lpstr>
      <vt:lpstr>See:     Respond appropriately</vt:lpstr>
      <vt:lpstr>Say:     Tell the nurse about your observations and    comments by resident and/or family</vt:lpstr>
      <vt:lpstr>Do:     Act with nursing guidance</vt:lpstr>
      <vt:lpstr>Write:     where appropriate</vt:lpstr>
      <vt:lpstr>Review:     Follow-up</vt:lpstr>
      <vt:lpstr>Let’s recap</vt:lpstr>
      <vt:lpstr>PowerPoint Presentation</vt:lpstr>
      <vt:lpstr>References </vt:lpstr>
    </vt:vector>
  </TitlesOfParts>
  <Company>Queensland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Statement of Choices</dc:title>
  <dc:subject>Metro South Health powerpoint presentation template featuring a light-coloured cover page.</dc:subject>
  <dc:creator>Leanne Clemesha</dc:creator>
  <cp:keywords>powerpoint; slide; powerpoint template; slide template; presentation; templates; metro south</cp:keywords>
  <cp:lastModifiedBy>Myfanwy Fifoot</cp:lastModifiedBy>
  <cp:revision>373</cp:revision>
  <cp:lastPrinted>2018-08-06T22:18:55Z</cp:lastPrinted>
  <dcterms:created xsi:type="dcterms:W3CDTF">2017-03-01T03:01:26Z</dcterms:created>
  <dcterms:modified xsi:type="dcterms:W3CDTF">2022-05-12T04:47:54Z</dcterms:modified>
  <cp:category>Templates</cp:category>
</cp:coreProperties>
</file>