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467" r:id="rId2"/>
  </p:sldMasterIdLst>
  <p:notesMasterIdLst>
    <p:notesMasterId r:id="rId15"/>
  </p:notesMasterIdLst>
  <p:handoutMasterIdLst>
    <p:handoutMasterId r:id="rId16"/>
  </p:handoutMasterIdLst>
  <p:sldIdLst>
    <p:sldId id="275" r:id="rId3"/>
    <p:sldId id="277" r:id="rId4"/>
    <p:sldId id="331" r:id="rId5"/>
    <p:sldId id="388" r:id="rId6"/>
    <p:sldId id="390" r:id="rId7"/>
    <p:sldId id="391" r:id="rId8"/>
    <p:sldId id="335" r:id="rId9"/>
    <p:sldId id="336" r:id="rId10"/>
    <p:sldId id="337" r:id="rId11"/>
    <p:sldId id="389" r:id="rId12"/>
    <p:sldId id="392" r:id="rId13"/>
    <p:sldId id="351" r:id="rId14"/>
  </p:sldIdLst>
  <p:sldSz cx="9144000" cy="6858000" type="screen4x3"/>
  <p:notesSz cx="7099300" cy="10234613"/>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5AD"/>
    <a:srgbClr val="228A9D"/>
    <a:srgbClr val="644A99"/>
    <a:srgbClr val="278EAA"/>
    <a:srgbClr val="C2C73F"/>
    <a:srgbClr val="9F6BAD"/>
    <a:srgbClr val="9F6B99"/>
    <a:srgbClr val="4D4D4D"/>
    <a:srgbClr val="BAC122"/>
    <a:srgbClr val="E1B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7DB00-6FC0-4B23-968C-3B2DFE42ED00}" v="13" dt="2022-04-24T13:33:06.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13" autoAdjust="0"/>
    <p:restoredTop sz="74031" autoAdjust="0"/>
  </p:normalViewPr>
  <p:slideViewPr>
    <p:cSldViewPr>
      <p:cViewPr varScale="1">
        <p:scale>
          <a:sx n="81" d="100"/>
          <a:sy n="81" d="100"/>
        </p:scale>
        <p:origin x="2418" y="7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395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fanwy Fifoot" userId="2f8b74148857f7d8" providerId="LiveId" clId="{5237DB00-6FC0-4B23-968C-3B2DFE42ED00}"/>
    <pc:docChg chg="undo custSel modSld">
      <pc:chgData name="Myfanwy Fifoot" userId="2f8b74148857f7d8" providerId="LiveId" clId="{5237DB00-6FC0-4B23-968C-3B2DFE42ED00}" dt="2022-04-24T13:39:38.112" v="198" actId="20577"/>
      <pc:docMkLst>
        <pc:docMk/>
      </pc:docMkLst>
      <pc:sldChg chg="modSp mod modNotesTx">
        <pc:chgData name="Myfanwy Fifoot" userId="2f8b74148857f7d8" providerId="LiveId" clId="{5237DB00-6FC0-4B23-968C-3B2DFE42ED00}" dt="2022-04-24T13:16:38.767" v="109" actId="20577"/>
        <pc:sldMkLst>
          <pc:docMk/>
          <pc:sldMk cId="0" sldId="331"/>
        </pc:sldMkLst>
        <pc:spChg chg="mod">
          <ac:chgData name="Myfanwy Fifoot" userId="2f8b74148857f7d8" providerId="LiveId" clId="{5237DB00-6FC0-4B23-968C-3B2DFE42ED00}" dt="2022-04-24T13:12:27.777" v="83" actId="20577"/>
          <ac:spMkLst>
            <pc:docMk/>
            <pc:sldMk cId="0" sldId="331"/>
            <ac:spMk id="3" creationId="{6DC18E2D-B89E-4499-836F-AE3F9B806E3B}"/>
          </ac:spMkLst>
        </pc:spChg>
      </pc:sldChg>
      <pc:sldChg chg="modSp mod modNotesTx">
        <pc:chgData name="Myfanwy Fifoot" userId="2f8b74148857f7d8" providerId="LiveId" clId="{5237DB00-6FC0-4B23-968C-3B2DFE42ED00}" dt="2022-04-24T13:33:06.027" v="172" actId="14100"/>
        <pc:sldMkLst>
          <pc:docMk/>
          <pc:sldMk cId="0" sldId="335"/>
        </pc:sldMkLst>
        <pc:spChg chg="mod">
          <ac:chgData name="Myfanwy Fifoot" userId="2f8b74148857f7d8" providerId="LiveId" clId="{5237DB00-6FC0-4B23-968C-3B2DFE42ED00}" dt="2022-04-24T13:33:06.027" v="172" actId="14100"/>
          <ac:spMkLst>
            <pc:docMk/>
            <pc:sldMk cId="0" sldId="335"/>
            <ac:spMk id="3" creationId="{14FA4FCC-91B2-4AEB-ADA8-8F19BD62B139}"/>
          </ac:spMkLst>
        </pc:spChg>
      </pc:sldChg>
      <pc:sldChg chg="modSp mod">
        <pc:chgData name="Myfanwy Fifoot" userId="2f8b74148857f7d8" providerId="LiveId" clId="{5237DB00-6FC0-4B23-968C-3B2DFE42ED00}" dt="2022-04-24T13:39:38.112" v="198" actId="20577"/>
        <pc:sldMkLst>
          <pc:docMk/>
          <pc:sldMk cId="0" sldId="389"/>
        </pc:sldMkLst>
        <pc:spChg chg="mod">
          <ac:chgData name="Myfanwy Fifoot" userId="2f8b74148857f7d8" providerId="LiveId" clId="{5237DB00-6FC0-4B23-968C-3B2DFE42ED00}" dt="2022-04-24T13:39:38.112" v="198" actId="20577"/>
          <ac:spMkLst>
            <pc:docMk/>
            <pc:sldMk cId="0" sldId="389"/>
            <ac:spMk id="23555" creationId="{BC94B00B-857C-47EA-BA9B-4C75CA85EF67}"/>
          </ac:spMkLst>
        </pc:spChg>
      </pc:sldChg>
      <pc:sldChg chg="modSp mod">
        <pc:chgData name="Myfanwy Fifoot" userId="2f8b74148857f7d8" providerId="LiveId" clId="{5237DB00-6FC0-4B23-968C-3B2DFE42ED00}" dt="2022-04-24T13:30:09.605" v="132" actId="20577"/>
        <pc:sldMkLst>
          <pc:docMk/>
          <pc:sldMk cId="0" sldId="391"/>
        </pc:sldMkLst>
        <pc:spChg chg="mod">
          <ac:chgData name="Myfanwy Fifoot" userId="2f8b74148857f7d8" providerId="LiveId" clId="{5237DB00-6FC0-4B23-968C-3B2DFE42ED00}" dt="2022-04-24T13:30:09.605" v="132" actId="20577"/>
          <ac:spMkLst>
            <pc:docMk/>
            <pc:sldMk cId="0" sldId="391"/>
            <ac:spMk id="15363" creationId="{F2BFA3FA-3B64-48C8-B3C5-70298802D0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1488-0E70-4382-838F-14197261BE1D}"/>
              </a:ext>
            </a:extLst>
          </p:cNvPr>
          <p:cNvSpPr>
            <a:spLocks noGrp="1"/>
          </p:cNvSpPr>
          <p:nvPr>
            <p:ph type="hdr" sz="quarter"/>
          </p:nvPr>
        </p:nvSpPr>
        <p:spPr>
          <a:xfrm>
            <a:off x="1" y="0"/>
            <a:ext cx="5061817" cy="512081"/>
          </a:xfrm>
          <a:prstGeom prst="rect">
            <a:avLst/>
          </a:prstGeom>
        </p:spPr>
        <p:txBody>
          <a:bodyPr vert="horz" lIns="97192" tIns="48596" rIns="97192" bIns="48596" rtlCol="0"/>
          <a:lstStyle>
            <a:lvl1pPr algn="l">
              <a:defRPr sz="1300">
                <a:latin typeface="Arial" charset="0"/>
                <a:ea typeface="+mn-ea"/>
                <a:cs typeface="Arial" charset="0"/>
              </a:defRPr>
            </a:lvl1pPr>
          </a:lstStyle>
          <a:p>
            <a:pPr>
              <a:defRPr/>
            </a:pPr>
            <a:r>
              <a:rPr lang="en-AU" dirty="0"/>
              <a:t>ACP Training session 3:</a:t>
            </a:r>
          </a:p>
          <a:p>
            <a:pPr>
              <a:defRPr/>
            </a:pPr>
            <a:r>
              <a:rPr lang="en-AU" i="1" dirty="0"/>
              <a:t>   ACP documentation and processes in your facility</a:t>
            </a:r>
          </a:p>
          <a:p>
            <a:pPr>
              <a:defRPr/>
            </a:pPr>
            <a:endParaRPr lang="en-AU" dirty="0"/>
          </a:p>
        </p:txBody>
      </p:sp>
      <p:sp>
        <p:nvSpPr>
          <p:cNvPr id="5" name="Slide Number Placeholder 4">
            <a:extLst>
              <a:ext uri="{FF2B5EF4-FFF2-40B4-BE49-F238E27FC236}">
                <a16:creationId xmlns:a16="http://schemas.microsoft.com/office/drawing/2014/main" id="{CC1AF42E-5640-4801-B34A-3F941F248DCB}"/>
              </a:ext>
            </a:extLst>
          </p:cNvPr>
          <p:cNvSpPr>
            <a:spLocks noGrp="1"/>
          </p:cNvSpPr>
          <p:nvPr>
            <p:ph type="sldNum" sz="quarter" idx="3"/>
          </p:nvPr>
        </p:nvSpPr>
        <p:spPr>
          <a:xfrm>
            <a:off x="4020687" y="9720785"/>
            <a:ext cx="3077006" cy="512081"/>
          </a:xfrm>
          <a:prstGeom prst="rect">
            <a:avLst/>
          </a:prstGeom>
        </p:spPr>
        <p:txBody>
          <a:bodyPr vert="horz" wrap="square" lIns="97192" tIns="48596" rIns="97192" bIns="48596" numCol="1" anchor="b" anchorCtr="0" compatLnSpc="1">
            <a:prstTxWarp prst="textNoShape">
              <a:avLst/>
            </a:prstTxWarp>
          </a:bodyPr>
          <a:lstStyle>
            <a:lvl1pPr algn="r">
              <a:defRPr sz="1300">
                <a:cs typeface="Arial" panose="020B0604020202020204" pitchFamily="34" charset="0"/>
              </a:defRPr>
            </a:lvl1pPr>
          </a:lstStyle>
          <a:p>
            <a:pPr>
              <a:defRPr/>
            </a:pPr>
            <a:fld id="{91D23522-7379-4324-9F2D-1C05BF708040}" type="slidenum">
              <a:rPr lang="en-AU" altLang="en-US"/>
              <a:pPr>
                <a:defRPr/>
              </a:pPr>
              <a:t>‹#›</a:t>
            </a:fld>
            <a:endParaRPr lang="en-AU" altLang="en-US"/>
          </a:p>
        </p:txBody>
      </p:sp>
    </p:spTree>
    <p:extLst>
      <p:ext uri="{BB962C8B-B14F-4D97-AF65-F5344CB8AC3E}">
        <p14:creationId xmlns:p14="http://schemas.microsoft.com/office/powerpoint/2010/main" val="24506306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092DB-1F75-4063-B2CF-2E40A3CB9B82}"/>
              </a:ext>
            </a:extLst>
          </p:cNvPr>
          <p:cNvSpPr>
            <a:spLocks noGrp="1"/>
          </p:cNvSpPr>
          <p:nvPr>
            <p:ph type="hdr" sz="quarter"/>
          </p:nvPr>
        </p:nvSpPr>
        <p:spPr>
          <a:xfrm>
            <a:off x="2" y="0"/>
            <a:ext cx="3077006" cy="512081"/>
          </a:xfrm>
          <a:prstGeom prst="rect">
            <a:avLst/>
          </a:prstGeom>
        </p:spPr>
        <p:txBody>
          <a:bodyPr vert="horz" lIns="97192" tIns="48596" rIns="97192" bIns="48596" rtlCol="0"/>
          <a:lstStyle>
            <a:lvl1pPr algn="l" eaLnBrk="1" hangingPunct="1">
              <a:defRPr sz="1300">
                <a:latin typeface="Arial" charset="0"/>
                <a:ea typeface="+mn-ea"/>
                <a:cs typeface="+mn-cs"/>
              </a:defRPr>
            </a:lvl1pPr>
          </a:lstStyle>
          <a:p>
            <a:pPr>
              <a:defRPr/>
            </a:pPr>
            <a:endParaRPr lang="en-AU"/>
          </a:p>
        </p:txBody>
      </p:sp>
      <p:sp>
        <p:nvSpPr>
          <p:cNvPr id="3" name="Date Placeholder 2">
            <a:extLst>
              <a:ext uri="{FF2B5EF4-FFF2-40B4-BE49-F238E27FC236}">
                <a16:creationId xmlns:a16="http://schemas.microsoft.com/office/drawing/2014/main" id="{DFB63478-81D2-4720-B6EF-50401536EB87}"/>
              </a:ext>
            </a:extLst>
          </p:cNvPr>
          <p:cNvSpPr>
            <a:spLocks noGrp="1"/>
          </p:cNvSpPr>
          <p:nvPr>
            <p:ph type="dt" idx="1"/>
          </p:nvPr>
        </p:nvSpPr>
        <p:spPr>
          <a:xfrm>
            <a:off x="4020687" y="0"/>
            <a:ext cx="3077006" cy="512081"/>
          </a:xfrm>
          <a:prstGeom prst="rect">
            <a:avLst/>
          </a:prstGeom>
        </p:spPr>
        <p:txBody>
          <a:bodyPr vert="horz" wrap="square" lIns="97192" tIns="48596" rIns="97192" bIns="48596" numCol="1" anchor="t" anchorCtr="0" compatLnSpc="1">
            <a:prstTxWarp prst="textNoShape">
              <a:avLst/>
            </a:prstTxWarp>
          </a:bodyPr>
          <a:lstStyle>
            <a:lvl1pPr algn="r" eaLnBrk="1" hangingPunct="1">
              <a:defRPr sz="1300">
                <a:cs typeface="Arial" panose="020B0604020202020204" pitchFamily="34" charset="0"/>
              </a:defRPr>
            </a:lvl1pPr>
          </a:lstStyle>
          <a:p>
            <a:pPr>
              <a:defRPr/>
            </a:pPr>
            <a:fld id="{78DF301F-52A0-492A-8425-421CD7AA6236}" type="datetimeFigureOut">
              <a:rPr lang="en-AU" altLang="en-US"/>
              <a:pPr>
                <a:defRPr/>
              </a:pPr>
              <a:t>12/05/2022</a:t>
            </a:fld>
            <a:endParaRPr lang="en-AU" altLang="en-US"/>
          </a:p>
        </p:txBody>
      </p:sp>
      <p:sp>
        <p:nvSpPr>
          <p:cNvPr id="4" name="Slide Image Placeholder 3">
            <a:extLst>
              <a:ext uri="{FF2B5EF4-FFF2-40B4-BE49-F238E27FC236}">
                <a16:creationId xmlns:a16="http://schemas.microsoft.com/office/drawing/2014/main" id="{A5F643A7-9B2C-44B4-B996-5AB522716795}"/>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AU" noProof="0"/>
          </a:p>
        </p:txBody>
      </p:sp>
      <p:sp>
        <p:nvSpPr>
          <p:cNvPr id="5" name="Notes Placeholder 4">
            <a:extLst>
              <a:ext uri="{FF2B5EF4-FFF2-40B4-BE49-F238E27FC236}">
                <a16:creationId xmlns:a16="http://schemas.microsoft.com/office/drawing/2014/main" id="{F23809A0-0415-4E03-94E8-21B1459A3D9D}"/>
              </a:ext>
            </a:extLst>
          </p:cNvPr>
          <p:cNvSpPr>
            <a:spLocks noGrp="1"/>
          </p:cNvSpPr>
          <p:nvPr>
            <p:ph type="body" sz="quarter" idx="3"/>
          </p:nvPr>
        </p:nvSpPr>
        <p:spPr>
          <a:xfrm>
            <a:off x="708967" y="4862142"/>
            <a:ext cx="5681369" cy="4605227"/>
          </a:xfrm>
          <a:prstGeom prst="rect">
            <a:avLst/>
          </a:prstGeom>
        </p:spPr>
        <p:txBody>
          <a:bodyPr vert="horz" lIns="97192" tIns="48596" rIns="97192" bIns="485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9F28F0D-3BE3-4FF2-810E-C7AE1EF5D5FD}"/>
              </a:ext>
            </a:extLst>
          </p:cNvPr>
          <p:cNvSpPr>
            <a:spLocks noGrp="1"/>
          </p:cNvSpPr>
          <p:nvPr>
            <p:ph type="ftr" sz="quarter" idx="4"/>
          </p:nvPr>
        </p:nvSpPr>
        <p:spPr>
          <a:xfrm>
            <a:off x="2" y="9720785"/>
            <a:ext cx="4557760" cy="512081"/>
          </a:xfrm>
          <a:prstGeom prst="rect">
            <a:avLst/>
          </a:prstGeom>
        </p:spPr>
        <p:txBody>
          <a:bodyPr vert="horz" lIns="97192" tIns="48596" rIns="97192" bIns="48596" rtlCol="0" anchor="b"/>
          <a:lstStyle>
            <a:lvl1pPr algn="l" eaLnBrk="1" hangingPunct="1">
              <a:defRPr sz="1100">
                <a:latin typeface="Arial" charset="0"/>
                <a:ea typeface="+mn-ea"/>
                <a:cs typeface="+mn-cs"/>
              </a:defRPr>
            </a:lvl1pPr>
          </a:lstStyle>
          <a:p>
            <a:pPr>
              <a:defRPr/>
            </a:pPr>
            <a:r>
              <a:rPr lang="en-AU" dirty="0"/>
              <a:t>Training session 3 (all staff): </a:t>
            </a:r>
          </a:p>
          <a:p>
            <a:pPr>
              <a:defRPr/>
            </a:pPr>
            <a:r>
              <a:rPr lang="en-AU" i="1" dirty="0"/>
              <a:t>Advance care planning documentation and processes in your facility</a:t>
            </a:r>
          </a:p>
        </p:txBody>
      </p:sp>
      <p:sp>
        <p:nvSpPr>
          <p:cNvPr id="7" name="Slide Number Placeholder 6">
            <a:extLst>
              <a:ext uri="{FF2B5EF4-FFF2-40B4-BE49-F238E27FC236}">
                <a16:creationId xmlns:a16="http://schemas.microsoft.com/office/drawing/2014/main" id="{D3E0B973-6722-4721-9FFF-6A610B78BDA6}"/>
              </a:ext>
            </a:extLst>
          </p:cNvPr>
          <p:cNvSpPr>
            <a:spLocks noGrp="1"/>
          </p:cNvSpPr>
          <p:nvPr>
            <p:ph type="sldNum" sz="quarter" idx="5"/>
          </p:nvPr>
        </p:nvSpPr>
        <p:spPr>
          <a:xfrm>
            <a:off x="5205833" y="9720785"/>
            <a:ext cx="1891859" cy="512081"/>
          </a:xfrm>
          <a:prstGeom prst="rect">
            <a:avLst/>
          </a:prstGeom>
        </p:spPr>
        <p:txBody>
          <a:bodyPr vert="horz" wrap="square" lIns="97192" tIns="48596" rIns="97192" bIns="48596" numCol="1" anchor="b" anchorCtr="0" compatLnSpc="1">
            <a:prstTxWarp prst="textNoShape">
              <a:avLst/>
            </a:prstTxWarp>
          </a:bodyPr>
          <a:lstStyle>
            <a:lvl1pPr algn="r" eaLnBrk="1" hangingPunct="1">
              <a:defRPr sz="1100">
                <a:cs typeface="Arial" panose="020B0604020202020204" pitchFamily="34" charset="0"/>
              </a:defRPr>
            </a:lvl1pPr>
          </a:lstStyle>
          <a:p>
            <a:pPr>
              <a:defRPr/>
            </a:pPr>
            <a:r>
              <a:rPr lang="en-AU" altLang="en-US" dirty="0"/>
              <a:t>Slide </a:t>
            </a:r>
            <a:fld id="{061FE0C9-22F8-4A88-A91B-E7EEA9767FEB}" type="slidenum">
              <a:rPr lang="en-AU" altLang="en-US" smtClean="0"/>
              <a:pPr>
                <a:defRPr/>
              </a:pPr>
              <a:t>‹#›</a:t>
            </a:fld>
            <a:endParaRPr lang="en-AU" altLang="en-US" dirty="0"/>
          </a:p>
        </p:txBody>
      </p:sp>
    </p:spTree>
    <p:extLst>
      <p:ext uri="{BB962C8B-B14F-4D97-AF65-F5344CB8AC3E}">
        <p14:creationId xmlns:p14="http://schemas.microsoft.com/office/powerpoint/2010/main" val="575915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56b091a2-4c65-48a0-99e1-01661c4d9e77"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d-of-life.qut.edu.au/advance-care-directives#547395" TargetMode="External"/><Relationship Id="rId4" Type="http://schemas.openxmlformats.org/officeDocument/2006/relationships/hyperlink" Target="https://www.publications.qld.gov.au/dataset/power-of-attorney-and-advance-health-directive-forms/resource/e904421c-b1e7-4f43-a918-474ae8c496fa?truncate=30&amp;inner_span=Tru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4a5d8235-28d3-4bee-af76-b5cb92b4d787?truncate=30&amp;inner_span=Tru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d-of-life.qut.edu.au/treatment-decisions/adults/state-and-territory-laws/queensland#547985" TargetMode="External"/><Relationship Id="rId4" Type="http://schemas.openxmlformats.org/officeDocument/2006/relationships/hyperlink" Target="https://www.publications.qld.gov.au/dataset/power-of-attorney-and-advance-health-directive-forms/resource/17942707-4c02-4c98-af31-48b8ebcb957e?truncate=30&amp;inner_span=Tru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trosouth.health.qld.gov.au/acp/statement-of-choices-for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9A79E80-8A85-4B12-B3F9-A8B7A9DE1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994F3A8-FB12-4496-9126-B92C9726F7B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b="1" dirty="0"/>
              <a:t>Facilitator notes </a:t>
            </a:r>
          </a:p>
          <a:p>
            <a:pPr>
              <a:defRPr/>
            </a:pPr>
            <a:endParaRPr lang="en-US" b="1" dirty="0"/>
          </a:p>
          <a:p>
            <a:pPr>
              <a:defRPr/>
            </a:pPr>
            <a:r>
              <a:rPr lang="en-US" b="1" dirty="0"/>
              <a:t>Preparation</a:t>
            </a:r>
          </a:p>
          <a:p>
            <a:pPr marL="211464" indent="-211464">
              <a:spcBef>
                <a:spcPts val="0"/>
              </a:spcBef>
              <a:buFontTx/>
              <a:buChar char="•"/>
              <a:defRPr/>
            </a:pPr>
            <a:r>
              <a:rPr lang="en-US" dirty="0"/>
              <a:t>Insert your facility name into this slide</a:t>
            </a:r>
            <a:r>
              <a:rPr lang="en-US" b="1" dirty="0"/>
              <a:t>.</a:t>
            </a:r>
          </a:p>
          <a:p>
            <a:pPr marL="0" indent="0">
              <a:spcBef>
                <a:spcPts val="0"/>
              </a:spcBef>
              <a:buFontTx/>
              <a:buNone/>
              <a:defRPr/>
            </a:pPr>
            <a:endParaRPr lang="en-US" b="0" dirty="0"/>
          </a:p>
          <a:p>
            <a:pPr marL="211464" marR="0" lvl="0" indent="-211464" algn="l" defTabSz="914400" rtl="0" eaLnBrk="0" fontAlgn="base" latinLnBrk="0" hangingPunct="0">
              <a:lnSpc>
                <a:spcPct val="100000"/>
              </a:lnSpc>
              <a:spcBef>
                <a:spcPts val="0"/>
              </a:spcBef>
              <a:spcAft>
                <a:spcPct val="0"/>
              </a:spcAft>
              <a:buClrTx/>
              <a:buSzTx/>
              <a:buFontTx/>
              <a:buChar char="•"/>
              <a:tabLst/>
              <a:defRPr/>
            </a:pPr>
            <a:r>
              <a:rPr lang="en-US" altLang="en-US" sz="1200" kern="1200" dirty="0">
                <a:solidFill>
                  <a:schemeClr val="tx1"/>
                </a:solidFill>
                <a:latin typeface="+mn-lt"/>
                <a:ea typeface="MS PGothic" panose="020B0600070205080204" pitchFamily="34" charset="-128"/>
              </a:rPr>
              <a:t>Require internet/ video/ audio access.</a:t>
            </a:r>
            <a:endParaRPr lang="en-US" dirty="0"/>
          </a:p>
        </p:txBody>
      </p:sp>
      <p:sp>
        <p:nvSpPr>
          <p:cNvPr id="3" name="Slide Number Placeholder 2">
            <a:extLst>
              <a:ext uri="{FF2B5EF4-FFF2-40B4-BE49-F238E27FC236}">
                <a16:creationId xmlns:a16="http://schemas.microsoft.com/office/drawing/2014/main" id="{ACD58580-C55D-4269-B245-C2FDE05B0760}"/>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a:t>
            </a:fld>
            <a:endParaRPr lang="en-AU" altLang="en-US" dirty="0"/>
          </a:p>
        </p:txBody>
      </p:sp>
      <p:sp>
        <p:nvSpPr>
          <p:cNvPr id="5" name="Footer Placeholder 4">
            <a:extLst>
              <a:ext uri="{FF2B5EF4-FFF2-40B4-BE49-F238E27FC236}">
                <a16:creationId xmlns:a16="http://schemas.microsoft.com/office/drawing/2014/main" id="{2FDA16C8-0557-4A85-B6A3-D14CE9456C42}"/>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352A7F9-EC66-4417-B8C1-7D68A81280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880B190-13DB-475F-927F-3DE02B772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indent="-171450">
              <a:buFont typeface="Arial" panose="020B0604020202020204" pitchFamily="34" charset="0"/>
              <a:buChar char="•"/>
            </a:pPr>
            <a:r>
              <a:rPr lang="en-US" altLang="en-US" dirty="0"/>
              <a:t>Simply read out the contents of the slide</a:t>
            </a:r>
          </a:p>
        </p:txBody>
      </p:sp>
      <p:sp>
        <p:nvSpPr>
          <p:cNvPr id="2" name="Slide Number Placeholder 1">
            <a:extLst>
              <a:ext uri="{FF2B5EF4-FFF2-40B4-BE49-F238E27FC236}">
                <a16:creationId xmlns:a16="http://schemas.microsoft.com/office/drawing/2014/main" id="{41C7637D-7BD4-46A7-9D12-6B38AF5C5E6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10</a:t>
            </a:fld>
            <a:endParaRPr lang="en-AU" altLang="en-US" dirty="0"/>
          </a:p>
        </p:txBody>
      </p:sp>
      <p:sp>
        <p:nvSpPr>
          <p:cNvPr id="4" name="Footer Placeholder 3">
            <a:extLst>
              <a:ext uri="{FF2B5EF4-FFF2-40B4-BE49-F238E27FC236}">
                <a16:creationId xmlns:a16="http://schemas.microsoft.com/office/drawing/2014/main" id="{8642AE85-3A3A-4017-AA90-97D1491EDA48}"/>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55BA286-D042-4602-A133-091CD2999C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DE5DD53-1F9F-43AB-AACA-AAF1F7A5C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Give time for questions as it is very important staff know the fundamentals of ACP documentation and storage.</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Answer as many questions as you can in the time available.</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Any outstanding questions should be noted and a time to address these queries made for the near future.</a:t>
            </a:r>
          </a:p>
          <a:p>
            <a:endParaRPr lang="en-US" altLang="en-US" dirty="0"/>
          </a:p>
        </p:txBody>
      </p:sp>
      <p:sp>
        <p:nvSpPr>
          <p:cNvPr id="2" name="Slide Number Placeholder 1">
            <a:extLst>
              <a:ext uri="{FF2B5EF4-FFF2-40B4-BE49-F238E27FC236}">
                <a16:creationId xmlns:a16="http://schemas.microsoft.com/office/drawing/2014/main" id="{7261CA1E-7AD2-4105-9928-7BA96C9B978D}"/>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11</a:t>
            </a:fld>
            <a:endParaRPr lang="en-AU" altLang="en-US" dirty="0"/>
          </a:p>
        </p:txBody>
      </p:sp>
      <p:sp>
        <p:nvSpPr>
          <p:cNvPr id="4" name="Footer Placeholder 3">
            <a:extLst>
              <a:ext uri="{FF2B5EF4-FFF2-40B4-BE49-F238E27FC236}">
                <a16:creationId xmlns:a16="http://schemas.microsoft.com/office/drawing/2014/main" id="{5F5B45EF-EAFD-44E8-92C0-984E348861CE}"/>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4342E41-2EDD-402D-9170-408555A0E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6A9E4FD-6AF0-4679-A4FE-7D5145318A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908AC43B-700E-40D1-9F2A-D860B925ACB0}"/>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12</a:t>
            </a:fld>
            <a:endParaRPr lang="en-AU" altLang="en-US" dirty="0"/>
          </a:p>
        </p:txBody>
      </p:sp>
      <p:sp>
        <p:nvSpPr>
          <p:cNvPr id="4" name="Footer Placeholder 3">
            <a:extLst>
              <a:ext uri="{FF2B5EF4-FFF2-40B4-BE49-F238E27FC236}">
                <a16:creationId xmlns:a16="http://schemas.microsoft.com/office/drawing/2014/main" id="{810EC2AA-85FD-4F77-9D36-6AE28A1C9371}"/>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F8BA9F4-1FB6-4B51-9F01-E4FB4D29DC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3974D6AF-2801-4A9B-B432-0278306C8FD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a:t>Facilitator notes</a:t>
            </a:r>
            <a:endParaRPr lang="en-AU" dirty="0"/>
          </a:p>
          <a:p>
            <a:pPr eaLnBrk="1" hangingPunct="1">
              <a:spcBef>
                <a:spcPct val="0"/>
              </a:spcBef>
              <a:defRPr/>
            </a:pPr>
            <a:endParaRPr lang="en-US" dirty="0"/>
          </a:p>
          <a:p>
            <a:pPr eaLnBrk="1" hangingPunct="1">
              <a:spcBef>
                <a:spcPct val="0"/>
              </a:spcBef>
              <a:defRPr/>
            </a:pPr>
            <a:r>
              <a:rPr lang="en-US" b="1" dirty="0"/>
              <a:t>Key points </a:t>
            </a:r>
            <a:endParaRPr lang="en-AU" dirty="0"/>
          </a:p>
          <a:p>
            <a:pPr marL="209812" indent="-209812" eaLnBrk="1" hangingPunct="1">
              <a:spcBef>
                <a:spcPct val="0"/>
              </a:spcBef>
              <a:buFont typeface="Arial" panose="020B0604020202020204" pitchFamily="34" charset="0"/>
              <a:buChar char="•"/>
              <a:defRPr/>
            </a:pPr>
            <a:r>
              <a:rPr lang="en-US" dirty="0"/>
              <a:t>The learning outcomes provide the participants with a clear outline of the training session. </a:t>
            </a:r>
          </a:p>
          <a:p>
            <a:pPr marL="209812" indent="-209812" eaLnBrk="1" hangingPunct="1">
              <a:spcBef>
                <a:spcPct val="0"/>
              </a:spcBef>
              <a:buFont typeface="Arial" panose="020B0604020202020204" pitchFamily="34" charset="0"/>
              <a:buChar char="•"/>
              <a:defRPr/>
            </a:pPr>
            <a:r>
              <a:rPr lang="en-US" dirty="0"/>
              <a:t>It may be appropriate to ask the participants if they have any questions before you commence the session. </a:t>
            </a:r>
          </a:p>
          <a:p>
            <a:pPr eaLnBrk="1" hangingPunct="1">
              <a:spcBef>
                <a:spcPct val="0"/>
              </a:spcBef>
              <a:defRPr/>
            </a:pPr>
            <a:endParaRPr lang="en-AU" dirty="0"/>
          </a:p>
          <a:p>
            <a:pPr eaLnBrk="1" hangingPunct="1">
              <a:spcBef>
                <a:spcPct val="0"/>
              </a:spcBef>
              <a:defRPr/>
            </a:pPr>
            <a:r>
              <a:rPr lang="en-US" b="1" dirty="0"/>
              <a:t>Suggested activity </a:t>
            </a:r>
            <a:endParaRPr lang="en-AU" dirty="0"/>
          </a:p>
          <a:p>
            <a:pPr marL="209812" indent="-209812" eaLnBrk="1" hangingPunct="1">
              <a:spcBef>
                <a:spcPct val="0"/>
              </a:spcBef>
              <a:buFont typeface="Arial" panose="020B0604020202020204" pitchFamily="34" charset="0"/>
              <a:buChar char="•"/>
              <a:defRPr/>
            </a:pPr>
            <a:r>
              <a:rPr lang="en-US" dirty="0"/>
              <a:t>This brainstorming activity will enable you to gain an understanding of what the participants’ learning needs are. </a:t>
            </a:r>
          </a:p>
          <a:p>
            <a:pPr marL="209812" indent="-209812" eaLnBrk="1" hangingPunct="1">
              <a:buFont typeface="Arial" panose="020B0604020202020204" pitchFamily="34" charset="0"/>
              <a:buChar char="•"/>
              <a:defRPr/>
            </a:pPr>
            <a:r>
              <a:rPr lang="en-US" dirty="0"/>
              <a:t>Ask the participants what</a:t>
            </a:r>
            <a:r>
              <a:rPr lang="en-AU" dirty="0"/>
              <a:t> </a:t>
            </a:r>
            <a:r>
              <a:rPr lang="en-US" dirty="0"/>
              <a:t>they would like to learn from the session and write up on a whiteboard or butcher’s paper. </a:t>
            </a:r>
            <a:endParaRPr lang="en-AU" dirty="0"/>
          </a:p>
          <a:p>
            <a:pPr marL="193697" indent="-193697" eaLnBrk="1" hangingPunct="1">
              <a:buFont typeface="Arial" panose="020B0604020202020204" pitchFamily="34" charset="0"/>
              <a:buChar char="•"/>
              <a:defRPr/>
            </a:pPr>
            <a:r>
              <a:rPr lang="en-US" dirty="0"/>
              <a:t>At the end of the session, return to the list and ensure that you address any points that have not been answered. Some points may be covered in the other two training sessions supplied in this </a:t>
            </a:r>
            <a:r>
              <a:rPr lang="en-US" i="1" dirty="0"/>
              <a:t>ACP Train-the-Trainer Guide</a:t>
            </a:r>
            <a:r>
              <a:rPr lang="en-US" dirty="0"/>
              <a:t>. Or you may choose to set up another session to address these points or if it is an individual need that was not met, you may wish to meet with that person after the session and discuss.</a:t>
            </a:r>
          </a:p>
          <a:p>
            <a:pPr eaLnBrk="1" hangingPunct="1">
              <a:spcBef>
                <a:spcPct val="0"/>
              </a:spcBef>
              <a:defRPr/>
            </a:pPr>
            <a:endParaRPr lang="en-AU" dirty="0"/>
          </a:p>
        </p:txBody>
      </p:sp>
      <p:sp>
        <p:nvSpPr>
          <p:cNvPr id="2" name="Slide Number Placeholder 1">
            <a:extLst>
              <a:ext uri="{FF2B5EF4-FFF2-40B4-BE49-F238E27FC236}">
                <a16:creationId xmlns:a16="http://schemas.microsoft.com/office/drawing/2014/main" id="{2F1EDE32-FB90-4AAD-AF9C-2D1DAF46D70B}"/>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2</a:t>
            </a:fld>
            <a:endParaRPr lang="en-AU" altLang="en-US" dirty="0"/>
          </a:p>
        </p:txBody>
      </p:sp>
      <p:sp>
        <p:nvSpPr>
          <p:cNvPr id="4" name="Footer Placeholder 3">
            <a:extLst>
              <a:ext uri="{FF2B5EF4-FFF2-40B4-BE49-F238E27FC236}">
                <a16:creationId xmlns:a16="http://schemas.microsoft.com/office/drawing/2014/main" id="{A225FC15-61E1-4133-BDC8-20E885145B4A}"/>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BEDFA7B-4CDD-47BC-853B-3B4EA381ED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B72E7A79-0FAC-4BEB-ADCC-705C8FCBA4FD}"/>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a:t>Facilitator notes </a:t>
            </a:r>
          </a:p>
          <a:p>
            <a:pPr eaLnBrk="1" hangingPunct="1">
              <a:spcBef>
                <a:spcPct val="0"/>
              </a:spcBef>
              <a:defRPr/>
            </a:pPr>
            <a:endParaRPr lang="en-US" dirty="0"/>
          </a:p>
          <a:p>
            <a:pPr eaLnBrk="1" hangingPunct="1">
              <a:spcBef>
                <a:spcPct val="0"/>
              </a:spcBef>
              <a:defRPr/>
            </a:pPr>
            <a:r>
              <a:rPr lang="en-US" b="1" dirty="0"/>
              <a:t>Key points</a:t>
            </a:r>
          </a:p>
          <a:p>
            <a:pPr marL="209812" indent="-209812" eaLnBrk="1" hangingPunct="1">
              <a:spcBef>
                <a:spcPct val="0"/>
              </a:spcBef>
              <a:buFont typeface="Arial" panose="020B0604020202020204" pitchFamily="34" charset="0"/>
              <a:buChar char="•"/>
              <a:defRPr/>
            </a:pPr>
            <a:r>
              <a:rPr lang="en-US" dirty="0"/>
              <a:t>Not all staff will be required, within their scope of practice, to complete these forms. However, being aware of their function and differences is beneficial.</a:t>
            </a:r>
          </a:p>
          <a:p>
            <a:pPr marL="209812" indent="-209812" eaLnBrk="1" hangingPunct="1">
              <a:spcBef>
                <a:spcPct val="0"/>
              </a:spcBef>
              <a:buFont typeface="Arial" panose="020B0604020202020204" pitchFamily="34" charset="0"/>
              <a:buChar char="•"/>
              <a:defRPr/>
            </a:pPr>
            <a:r>
              <a:rPr lang="en-US" dirty="0"/>
              <a:t>Point out that these documents are often referred to by their acronyms.</a:t>
            </a:r>
            <a:endParaRPr lang="en-AU" dirty="0"/>
          </a:p>
          <a:p>
            <a:pPr marL="209812" indent="-209812" eaLnBrk="1" hangingPunct="1">
              <a:spcBef>
                <a:spcPct val="0"/>
              </a:spcBef>
              <a:buFont typeface="Arial" panose="020B0604020202020204" pitchFamily="34" charset="0"/>
              <a:buChar char="•"/>
              <a:defRPr/>
            </a:pPr>
            <a:r>
              <a:rPr lang="en-US" dirty="0"/>
              <a:t>Depending on the wishes of a resident and/or substitute decision maker, the advance care planning discussions could be documented in the resident’s notes or more formally in advance care plan documents. </a:t>
            </a:r>
            <a:endParaRPr lang="en-AU" dirty="0"/>
          </a:p>
          <a:p>
            <a:pPr marL="209812" indent="-209812" eaLnBrk="1" hangingPunct="1">
              <a:spcBef>
                <a:spcPct val="0"/>
              </a:spcBef>
              <a:buFont typeface="Arial" panose="020B0604020202020204" pitchFamily="34" charset="0"/>
              <a:buChar char="•"/>
              <a:defRPr/>
            </a:pPr>
            <a:r>
              <a:rPr lang="en-US" dirty="0"/>
              <a:t>In Queensland, a documented advance care plan usually consists of one or more of these three documents. At the very least it is recommended that an EPOA is completed to appoint a substitute decision maker(s).</a:t>
            </a:r>
          </a:p>
          <a:p>
            <a:pPr marL="209812" indent="-209812" eaLnBrk="1" hangingPunct="1">
              <a:spcBef>
                <a:spcPct val="0"/>
              </a:spcBef>
              <a:buFont typeface="Arial" panose="020B0604020202020204" pitchFamily="34" charset="0"/>
              <a:buChar char="•"/>
              <a:defRPr/>
            </a:pPr>
            <a:r>
              <a:rPr lang="en-US" dirty="0"/>
              <a:t>The following slides give a brief overview on each document. </a:t>
            </a:r>
            <a:endParaRPr lang="en-AU" dirty="0"/>
          </a:p>
          <a:p>
            <a:pPr eaLnBrk="1" hangingPunct="1">
              <a:spcBef>
                <a:spcPct val="0"/>
              </a:spcBef>
              <a:defRPr/>
            </a:pPr>
            <a:endParaRPr lang="en-AU" dirty="0"/>
          </a:p>
          <a:p>
            <a:pPr eaLnBrk="1" hangingPunct="1">
              <a:spcBef>
                <a:spcPct val="0"/>
              </a:spcBef>
              <a:defRPr/>
            </a:pPr>
            <a:endParaRPr lang="en-US" b="1" dirty="0"/>
          </a:p>
          <a:p>
            <a:pPr eaLnBrk="1" hangingPunct="1">
              <a:spcBef>
                <a:spcPct val="0"/>
              </a:spcBef>
              <a:defRPr/>
            </a:pPr>
            <a:endParaRPr lang="en-AU" dirty="0"/>
          </a:p>
        </p:txBody>
      </p:sp>
      <p:sp>
        <p:nvSpPr>
          <p:cNvPr id="2" name="Slide Number Placeholder 1">
            <a:extLst>
              <a:ext uri="{FF2B5EF4-FFF2-40B4-BE49-F238E27FC236}">
                <a16:creationId xmlns:a16="http://schemas.microsoft.com/office/drawing/2014/main" id="{075AE3AE-D5EA-483B-AA5C-EF31201A6FF5}"/>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3</a:t>
            </a:fld>
            <a:endParaRPr lang="en-AU" altLang="en-US" dirty="0"/>
          </a:p>
        </p:txBody>
      </p:sp>
      <p:sp>
        <p:nvSpPr>
          <p:cNvPr id="4" name="Footer Placeholder 3">
            <a:extLst>
              <a:ext uri="{FF2B5EF4-FFF2-40B4-BE49-F238E27FC236}">
                <a16:creationId xmlns:a16="http://schemas.microsoft.com/office/drawing/2014/main" id="{E5D3E52B-9BBC-4841-952E-49920E01FE5F}"/>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676022-625D-4C5B-A823-1E81E3994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EC31A6B-18CC-4788-A75E-C7F3926587AF}"/>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a:t>Facilitator notes </a:t>
            </a:r>
          </a:p>
          <a:p>
            <a:pPr eaLnBrk="1" hangingPunct="1">
              <a:spcBef>
                <a:spcPct val="0"/>
              </a:spcBef>
              <a:defRPr/>
            </a:pPr>
            <a:endParaRPr lang="en-US" b="1" dirty="0"/>
          </a:p>
          <a:p>
            <a:pPr eaLnBrk="1" hangingPunct="1">
              <a:spcBef>
                <a:spcPct val="0"/>
              </a:spcBef>
              <a:defRPr/>
            </a:pPr>
            <a:r>
              <a:rPr lang="en-US" b="1" dirty="0"/>
              <a:t>Key point</a:t>
            </a:r>
          </a:p>
          <a:p>
            <a:pPr marL="211464" indent="-211464" eaLnBrk="1" hangingPunct="1">
              <a:spcBef>
                <a:spcPct val="0"/>
              </a:spcBef>
              <a:buFontTx/>
              <a:buChar char="•"/>
              <a:defRPr/>
            </a:pPr>
            <a:r>
              <a:rPr lang="en-AU" dirty="0"/>
              <a:t>Highlight the key points about the Advance Health Directive as written on the slide. </a:t>
            </a:r>
          </a:p>
          <a:p>
            <a:pPr eaLnBrk="1" hangingPunct="1">
              <a:spcBef>
                <a:spcPct val="0"/>
              </a:spcBef>
              <a:defRPr/>
            </a:pPr>
            <a:endParaRPr lang="en-AU" dirty="0"/>
          </a:p>
          <a:p>
            <a:pPr eaLnBrk="1" hangingPunct="1">
              <a:spcBef>
                <a:spcPct val="0"/>
              </a:spcBef>
              <a:defRPr/>
            </a:pPr>
            <a:r>
              <a:rPr lang="en-US" b="1" dirty="0"/>
              <a:t>Suggested activity </a:t>
            </a:r>
          </a:p>
          <a:p>
            <a:pPr marL="211464" indent="-211464" eaLnBrk="1" hangingPunct="1">
              <a:spcBef>
                <a:spcPct val="0"/>
              </a:spcBef>
              <a:buFontTx/>
              <a:buChar char="•"/>
              <a:defRPr/>
            </a:pPr>
            <a:r>
              <a:rPr lang="en-US" dirty="0"/>
              <a:t>Have a hard copy of the Advance Health Directive to show the participants what it looks like. </a:t>
            </a:r>
          </a:p>
          <a:p>
            <a:pPr marL="211464" indent="-211464" eaLnBrk="1" hangingPunct="1">
              <a:spcBef>
                <a:spcPct val="0"/>
              </a:spcBef>
              <a:buFontTx/>
              <a:buChar char="•"/>
              <a:defRPr/>
            </a:pPr>
            <a:r>
              <a:rPr lang="en-US" dirty="0"/>
              <a:t>You may wish to highlight certain sections of the Advance Health Directive of interest. </a:t>
            </a:r>
          </a:p>
          <a:p>
            <a:pPr eaLnBrk="1" hangingPunct="1">
              <a:spcBef>
                <a:spcPct val="0"/>
              </a:spcBef>
              <a:defRPr/>
            </a:pPr>
            <a:endParaRPr lang="en-AU" dirty="0"/>
          </a:p>
          <a:p>
            <a:pPr eaLnBrk="1" hangingPunct="1">
              <a:spcBef>
                <a:spcPct val="0"/>
              </a:spcBef>
              <a:defRPr/>
            </a:pPr>
            <a:r>
              <a:rPr lang="en-US" b="1" dirty="0"/>
              <a:t>Resources </a:t>
            </a:r>
          </a:p>
          <a:p>
            <a:pPr marL="211464" indent="-211464" eaLnBrk="1" hangingPunct="1">
              <a:spcBef>
                <a:spcPct val="0"/>
              </a:spcBef>
              <a:buFontTx/>
              <a:buChar char="•"/>
              <a:defRPr/>
            </a:pPr>
            <a:r>
              <a:rPr lang="en-US" dirty="0"/>
              <a:t>Advance Health Directive. Available at: </a:t>
            </a:r>
            <a:r>
              <a:rPr lang="en-US" altLang="en-US" dirty="0">
                <a:hlinkClick r:id="rId3"/>
              </a:rPr>
              <a:t>https://www.publications.qld.gov.au/dataset/power-of-attorney-and-advance-health-directive-forms/resource/56b091a2-4c65-48a0-99e1-01661c4d9e77</a:t>
            </a:r>
            <a:endParaRPr lang="en-US" altLang="en-US" dirty="0"/>
          </a:p>
          <a:p>
            <a:pPr marL="211464" indent="-211464" eaLnBrk="1" hangingPunct="1">
              <a:spcBef>
                <a:spcPct val="0"/>
              </a:spcBef>
              <a:buFontTx/>
              <a:buChar char="•"/>
              <a:defRPr/>
            </a:pPr>
            <a:r>
              <a:rPr lang="en-US" b="0" dirty="0"/>
              <a:t>Advance Health Directive Explanatory Guide. Available at: </a:t>
            </a:r>
            <a:r>
              <a:rPr lang="en-US" altLang="en-US" sz="1200" dirty="0">
                <a:hlinkClick r:id="rId4"/>
              </a:rPr>
              <a:t>https://www.publications.qld.gov.au/dataset/power-of-attorney-and-advance-health-directive-forms/resource/e904421c-b1e7-4f43-a918-474ae8c496fa?truncate=30&amp;inner_span=True</a:t>
            </a:r>
            <a:endParaRPr lang="en-US" b="0" dirty="0"/>
          </a:p>
          <a:p>
            <a:pPr marL="211464" indent="-211464" eaLnBrk="1" hangingPunct="1">
              <a:spcBef>
                <a:spcPct val="0"/>
              </a:spcBef>
              <a:buFontTx/>
              <a:buChar char="•"/>
              <a:defRPr/>
            </a:pPr>
            <a:r>
              <a:rPr lang="en-AU" dirty="0"/>
              <a:t>Advance Care Directives. Available at: </a:t>
            </a:r>
            <a:r>
              <a:rPr lang="en-AU" dirty="0">
                <a:hlinkClick r:id="rId5"/>
              </a:rPr>
              <a:t>https://end-of-life.qut.edu.au/advance-care-directives#547395</a:t>
            </a:r>
            <a:r>
              <a:rPr lang="en-AU" dirty="0"/>
              <a:t> </a:t>
            </a:r>
          </a:p>
          <a:p>
            <a:pPr eaLnBrk="1" hangingPunct="1">
              <a:spcBef>
                <a:spcPct val="0"/>
              </a:spcBef>
              <a:defRPr/>
            </a:pPr>
            <a:endParaRPr lang="en-AU" dirty="0"/>
          </a:p>
        </p:txBody>
      </p:sp>
      <p:sp>
        <p:nvSpPr>
          <p:cNvPr id="2" name="Slide Number Placeholder 1">
            <a:extLst>
              <a:ext uri="{FF2B5EF4-FFF2-40B4-BE49-F238E27FC236}">
                <a16:creationId xmlns:a16="http://schemas.microsoft.com/office/drawing/2014/main" id="{90EFA03C-6790-4258-8D6F-F521624AE1FC}"/>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4</a:t>
            </a:fld>
            <a:endParaRPr lang="en-AU" altLang="en-US" dirty="0"/>
          </a:p>
        </p:txBody>
      </p:sp>
      <p:sp>
        <p:nvSpPr>
          <p:cNvPr id="4" name="Footer Placeholder 3">
            <a:extLst>
              <a:ext uri="{FF2B5EF4-FFF2-40B4-BE49-F238E27FC236}">
                <a16:creationId xmlns:a16="http://schemas.microsoft.com/office/drawing/2014/main" id="{15FEDE7A-06EE-4401-89AA-B2091BE18D4E}"/>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AF55636-CD24-4DF2-A8A3-D2622FEB0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697959DE-9B4F-4B8D-86F1-DE69809CEB8A}"/>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a:t>Facilitator notes </a:t>
            </a:r>
          </a:p>
          <a:p>
            <a:pPr eaLnBrk="1" hangingPunct="1">
              <a:spcBef>
                <a:spcPct val="0"/>
              </a:spcBef>
              <a:defRPr/>
            </a:pPr>
            <a:endParaRPr lang="en-US" b="1" dirty="0"/>
          </a:p>
          <a:p>
            <a:pPr eaLnBrk="1" hangingPunct="1">
              <a:spcBef>
                <a:spcPct val="0"/>
              </a:spcBef>
              <a:defRPr/>
            </a:pPr>
            <a:r>
              <a:rPr lang="en-US" b="1" dirty="0"/>
              <a:t>Key point</a:t>
            </a:r>
          </a:p>
          <a:p>
            <a:pPr marL="211464" indent="-211464" eaLnBrk="1" hangingPunct="1">
              <a:spcBef>
                <a:spcPct val="0"/>
              </a:spcBef>
              <a:buFontTx/>
              <a:buChar char="•"/>
              <a:defRPr/>
            </a:pPr>
            <a:r>
              <a:rPr lang="en-AU" dirty="0"/>
              <a:t>Highlight the key points about the Enduring Power of Attorney as listed on the slide. </a:t>
            </a:r>
          </a:p>
          <a:p>
            <a:pPr eaLnBrk="1" hangingPunct="1">
              <a:spcBef>
                <a:spcPct val="0"/>
              </a:spcBef>
              <a:defRPr/>
            </a:pPr>
            <a:endParaRPr lang="en-AU" dirty="0"/>
          </a:p>
          <a:p>
            <a:pPr eaLnBrk="1" hangingPunct="1">
              <a:spcBef>
                <a:spcPct val="0"/>
              </a:spcBef>
              <a:defRPr/>
            </a:pPr>
            <a:r>
              <a:rPr lang="en-US" b="1" dirty="0"/>
              <a:t>Suggested activity </a:t>
            </a:r>
          </a:p>
          <a:p>
            <a:pPr marL="211464" indent="-211464" eaLnBrk="1" hangingPunct="1">
              <a:spcBef>
                <a:spcPct val="0"/>
              </a:spcBef>
              <a:buFontTx/>
              <a:buChar char="•"/>
              <a:defRPr/>
            </a:pPr>
            <a:r>
              <a:rPr lang="en-US" dirty="0"/>
              <a:t>Have a hard copy of the Enduring Power of Attorney to show the participants what it looks like. </a:t>
            </a:r>
          </a:p>
          <a:p>
            <a:pPr marL="211464" indent="-211464" eaLnBrk="1" hangingPunct="1">
              <a:spcBef>
                <a:spcPct val="0"/>
              </a:spcBef>
              <a:buFontTx/>
              <a:buChar char="•"/>
              <a:defRPr/>
            </a:pPr>
            <a:r>
              <a:rPr lang="en-US" dirty="0"/>
              <a:t>You may wish to highlight certain sections of the Enduring Power of Attorney of interest. </a:t>
            </a:r>
          </a:p>
          <a:p>
            <a:pPr eaLnBrk="1" hangingPunct="1">
              <a:spcBef>
                <a:spcPct val="0"/>
              </a:spcBef>
              <a:defRPr/>
            </a:pPr>
            <a:endParaRPr lang="en-US" b="1" dirty="0"/>
          </a:p>
          <a:p>
            <a:pPr eaLnBrk="1" hangingPunct="1">
              <a:spcBef>
                <a:spcPct val="0"/>
              </a:spcBef>
              <a:defRPr/>
            </a:pPr>
            <a:r>
              <a:rPr lang="en-US" b="1" dirty="0"/>
              <a:t>Resources </a:t>
            </a:r>
          </a:p>
          <a:p>
            <a:pPr marL="211464" indent="-211464">
              <a:spcBef>
                <a:spcPct val="0"/>
              </a:spcBef>
              <a:buFontTx/>
              <a:buChar char="•"/>
              <a:defRPr/>
            </a:pPr>
            <a:r>
              <a:rPr lang="en-US" dirty="0"/>
              <a:t>Enduring Power of Attorney. Available at: </a:t>
            </a:r>
            <a:r>
              <a:rPr lang="en-US" altLang="en-US" dirty="0">
                <a:hlinkClick r:id="rId3"/>
              </a:rPr>
              <a:t>https://www.publications.qld.gov.au/dataset/power-of-attorney-and-advance-health-directive-forms/resource/4a5d8235-28d3-4bee-af76-b5cb92b4d787?truncate=30&amp;inner_span=True</a:t>
            </a:r>
            <a:r>
              <a:rPr lang="en-US" altLang="en-US" dirty="0"/>
              <a:t> </a:t>
            </a:r>
            <a:r>
              <a:rPr lang="en-US" dirty="0"/>
              <a:t>or</a:t>
            </a:r>
          </a:p>
          <a:p>
            <a:pPr marL="211464" indent="-211464">
              <a:spcBef>
                <a:spcPct val="0"/>
              </a:spcBef>
              <a:buFontTx/>
              <a:buChar char="•"/>
              <a:defRPr/>
            </a:pPr>
            <a:r>
              <a:rPr lang="en-US" dirty="0"/>
              <a:t>Enduring Power of Attorney Explanatory Guide. Available at: </a:t>
            </a:r>
            <a:r>
              <a:rPr lang="en-US" altLang="en-US" sz="1200" dirty="0">
                <a:hlinkClick r:id="rId4"/>
              </a:rPr>
              <a:t>https://www.publications.qld.gov.au/dataset/power-of-attorney-and-advance-health-directive-forms/resource/17942707-4c02-4c98-af31-48b8ebcb957e?truncate=30&amp;inner_span=True</a:t>
            </a:r>
            <a:r>
              <a:rPr lang="en-US" altLang="en-US" sz="1200" dirty="0"/>
              <a:t> or</a:t>
            </a:r>
            <a:endParaRPr lang="en-AU" dirty="0"/>
          </a:p>
          <a:p>
            <a:pPr marL="193697" indent="-193697" eaLnBrk="1" hangingPunct="1">
              <a:spcBef>
                <a:spcPct val="0"/>
              </a:spcBef>
              <a:buFont typeface="Arial" panose="020B0604020202020204" pitchFamily="34" charset="0"/>
              <a:buChar char="•"/>
              <a:defRPr/>
            </a:pPr>
            <a:r>
              <a:rPr lang="en-US" dirty="0"/>
              <a:t>Substitute decision-making in Queensland at the end of life. Available at: </a:t>
            </a:r>
            <a:r>
              <a:rPr lang="en-US" dirty="0">
                <a:hlinkClick r:id="rId5"/>
              </a:rPr>
              <a:t>https://end-of-life.qut.edu.au/treatment-decisions/adults/state-and-territory-laws/queensland#547985</a:t>
            </a:r>
            <a:r>
              <a:rPr lang="en-US" dirty="0"/>
              <a:t> </a:t>
            </a:r>
          </a:p>
        </p:txBody>
      </p:sp>
      <p:sp>
        <p:nvSpPr>
          <p:cNvPr id="2" name="Slide Number Placeholder 1">
            <a:extLst>
              <a:ext uri="{FF2B5EF4-FFF2-40B4-BE49-F238E27FC236}">
                <a16:creationId xmlns:a16="http://schemas.microsoft.com/office/drawing/2014/main" id="{562FE850-0D90-403F-BFE4-41B3E80F9D26}"/>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5</a:t>
            </a:fld>
            <a:endParaRPr lang="en-AU" altLang="en-US" dirty="0"/>
          </a:p>
        </p:txBody>
      </p:sp>
      <p:sp>
        <p:nvSpPr>
          <p:cNvPr id="4" name="Footer Placeholder 3">
            <a:extLst>
              <a:ext uri="{FF2B5EF4-FFF2-40B4-BE49-F238E27FC236}">
                <a16:creationId xmlns:a16="http://schemas.microsoft.com/office/drawing/2014/main" id="{1422CCBE-62A9-443A-A0F4-CA85F0B9A902}"/>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1BF41B2-E26C-477D-826C-32AA75F9A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66BDD14B-CC8A-47D4-8FF7-6E64A0AA2937}"/>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a:t>Facilitator notes </a:t>
            </a:r>
          </a:p>
          <a:p>
            <a:pPr eaLnBrk="1" hangingPunct="1">
              <a:spcBef>
                <a:spcPct val="0"/>
              </a:spcBef>
              <a:defRPr/>
            </a:pPr>
            <a:endParaRPr lang="en-US" b="1" dirty="0"/>
          </a:p>
          <a:p>
            <a:pPr eaLnBrk="1" hangingPunct="1">
              <a:spcBef>
                <a:spcPct val="0"/>
              </a:spcBef>
              <a:defRPr/>
            </a:pPr>
            <a:r>
              <a:rPr lang="en-US" b="1" dirty="0"/>
              <a:t>Key point</a:t>
            </a:r>
          </a:p>
          <a:p>
            <a:pPr marL="211464" indent="-211464" eaLnBrk="1" hangingPunct="1">
              <a:spcBef>
                <a:spcPct val="0"/>
              </a:spcBef>
              <a:buFontTx/>
              <a:buChar char="•"/>
              <a:defRPr/>
            </a:pPr>
            <a:r>
              <a:rPr lang="en-AU" dirty="0"/>
              <a:t>Highlight the key points about the Statement of Choices (SoC) as listed on the slide. </a:t>
            </a:r>
            <a:endParaRPr lang="en-US" b="1" dirty="0"/>
          </a:p>
          <a:p>
            <a:pPr marL="211464" indent="-211464" eaLnBrk="1" hangingPunct="1">
              <a:spcBef>
                <a:spcPct val="0"/>
              </a:spcBef>
              <a:buFontTx/>
              <a:buChar char="•"/>
              <a:defRPr/>
            </a:pPr>
            <a:r>
              <a:rPr lang="en-AU" dirty="0"/>
              <a:t>Outline the sections of the SoC</a:t>
            </a:r>
          </a:p>
          <a:p>
            <a:pPr eaLnBrk="1" hangingPunct="1">
              <a:spcBef>
                <a:spcPct val="0"/>
              </a:spcBef>
              <a:defRPr/>
            </a:pPr>
            <a:r>
              <a:rPr lang="en-US" b="1" dirty="0"/>
              <a:t>Suggested activity </a:t>
            </a:r>
          </a:p>
          <a:p>
            <a:pPr marL="211464" indent="-211464" eaLnBrk="1" hangingPunct="1">
              <a:spcBef>
                <a:spcPct val="0"/>
              </a:spcBef>
              <a:buFontTx/>
              <a:buChar char="•"/>
              <a:defRPr/>
            </a:pPr>
            <a:r>
              <a:rPr lang="en-US" dirty="0"/>
              <a:t>Have a hard copy of the SoC to show the participants what it looks like. </a:t>
            </a:r>
          </a:p>
          <a:p>
            <a:pPr marL="211464" indent="-211464" eaLnBrk="1" hangingPunct="1">
              <a:spcBef>
                <a:spcPct val="0"/>
              </a:spcBef>
              <a:buFontTx/>
              <a:buChar char="•"/>
              <a:defRPr/>
            </a:pPr>
            <a:r>
              <a:rPr lang="en-US" dirty="0"/>
              <a:t>You may wish to demonstrate how to complete certain sections of the SoC </a:t>
            </a:r>
            <a:r>
              <a:rPr lang="en-US" dirty="0" err="1"/>
              <a:t>utilising</a:t>
            </a:r>
            <a:r>
              <a:rPr lang="en-US" dirty="0"/>
              <a:t> the interactive feature on </a:t>
            </a:r>
            <a:r>
              <a:rPr lang="en-AU" altLang="en-US" u="sng" dirty="0">
                <a:solidFill>
                  <a:prstClr val="black"/>
                </a:solidFill>
                <a:hlinkClick r:id="rId3"/>
              </a:rPr>
              <a:t>https://metrosouth.health.qld.gov.au/acp/statement-of-choices-form</a:t>
            </a:r>
            <a:r>
              <a:rPr lang="en-AU" altLang="en-US" dirty="0">
                <a:solidFill>
                  <a:prstClr val="black"/>
                </a:solidFill>
              </a:rPr>
              <a:t> </a:t>
            </a:r>
            <a:endParaRPr lang="en-US" dirty="0"/>
          </a:p>
          <a:p>
            <a:pPr eaLnBrk="1" hangingPunct="1">
              <a:spcBef>
                <a:spcPct val="0"/>
              </a:spcBef>
              <a:defRPr/>
            </a:pPr>
            <a:endParaRPr lang="en-AU" dirty="0"/>
          </a:p>
          <a:p>
            <a:pPr eaLnBrk="1" hangingPunct="1">
              <a:spcBef>
                <a:spcPct val="0"/>
              </a:spcBef>
              <a:defRPr/>
            </a:pPr>
            <a:r>
              <a:rPr lang="en-US" b="1" dirty="0"/>
              <a:t>Resources </a:t>
            </a:r>
          </a:p>
          <a:p>
            <a:pPr marL="211464" indent="-211464">
              <a:spcBef>
                <a:spcPct val="0"/>
              </a:spcBef>
              <a:buFontTx/>
              <a:buChar char="•"/>
              <a:defRPr/>
            </a:pPr>
            <a:r>
              <a:rPr lang="en-US" dirty="0"/>
              <a:t>Statement of Choices. </a:t>
            </a:r>
            <a:r>
              <a:rPr lang="en-AU" altLang="en-US" dirty="0"/>
              <a:t>Metro South Health, Statement of Choices Advance Care Planning (Version 5.1), February 2018. Available at </a:t>
            </a:r>
            <a:r>
              <a:rPr lang="en-AU" altLang="en-US" u="sng" dirty="0">
                <a:hlinkClick r:id="rId3"/>
              </a:rPr>
              <a:t>https://metrosouth.health.qld.gov.au/acp/statement-of-choices-form</a:t>
            </a:r>
            <a:r>
              <a:rPr lang="en-AU" altLang="en-US" dirty="0"/>
              <a:t> </a:t>
            </a:r>
            <a:r>
              <a:rPr lang="en-US" dirty="0"/>
              <a:t>or </a:t>
            </a:r>
          </a:p>
          <a:p>
            <a:pPr marL="211464" indent="-211464">
              <a:spcBef>
                <a:spcPct val="0"/>
              </a:spcBef>
              <a:buFontTx/>
              <a:buChar char="•"/>
              <a:defRPr/>
            </a:pPr>
            <a:r>
              <a:rPr lang="en-US" dirty="0"/>
              <a:t>In </a:t>
            </a:r>
            <a:r>
              <a:rPr lang="en-US" i="1" dirty="0"/>
              <a:t>Workshop resources </a:t>
            </a:r>
            <a:r>
              <a:rPr lang="en-US" dirty="0"/>
              <a:t>located in </a:t>
            </a:r>
            <a:r>
              <a:rPr lang="en-US" i="0" dirty="0"/>
              <a:t>Section 2 of </a:t>
            </a:r>
            <a:r>
              <a:rPr lang="en-US" i="1" dirty="0"/>
              <a:t>the Guide.</a:t>
            </a:r>
            <a:endParaRPr lang="en-AU" i="1" dirty="0"/>
          </a:p>
          <a:p>
            <a:pPr eaLnBrk="1" hangingPunct="1">
              <a:spcBef>
                <a:spcPct val="0"/>
              </a:spcBef>
              <a:defRPr/>
            </a:pPr>
            <a:endParaRPr lang="en-AU" dirty="0"/>
          </a:p>
          <a:p>
            <a:pPr eaLnBrk="1" hangingPunct="1">
              <a:spcBef>
                <a:spcPct val="0"/>
              </a:spcBef>
              <a:defRPr/>
            </a:pPr>
            <a:endParaRPr lang="en-AU" dirty="0"/>
          </a:p>
          <a:p>
            <a:pPr eaLnBrk="1" hangingPunct="1">
              <a:spcBef>
                <a:spcPct val="0"/>
              </a:spcBef>
              <a:defRPr/>
            </a:pPr>
            <a:endParaRPr lang="en-AU" dirty="0"/>
          </a:p>
        </p:txBody>
      </p:sp>
      <p:sp>
        <p:nvSpPr>
          <p:cNvPr id="2" name="Slide Number Placeholder 1">
            <a:extLst>
              <a:ext uri="{FF2B5EF4-FFF2-40B4-BE49-F238E27FC236}">
                <a16:creationId xmlns:a16="http://schemas.microsoft.com/office/drawing/2014/main" id="{0841BDB3-F561-4DC6-BBD3-4918A063B870}"/>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6</a:t>
            </a:fld>
            <a:endParaRPr lang="en-AU" altLang="en-US" dirty="0"/>
          </a:p>
        </p:txBody>
      </p:sp>
      <p:sp>
        <p:nvSpPr>
          <p:cNvPr id="4" name="Footer Placeholder 3">
            <a:extLst>
              <a:ext uri="{FF2B5EF4-FFF2-40B4-BE49-F238E27FC236}">
                <a16:creationId xmlns:a16="http://schemas.microsoft.com/office/drawing/2014/main" id="{6D51338E-7F21-454C-9702-15EBB6E2E1F3}"/>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726F5B4-D661-49DF-86D3-5AF649CD6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41315A-7B0C-497F-91A9-9F9D85D74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7991" indent="-277991" eaLnBrk="1" hangingPunct="1">
              <a:spcBef>
                <a:spcPct val="0"/>
              </a:spcBef>
            </a:pPr>
            <a:r>
              <a:rPr lang="en-AU" altLang="en-US" b="1" dirty="0"/>
              <a:t>Preparation</a:t>
            </a:r>
          </a:p>
          <a:p>
            <a:pPr marL="277991" indent="-277991" eaLnBrk="1" hangingPunct="1">
              <a:spcBef>
                <a:spcPct val="0"/>
              </a:spcBef>
              <a:buFontTx/>
              <a:buChar char="•"/>
            </a:pPr>
            <a:r>
              <a:rPr lang="en-AU" altLang="en-US" dirty="0"/>
              <a:t>Locate where your residents’ advance care planning documents are filed.</a:t>
            </a:r>
          </a:p>
          <a:p>
            <a:pPr marL="277991" indent="-277991" eaLnBrk="1" hangingPunct="1">
              <a:spcBef>
                <a:spcPct val="0"/>
              </a:spcBef>
              <a:buFontTx/>
              <a:buChar char="•"/>
            </a:pPr>
            <a:r>
              <a:rPr lang="en-AU" altLang="en-US" dirty="0"/>
              <a:t>Prior to your presentation type the relevant information into the slide where it says INSERT LOCATION HERE. </a:t>
            </a:r>
          </a:p>
          <a:p>
            <a:pPr marL="277991" indent="-277991" eaLnBrk="1" hangingPunct="1">
              <a:spcBef>
                <a:spcPct val="0"/>
              </a:spcBef>
              <a:buFontTx/>
              <a:buChar char="•"/>
            </a:pPr>
            <a:r>
              <a:rPr lang="en-AU" altLang="en-US" dirty="0"/>
              <a:t>Identify the alerts/flags used in your facility for advance care planning documents. </a:t>
            </a:r>
          </a:p>
          <a:p>
            <a:pPr marL="277991" indent="-277991" eaLnBrk="1" hangingPunct="1">
              <a:spcBef>
                <a:spcPct val="0"/>
              </a:spcBef>
              <a:buFontTx/>
              <a:buChar char="•"/>
            </a:pPr>
            <a:endParaRPr lang="en-AU" altLang="en-US" b="1" dirty="0"/>
          </a:p>
          <a:p>
            <a:pPr marL="277991" indent="-277991" eaLnBrk="1" hangingPunct="1">
              <a:spcBef>
                <a:spcPct val="0"/>
              </a:spcBef>
            </a:pPr>
            <a:r>
              <a:rPr lang="en-AU" altLang="en-US" b="1" dirty="0"/>
              <a:t>Key points</a:t>
            </a:r>
          </a:p>
          <a:p>
            <a:pPr marL="277991" indent="-277991" eaLnBrk="1" hangingPunct="1">
              <a:spcBef>
                <a:spcPct val="0"/>
              </a:spcBef>
              <a:buFontTx/>
              <a:buChar char="•"/>
            </a:pPr>
            <a:r>
              <a:rPr lang="en-AU" altLang="en-US" dirty="0"/>
              <a:t>The purpose of this slide is to inform personal care workers about where advance care planning documentation is located in your facility. </a:t>
            </a:r>
          </a:p>
          <a:p>
            <a:pPr marL="277991" indent="-277991" eaLnBrk="1" hangingPunct="1">
              <a:spcBef>
                <a:spcPct val="0"/>
              </a:spcBef>
              <a:buFontTx/>
              <a:buChar char="•"/>
            </a:pPr>
            <a:r>
              <a:rPr lang="en-AU" altLang="en-US" dirty="0"/>
              <a:t>Inform personal care workers about the alerts/flags.</a:t>
            </a:r>
          </a:p>
          <a:p>
            <a:pPr marL="277991" indent="-277991" eaLnBrk="1" hangingPunct="1">
              <a:spcBef>
                <a:spcPct val="0"/>
              </a:spcBef>
            </a:pPr>
            <a:endParaRPr lang="en-AU" altLang="en-US" dirty="0"/>
          </a:p>
          <a:p>
            <a:pPr marL="277991" indent="-277991" eaLnBrk="1" hangingPunct="1">
              <a:spcBef>
                <a:spcPct val="0"/>
              </a:spcBef>
            </a:pPr>
            <a:r>
              <a:rPr lang="en-AU" altLang="en-US" b="1" dirty="0"/>
              <a:t>Resources</a:t>
            </a:r>
          </a:p>
          <a:p>
            <a:pPr marL="277991" indent="-277991" eaLnBrk="1" hangingPunct="1">
              <a:spcBef>
                <a:spcPct val="0"/>
              </a:spcBef>
              <a:buFontTx/>
              <a:buChar char="•"/>
            </a:pPr>
            <a:r>
              <a:rPr lang="en-AU" altLang="en-US" dirty="0"/>
              <a:t>Bring anything to the training session that you think may be useful for the participants to see e.g. policy/procedures folders, residents case notes. </a:t>
            </a:r>
          </a:p>
          <a:p>
            <a:pPr marL="277991" indent="-277991" eaLnBrk="1" hangingPunct="1">
              <a:spcBef>
                <a:spcPct val="0"/>
              </a:spcBef>
              <a:buFontTx/>
              <a:buChar char="•"/>
            </a:pPr>
            <a:r>
              <a:rPr lang="en-AU" altLang="en-US" dirty="0"/>
              <a:t>Prepare hard copy HANDOUT from Health Provider Portal website (HPP brochure, located </a:t>
            </a:r>
            <a:r>
              <a:rPr lang="en-AU" dirty="0"/>
              <a:t>in </a:t>
            </a:r>
            <a:r>
              <a:rPr lang="en-AU" i="1" dirty="0"/>
              <a:t>Section 4: Steps for Accessing The Viewer via the Health Provider Portal </a:t>
            </a:r>
            <a:r>
              <a:rPr lang="en-AU" dirty="0"/>
              <a:t>in </a:t>
            </a:r>
            <a:r>
              <a:rPr lang="en-AU" i="1" dirty="0"/>
              <a:t>the Guide</a:t>
            </a:r>
            <a:endParaRPr lang="en-AU" altLang="en-US" i="1" dirty="0"/>
          </a:p>
          <a:p>
            <a:pPr marL="277991" indent="-277991" eaLnBrk="1" hangingPunct="1">
              <a:spcBef>
                <a:spcPct val="0"/>
              </a:spcBef>
            </a:pPr>
            <a:endParaRPr lang="en-AU" altLang="en-US" b="1" dirty="0"/>
          </a:p>
        </p:txBody>
      </p:sp>
      <p:sp>
        <p:nvSpPr>
          <p:cNvPr id="2" name="Slide Number Placeholder 1">
            <a:extLst>
              <a:ext uri="{FF2B5EF4-FFF2-40B4-BE49-F238E27FC236}">
                <a16:creationId xmlns:a16="http://schemas.microsoft.com/office/drawing/2014/main" id="{B57BE48D-8B45-493B-B704-490A03D43F95}"/>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7</a:t>
            </a:fld>
            <a:endParaRPr lang="en-AU" altLang="en-US" dirty="0"/>
          </a:p>
        </p:txBody>
      </p:sp>
      <p:sp>
        <p:nvSpPr>
          <p:cNvPr id="4" name="Footer Placeholder 3">
            <a:extLst>
              <a:ext uri="{FF2B5EF4-FFF2-40B4-BE49-F238E27FC236}">
                <a16:creationId xmlns:a16="http://schemas.microsoft.com/office/drawing/2014/main" id="{289BE864-AD20-4F59-9543-BE84B42052DF}"/>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5553CD3-3147-420C-B1D5-BEE299F8F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7B0DAF-3C92-40CA-A6B8-2AB86634AC4F}"/>
              </a:ext>
            </a:extLst>
          </p:cNvPr>
          <p:cNvSpPr>
            <a:spLocks noGrp="1"/>
          </p:cNvSpPr>
          <p:nvPr>
            <p:ph type="body" idx="1"/>
          </p:nvPr>
        </p:nvSpPr>
        <p:spPr>
          <a:xfrm>
            <a:off x="710902" y="4862993"/>
            <a:ext cx="5679926" cy="4754203"/>
          </a:xfrm>
        </p:spPr>
        <p:txBody>
          <a:bodyPr wrap="square" numCol="1" anchor="t" anchorCtr="0" compatLnSpc="1">
            <a:prstTxWarp prst="textNoShape">
              <a:avLst/>
            </a:prstTxWarp>
          </a:bodyPr>
          <a:lstStyle/>
          <a:p>
            <a:pPr eaLnBrk="1" hangingPunct="1">
              <a:spcBef>
                <a:spcPct val="0"/>
              </a:spcBef>
              <a:defRPr/>
            </a:pPr>
            <a:r>
              <a:rPr lang="en-AU" b="1" dirty="0"/>
              <a:t>Facilitator notes for slides 8 and 9</a:t>
            </a:r>
          </a:p>
          <a:p>
            <a:pPr eaLnBrk="1" hangingPunct="1">
              <a:spcBef>
                <a:spcPct val="0"/>
              </a:spcBef>
              <a:defRPr/>
            </a:pPr>
            <a:endParaRPr lang="en-AU" b="1" dirty="0"/>
          </a:p>
          <a:p>
            <a:pPr eaLnBrk="1" hangingPunct="1">
              <a:spcBef>
                <a:spcPct val="0"/>
              </a:spcBef>
              <a:defRPr/>
            </a:pPr>
            <a:r>
              <a:rPr lang="en-AU" b="1" dirty="0"/>
              <a:t>Preparation</a:t>
            </a:r>
          </a:p>
          <a:p>
            <a:pPr marL="211464" indent="-211464" eaLnBrk="1" hangingPunct="1">
              <a:spcBef>
                <a:spcPct val="0"/>
              </a:spcBef>
              <a:buFontTx/>
              <a:buChar char="•"/>
              <a:defRPr/>
            </a:pPr>
            <a:r>
              <a:rPr lang="en-AU" dirty="0"/>
              <a:t>Locate your facility’s advance care planning organisational policy and procedures documentation.  </a:t>
            </a:r>
          </a:p>
          <a:p>
            <a:pPr marL="211464" indent="-211464" eaLnBrk="1" hangingPunct="1">
              <a:spcBef>
                <a:spcPct val="0"/>
              </a:spcBef>
              <a:buFontTx/>
              <a:buChar char="•"/>
              <a:defRPr/>
            </a:pPr>
            <a:r>
              <a:rPr lang="en-AU" dirty="0"/>
              <a:t>Prior to your presentation type the relevant information into the slides where it says INSERT HERE. </a:t>
            </a:r>
          </a:p>
          <a:p>
            <a:pPr marL="211464" indent="-211464" eaLnBrk="1" hangingPunct="1">
              <a:spcBef>
                <a:spcPct val="0"/>
              </a:spcBef>
              <a:buFontTx/>
              <a:buChar char="•"/>
              <a:defRPr/>
            </a:pPr>
            <a:r>
              <a:rPr lang="en-AU" dirty="0"/>
              <a:t>These two slides are designed with the questions to show on the first mouse click and the answers slide in on the second click.  </a:t>
            </a:r>
          </a:p>
          <a:p>
            <a:pPr eaLnBrk="1" hangingPunct="1">
              <a:spcBef>
                <a:spcPct val="0"/>
              </a:spcBef>
              <a:buFontTx/>
              <a:buChar char="•"/>
              <a:defRPr/>
            </a:pPr>
            <a:endParaRPr lang="en-AU" b="1" dirty="0"/>
          </a:p>
          <a:p>
            <a:pPr eaLnBrk="1" hangingPunct="1">
              <a:spcBef>
                <a:spcPct val="0"/>
              </a:spcBef>
              <a:defRPr/>
            </a:pPr>
            <a:r>
              <a:rPr lang="en-AU" b="1" dirty="0"/>
              <a:t>Key points</a:t>
            </a:r>
          </a:p>
          <a:p>
            <a:pPr marL="211464" indent="-211464" eaLnBrk="1" hangingPunct="1">
              <a:spcBef>
                <a:spcPct val="0"/>
              </a:spcBef>
              <a:buFontTx/>
              <a:buChar char="•"/>
              <a:defRPr/>
            </a:pPr>
            <a:r>
              <a:rPr lang="en-AU" dirty="0"/>
              <a:t>The purpose of this slide is to inform staff about what advance care planning policy and procedures exist in your facility. </a:t>
            </a:r>
          </a:p>
          <a:p>
            <a:pPr marL="211464" indent="-211464" eaLnBrk="1" hangingPunct="1">
              <a:spcBef>
                <a:spcPct val="0"/>
              </a:spcBef>
              <a:buFontTx/>
              <a:buChar char="•"/>
              <a:defRPr/>
            </a:pPr>
            <a:r>
              <a:rPr lang="en-AU" dirty="0"/>
              <a:t>Keep this very simple – the goal is that your staff know:</a:t>
            </a:r>
          </a:p>
          <a:p>
            <a:pPr marL="440551" lvl="1" indent="-209812" eaLnBrk="1" hangingPunct="1">
              <a:spcBef>
                <a:spcPct val="0"/>
              </a:spcBef>
              <a:buFontTx/>
              <a:buChar char="•"/>
              <a:defRPr/>
            </a:pPr>
            <a:r>
              <a:rPr lang="en-AU" dirty="0"/>
              <a:t>what the advance care planning policy and procedures are for your facility </a:t>
            </a:r>
          </a:p>
          <a:p>
            <a:pPr marL="440551" lvl="1" indent="-209812" eaLnBrk="1" hangingPunct="1">
              <a:spcBef>
                <a:spcPct val="0"/>
              </a:spcBef>
              <a:buFontTx/>
              <a:buChar char="•"/>
              <a:defRPr/>
            </a:pPr>
            <a:r>
              <a:rPr lang="en-AU" dirty="0"/>
              <a:t>where they are kept.</a:t>
            </a:r>
          </a:p>
          <a:p>
            <a:pPr marL="211464" indent="-211464" eaLnBrk="1" hangingPunct="1">
              <a:spcBef>
                <a:spcPct val="0"/>
              </a:spcBef>
              <a:buFontTx/>
              <a:buChar char="•"/>
              <a:defRPr/>
            </a:pPr>
            <a:r>
              <a:rPr lang="en-AU" dirty="0"/>
              <a:t>If your facility doesn’t have an advance care planning policy and procedures or they are under development you may wish to insert information from the </a:t>
            </a:r>
            <a:r>
              <a:rPr lang="en-AU" i="1" dirty="0"/>
              <a:t>Example Policy and Procedure: Implementation of Advance Care Planning in Residential Aged Care Facilities</a:t>
            </a:r>
            <a:r>
              <a:rPr lang="en-AU" dirty="0"/>
              <a:t>, in Section 4 of </a:t>
            </a:r>
            <a:r>
              <a:rPr lang="en-AU" i="1" dirty="0"/>
              <a:t>the Guide</a:t>
            </a:r>
            <a:r>
              <a:rPr lang="en-AU" dirty="0"/>
              <a:t>. </a:t>
            </a:r>
          </a:p>
          <a:p>
            <a:pPr eaLnBrk="1" hangingPunct="1">
              <a:spcBef>
                <a:spcPct val="0"/>
              </a:spcBef>
              <a:defRPr/>
            </a:pPr>
            <a:endParaRPr lang="en-AU" dirty="0"/>
          </a:p>
          <a:p>
            <a:pPr eaLnBrk="1" hangingPunct="1">
              <a:spcBef>
                <a:spcPct val="0"/>
              </a:spcBef>
              <a:defRPr/>
            </a:pPr>
            <a:r>
              <a:rPr lang="en-AU" b="1" dirty="0"/>
              <a:t>Resources</a:t>
            </a:r>
          </a:p>
          <a:p>
            <a:pPr marL="193697" indent="-193697" eaLnBrk="1" hangingPunct="1">
              <a:spcBef>
                <a:spcPct val="0"/>
              </a:spcBef>
              <a:buFont typeface="Arial" panose="020B0604020202020204" pitchFamily="34" charset="0"/>
              <a:buChar char="•"/>
              <a:defRPr/>
            </a:pPr>
            <a:r>
              <a:rPr lang="en-AU" dirty="0"/>
              <a:t>Bring anything to training session that you think may be useful for the participants to see e.g. policy/procedures folders, residents’ case notes etc.  </a:t>
            </a:r>
          </a:p>
        </p:txBody>
      </p:sp>
      <p:sp>
        <p:nvSpPr>
          <p:cNvPr id="2" name="Slide Number Placeholder 1">
            <a:extLst>
              <a:ext uri="{FF2B5EF4-FFF2-40B4-BE49-F238E27FC236}">
                <a16:creationId xmlns:a16="http://schemas.microsoft.com/office/drawing/2014/main" id="{A7DCDB77-805F-47E2-917C-9D0C8DAC07C6}"/>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8</a:t>
            </a:fld>
            <a:endParaRPr lang="en-AU" altLang="en-US" dirty="0"/>
          </a:p>
        </p:txBody>
      </p:sp>
      <p:sp>
        <p:nvSpPr>
          <p:cNvPr id="5" name="Footer Placeholder 4">
            <a:extLst>
              <a:ext uri="{FF2B5EF4-FFF2-40B4-BE49-F238E27FC236}">
                <a16:creationId xmlns:a16="http://schemas.microsoft.com/office/drawing/2014/main" id="{BD931195-F1AD-41C8-B47D-FE67BCA64777}"/>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B20CED7-794B-453B-B487-10B461B518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5AD7167-A0B1-479D-ACD8-FC05A665FAA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altLang="en-US" b="1" dirty="0">
                <a:latin typeface="Arial" charset="0"/>
                <a:cs typeface="Arial" charset="0"/>
              </a:rPr>
              <a:t>As per notes on slide 8</a:t>
            </a:r>
          </a:p>
          <a:p>
            <a:pPr marL="193697" indent="-193697" eaLnBrk="1" hangingPunct="1">
              <a:spcBef>
                <a:spcPct val="0"/>
              </a:spcBef>
              <a:buFont typeface="Arial" panose="020B0604020202020204" pitchFamily="34" charset="0"/>
              <a:buChar char="•"/>
              <a:defRPr/>
            </a:pPr>
            <a:r>
              <a:rPr lang="en-AU" altLang="en-US" dirty="0">
                <a:latin typeface="Arial" charset="0"/>
                <a:cs typeface="Arial" charset="0"/>
              </a:rPr>
              <a:t>Hand out OACP factsheet:  </a:t>
            </a:r>
            <a:r>
              <a:rPr lang="en-AU" altLang="en-US" i="1" dirty="0">
                <a:latin typeface="Arial" charset="0"/>
                <a:cs typeface="Arial" charset="0"/>
              </a:rPr>
              <a:t>Steps for completed ACP documents to be uploaded to The Viewer </a:t>
            </a:r>
            <a:r>
              <a:rPr lang="en-AU" altLang="en-US" dirty="0">
                <a:latin typeface="Arial" charset="0"/>
                <a:cs typeface="Arial" charset="0"/>
              </a:rPr>
              <a:t>from Section 4 in </a:t>
            </a:r>
            <a:r>
              <a:rPr lang="en-AU" altLang="en-US" i="1" dirty="0">
                <a:latin typeface="Arial" charset="0"/>
                <a:cs typeface="Arial" charset="0"/>
              </a:rPr>
              <a:t>the Guide.</a:t>
            </a:r>
            <a:endParaRPr lang="en-AU" altLang="en-US" dirty="0">
              <a:latin typeface="Arial" charset="0"/>
              <a:cs typeface="Arial" charset="0"/>
            </a:endParaRPr>
          </a:p>
          <a:p>
            <a:pPr eaLnBrk="1" hangingPunct="1">
              <a:spcBef>
                <a:spcPct val="0"/>
              </a:spcBef>
              <a:defRPr/>
            </a:pPr>
            <a:r>
              <a:rPr lang="en-AU" altLang="en-US" b="1" dirty="0">
                <a:latin typeface="Arial" charset="0"/>
                <a:cs typeface="Arial" charset="0"/>
              </a:rPr>
              <a:t> </a:t>
            </a:r>
          </a:p>
        </p:txBody>
      </p:sp>
      <p:sp>
        <p:nvSpPr>
          <p:cNvPr id="2" name="Slide Number Placeholder 1">
            <a:extLst>
              <a:ext uri="{FF2B5EF4-FFF2-40B4-BE49-F238E27FC236}">
                <a16:creationId xmlns:a16="http://schemas.microsoft.com/office/drawing/2014/main" id="{9B472184-F5DC-4D76-B6ED-73329420D4F8}"/>
              </a:ext>
            </a:extLst>
          </p:cNvPr>
          <p:cNvSpPr>
            <a:spLocks noGrp="1"/>
          </p:cNvSpPr>
          <p:nvPr>
            <p:ph type="sldNum" sz="quarter" idx="5"/>
          </p:nvPr>
        </p:nvSpPr>
        <p:spPr/>
        <p:txBody>
          <a:bodyPr/>
          <a:lstStyle/>
          <a:p>
            <a:pPr>
              <a:defRPr/>
            </a:pPr>
            <a:r>
              <a:rPr lang="en-AU" altLang="en-US"/>
              <a:t>Slide </a:t>
            </a:r>
            <a:fld id="{061FE0C9-22F8-4A88-A91B-E7EEA9767FEB}" type="slidenum">
              <a:rPr lang="en-AU" altLang="en-US" smtClean="0"/>
              <a:pPr>
                <a:defRPr/>
              </a:pPr>
              <a:t>9</a:t>
            </a:fld>
            <a:endParaRPr lang="en-AU" altLang="en-US" dirty="0"/>
          </a:p>
        </p:txBody>
      </p:sp>
      <p:sp>
        <p:nvSpPr>
          <p:cNvPr id="4" name="Footer Placeholder 3">
            <a:extLst>
              <a:ext uri="{FF2B5EF4-FFF2-40B4-BE49-F238E27FC236}">
                <a16:creationId xmlns:a16="http://schemas.microsoft.com/office/drawing/2014/main" id="{0C70E521-2558-4364-BC3E-4C879A53B9A0}"/>
              </a:ext>
            </a:extLst>
          </p:cNvPr>
          <p:cNvSpPr>
            <a:spLocks noGrp="1"/>
          </p:cNvSpPr>
          <p:nvPr>
            <p:ph type="ftr" sz="quarter" idx="4"/>
          </p:nvPr>
        </p:nvSpPr>
        <p:spPr/>
        <p:txBody>
          <a:bodyPr/>
          <a:lstStyle/>
          <a:p>
            <a:pPr>
              <a:defRPr/>
            </a:pPr>
            <a:r>
              <a:rPr lang="en-AU"/>
              <a:t>Training session 3 (all staff): </a:t>
            </a:r>
          </a:p>
          <a:p>
            <a:pPr>
              <a:defRPr/>
            </a:pPr>
            <a:r>
              <a:rPr lang="en-AU" i="1"/>
              <a:t>Advance care planning documentation and processes in your facility</a:t>
            </a:r>
            <a:endParaRPr lang="en-AU"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6047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8241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865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97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6957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786523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3249C-4F47-4BDE-AB2A-D213DFE458C1}"/>
              </a:ext>
            </a:extLst>
          </p:cNvPr>
          <p:cNvSpPr>
            <a:spLocks noGrp="1" noChangeArrowheads="1"/>
          </p:cNvSpPr>
          <p:nvPr>
            <p:ph type="title"/>
          </p:nvPr>
        </p:nvSpPr>
        <p:spPr bwMode="auto">
          <a:xfrm>
            <a:off x="611188" y="4508500"/>
            <a:ext cx="7832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insert title</a:t>
            </a:r>
            <a:endParaRPr lang="en-AU" altLang="en-US" dirty="0"/>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rtl="0" eaLnBrk="0" fontAlgn="base" hangingPunct="0">
        <a:lnSpc>
          <a:spcPct val="90000"/>
        </a:lnSpc>
        <a:spcBef>
          <a:spcPct val="0"/>
        </a:spcBef>
        <a:spcAft>
          <a:spcPct val="0"/>
        </a:spcAft>
        <a:defRPr sz="40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462BBD-CDD7-469D-A1B8-A26E55095970}"/>
              </a:ext>
            </a:extLst>
          </p:cNvPr>
          <p:cNvSpPr>
            <a:spLocks noGrp="1" noChangeArrowheads="1"/>
          </p:cNvSpPr>
          <p:nvPr>
            <p:ph type="title"/>
          </p:nvPr>
        </p:nvSpPr>
        <p:spPr bwMode="auto">
          <a:xfrm>
            <a:off x="628650" y="720725"/>
            <a:ext cx="7886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1" name="Text Placeholder 2">
            <a:extLst>
              <a:ext uri="{FF2B5EF4-FFF2-40B4-BE49-F238E27FC236}">
                <a16:creationId xmlns:a16="http://schemas.microsoft.com/office/drawing/2014/main" id="{B008A60B-3D5E-468C-A24D-9A3232F3063E}"/>
              </a:ext>
            </a:extLst>
          </p:cNvPr>
          <p:cNvSpPr>
            <a:spLocks noGrp="1" noChangeArrowheads="1"/>
          </p:cNvSpPr>
          <p:nvPr>
            <p:ph type="body" idx="1"/>
          </p:nvPr>
        </p:nvSpPr>
        <p:spPr bwMode="auto">
          <a:xfrm>
            <a:off x="628650" y="1908175"/>
            <a:ext cx="78867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Lst>
  <p:txStyles>
    <p:titleStyle>
      <a:lvl1pPr algn="l" rtl="0" eaLnBrk="0" fontAlgn="base" hangingPunct="0">
        <a:lnSpc>
          <a:spcPct val="90000"/>
        </a:lnSpc>
        <a:spcBef>
          <a:spcPct val="0"/>
        </a:spcBef>
        <a:spcAft>
          <a:spcPct val="0"/>
        </a:spcAft>
        <a:defRPr sz="3200" kern="1200">
          <a:solidFill>
            <a:srgbClr val="644A99"/>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spcBef>
          <a:spcPct val="0"/>
        </a:spcBef>
        <a:spcAft>
          <a:spcPts val="60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60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56b091a2-4c65-48a0-99e1-01661c4d9e77" TargetMode="External"/><Relationship Id="rId7" Type="http://schemas.openxmlformats.org/officeDocument/2006/relationships/hyperlink" Target="https://metrosouth.health.qld.gov.au/sites/default/files/soc-qldhealth.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ublications.qld.gov.au/dataset/power-of-attorney-and-advance-health-directive-forms/resource/17942707-4c02-4c98-af31-48b8ebcb957e?truncate=30&amp;inner_span=True" TargetMode="External"/><Relationship Id="rId5" Type="http://schemas.openxmlformats.org/officeDocument/2006/relationships/hyperlink" Target="https://www.publications.qld.gov.au/dataset/power-of-attorney-and-advance-health-directive-forms/resource/4a5d8235-28d3-4bee-af76-b5cb92b4d787?truncate=30&amp;inner_span=True" TargetMode="External"/><Relationship Id="rId4" Type="http://schemas.openxmlformats.org/officeDocument/2006/relationships/hyperlink" Target="https://www.publications.qld.gov.au/dataset/power-of-attorney-and-advance-health-directive-forms/resource/e904421c-b1e7-4f43-a918-474ae8c496fa?truncate=30&amp;inner_span=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e904421c-b1e7-4f43-a918-474ae8c496fa?truncate=30&amp;inner_span=Tr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17942707-4c02-4c98-af31-48b8ebcb957e?truncate=30&amp;inner_span=Tr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cp@health.qld.gov.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FB41CD9-4441-4CA5-A5AC-CAA0804770AE}"/>
              </a:ext>
            </a:extLst>
          </p:cNvPr>
          <p:cNvSpPr>
            <a:spLocks noGrp="1" noChangeArrowheads="1"/>
          </p:cNvSpPr>
          <p:nvPr>
            <p:ph type="ctrTitle"/>
          </p:nvPr>
        </p:nvSpPr>
        <p:spPr>
          <a:xfrm>
            <a:off x="360000" y="4320000"/>
            <a:ext cx="8424000" cy="1512000"/>
          </a:xfrm>
        </p:spPr>
        <p:txBody>
          <a:bodyPr>
            <a:normAutofit/>
          </a:bodyPr>
          <a:lstStyle/>
          <a:p>
            <a:pPr eaLnBrk="1" hangingPunct="1"/>
            <a:r>
              <a:rPr lang="en-US" altLang="en-US" sz="3600" dirty="0"/>
              <a:t>Advance care planning documentation and processes in your facility</a:t>
            </a:r>
            <a:endParaRPr lang="en-US" altLang="en-US" sz="3600" b="0" dirty="0"/>
          </a:p>
        </p:txBody>
      </p:sp>
      <p:sp>
        <p:nvSpPr>
          <p:cNvPr id="5123" name="Rectangle 3">
            <a:extLst>
              <a:ext uri="{FF2B5EF4-FFF2-40B4-BE49-F238E27FC236}">
                <a16:creationId xmlns:a16="http://schemas.microsoft.com/office/drawing/2014/main" id="{6119238F-96D2-4671-9D5C-3108DF14F5FD}"/>
              </a:ext>
            </a:extLst>
          </p:cNvPr>
          <p:cNvSpPr>
            <a:spLocks noGrp="1" noChangeArrowheads="1"/>
          </p:cNvSpPr>
          <p:nvPr>
            <p:ph type="subTitle" idx="1"/>
          </p:nvPr>
        </p:nvSpPr>
        <p:spPr>
          <a:xfrm>
            <a:off x="360000" y="5652000"/>
            <a:ext cx="5868000" cy="468000"/>
          </a:xfrm>
        </p:spPr>
        <p:txBody>
          <a:bodyPr anchor="ctr"/>
          <a:lstStyle/>
          <a:p>
            <a:pPr eaLnBrk="1" hangingPunct="1"/>
            <a:r>
              <a:rPr lang="en-US" altLang="en-US" dirty="0"/>
              <a:t>ACP training session 3 for all staff</a:t>
            </a:r>
          </a:p>
        </p:txBody>
      </p:sp>
      <p:sp>
        <p:nvSpPr>
          <p:cNvPr id="5124" name="Text Box 19">
            <a:extLst>
              <a:ext uri="{FF2B5EF4-FFF2-40B4-BE49-F238E27FC236}">
                <a16:creationId xmlns:a16="http://schemas.microsoft.com/office/drawing/2014/main" id="{925967A8-C792-4B7A-B39C-E4536649C32D}"/>
              </a:ext>
            </a:extLst>
          </p:cNvPr>
          <p:cNvSpPr txBox="1">
            <a:spLocks noChangeArrowheads="1"/>
          </p:cNvSpPr>
          <p:nvPr/>
        </p:nvSpPr>
        <p:spPr bwMode="auto">
          <a:xfrm>
            <a:off x="360000" y="612000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1600" dirty="0">
                <a:solidFill>
                  <a:schemeClr val="bg1"/>
                </a:solidFill>
              </a:rPr>
              <a:t>INSERT FACILITY NAME HERE </a:t>
            </a:r>
            <a:endParaRPr lang="en-US" alt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4CC93F7-142E-4271-BD02-75D7F1CD2F11}"/>
              </a:ext>
            </a:extLst>
          </p:cNvPr>
          <p:cNvSpPr>
            <a:spLocks noGrp="1" noChangeArrowheads="1"/>
          </p:cNvSpPr>
          <p:nvPr>
            <p:ph type="title"/>
          </p:nvPr>
        </p:nvSpPr>
        <p:spPr/>
        <p:txBody>
          <a:bodyPr/>
          <a:lstStyle/>
          <a:p>
            <a:r>
              <a:rPr lang="en-US" altLang="en-US"/>
              <a:t>Let’s recap</a:t>
            </a:r>
            <a:endParaRPr lang="en-AU" altLang="en-US"/>
          </a:p>
        </p:txBody>
      </p:sp>
      <p:sp>
        <p:nvSpPr>
          <p:cNvPr id="23555" name="Content Placeholder 2">
            <a:extLst>
              <a:ext uri="{FF2B5EF4-FFF2-40B4-BE49-F238E27FC236}">
                <a16:creationId xmlns:a16="http://schemas.microsoft.com/office/drawing/2014/main" id="{BC94B00B-857C-47EA-BA9B-4C75CA85EF67}"/>
              </a:ext>
            </a:extLst>
          </p:cNvPr>
          <p:cNvSpPr>
            <a:spLocks noGrp="1" noChangeArrowheads="1"/>
          </p:cNvSpPr>
          <p:nvPr>
            <p:ph idx="1"/>
          </p:nvPr>
        </p:nvSpPr>
        <p:spPr/>
        <p:txBody>
          <a:bodyPr/>
          <a:lstStyle/>
          <a:p>
            <a:pPr>
              <a:spcBef>
                <a:spcPct val="0"/>
              </a:spcBef>
              <a:spcAft>
                <a:spcPts val="1800"/>
              </a:spcAft>
            </a:pPr>
            <a:endParaRPr lang="en-GB" altLang="en-US" sz="2000" dirty="0"/>
          </a:p>
          <a:p>
            <a:pPr>
              <a:spcBef>
                <a:spcPct val="0"/>
              </a:spcBef>
              <a:spcAft>
                <a:spcPts val="1800"/>
              </a:spcAft>
            </a:pPr>
            <a:endParaRPr lang="en-GB" altLang="en-US" sz="2000" dirty="0"/>
          </a:p>
          <a:p>
            <a:pPr>
              <a:spcBef>
                <a:spcPct val="0"/>
              </a:spcBef>
              <a:spcAft>
                <a:spcPts val="1800"/>
              </a:spcAft>
            </a:pPr>
            <a:r>
              <a:rPr lang="en-GB" altLang="en-US" sz="2000" dirty="0"/>
              <a:t>The three advance care planning documents that are commonly used in Queensland are: Advance Health Directive, Enduring Power of Attorney, Statement of Choices</a:t>
            </a:r>
          </a:p>
          <a:p>
            <a:pPr>
              <a:spcBef>
                <a:spcPct val="0"/>
              </a:spcBef>
              <a:spcAft>
                <a:spcPts val="1800"/>
              </a:spcAft>
            </a:pPr>
            <a:r>
              <a:rPr lang="en-US" altLang="en-US" sz="2000" dirty="0"/>
              <a:t>It is important for all care staff to know where to locate the residents’ advance care plans, and how they are used</a:t>
            </a:r>
          </a:p>
          <a:p>
            <a:pPr>
              <a:spcBef>
                <a:spcPct val="0"/>
              </a:spcBef>
              <a:spcAft>
                <a:spcPts val="1800"/>
              </a:spcAft>
            </a:pPr>
            <a:r>
              <a:rPr lang="en-US" altLang="en-US" sz="2000" dirty="0"/>
              <a:t>It is recommended that all staff understand the advance care planning processes within the facility in order to participate in the provision of holistic, person-</a:t>
            </a:r>
            <a:r>
              <a:rPr lang="en-US" altLang="en-US" sz="2000" dirty="0" err="1"/>
              <a:t>centred</a:t>
            </a:r>
            <a:r>
              <a:rPr lang="en-US" altLang="en-US" sz="2000" dirty="0"/>
              <a:t> care.</a:t>
            </a:r>
          </a:p>
          <a:p>
            <a:pPr>
              <a:spcBef>
                <a:spcPct val="0"/>
              </a:spcBef>
              <a:spcAft>
                <a:spcPts val="1800"/>
              </a:spcAft>
            </a:pPr>
            <a:endParaRPr lang="en-AU" altLang="en-US" sz="2000" dirty="0"/>
          </a:p>
        </p:txBody>
      </p:sp>
      <p:pic>
        <p:nvPicPr>
          <p:cNvPr id="5" name="Picture 6">
            <a:extLst>
              <a:ext uri="{FF2B5EF4-FFF2-40B4-BE49-F238E27FC236}">
                <a16:creationId xmlns:a16="http://schemas.microsoft.com/office/drawing/2014/main" id="{FA4A9260-4510-4C2B-BE5D-389EB57B5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36000"/>
            <a:ext cx="3138488"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89BF3F64-ADCE-461A-8834-B0B886C2F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8"/>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FB88D7E-F7B1-4993-9648-F2055BC74FB6}"/>
              </a:ext>
            </a:extLst>
          </p:cNvPr>
          <p:cNvSpPr>
            <a:spLocks noGrp="1" noChangeArrowheads="1"/>
          </p:cNvSpPr>
          <p:nvPr>
            <p:ph type="title"/>
          </p:nvPr>
        </p:nvSpPr>
        <p:spPr/>
        <p:txBody>
          <a:bodyPr/>
          <a:lstStyle/>
          <a:p>
            <a:r>
              <a:rPr lang="en-AU" altLang="en-US"/>
              <a:t>References</a:t>
            </a:r>
          </a:p>
        </p:txBody>
      </p:sp>
      <p:sp>
        <p:nvSpPr>
          <p:cNvPr id="14339" name="Content Placeholder 2">
            <a:extLst>
              <a:ext uri="{FF2B5EF4-FFF2-40B4-BE49-F238E27FC236}">
                <a16:creationId xmlns:a16="http://schemas.microsoft.com/office/drawing/2014/main" id="{5FAA3B39-680D-45D1-A05A-7B38FDD112A1}"/>
              </a:ext>
            </a:extLst>
          </p:cNvPr>
          <p:cNvSpPr>
            <a:spLocks noGrp="1"/>
          </p:cNvSpPr>
          <p:nvPr>
            <p:ph idx="1"/>
          </p:nvPr>
        </p:nvSpPr>
        <p:spPr>
          <a:xfrm>
            <a:off x="630000" y="1692000"/>
            <a:ext cx="7887600" cy="4536000"/>
          </a:xfrm>
        </p:spPr>
        <p:txBody>
          <a:bodyPr/>
          <a:lstStyle/>
          <a:p>
            <a:pPr>
              <a:spcBef>
                <a:spcPct val="0"/>
              </a:spcBef>
              <a:spcAft>
                <a:spcPts val="1000"/>
              </a:spcAft>
              <a:buFont typeface="Arial" charset="0"/>
              <a:buAutoNum type="arabicPeriod"/>
              <a:defRPr/>
            </a:pPr>
            <a:r>
              <a:rPr lang="en-US" altLang="en-US" sz="1500" dirty="0"/>
              <a:t>Advance Health Directive.</a:t>
            </a:r>
            <a:br>
              <a:rPr lang="en-US" altLang="en-US" sz="1500" dirty="0"/>
            </a:br>
            <a:r>
              <a:rPr lang="en-US" altLang="en-US" sz="1500" dirty="0"/>
              <a:t>Available at: </a:t>
            </a:r>
            <a:r>
              <a:rPr lang="en-US" altLang="en-US" sz="1500" dirty="0">
                <a:hlinkClick r:id="rId3"/>
              </a:rPr>
              <a:t>https://www.publications.qld.gov.au/dataset/power-of-attorney-and-advance-health-directive-forms/resource/56b091a2-4c65-48a0-99e1-01661c4d9e77</a:t>
            </a:r>
            <a:endParaRPr lang="en-US" altLang="en-US" sz="1500" dirty="0"/>
          </a:p>
          <a:p>
            <a:pPr>
              <a:spcBef>
                <a:spcPct val="0"/>
              </a:spcBef>
              <a:spcAft>
                <a:spcPts val="1000"/>
              </a:spcAft>
              <a:buFont typeface="Arial" charset="0"/>
              <a:buAutoNum type="arabicPeriod"/>
              <a:defRPr/>
            </a:pPr>
            <a:r>
              <a:rPr lang="en-US" altLang="en-US" sz="1500" dirty="0"/>
              <a:t>Advance Health Directive Explanatory Guide.</a:t>
            </a:r>
            <a:br>
              <a:rPr lang="en-US" altLang="en-US" sz="1500" dirty="0"/>
            </a:br>
            <a:r>
              <a:rPr lang="en-US" altLang="en-US" sz="1500" dirty="0"/>
              <a:t>Available at: </a:t>
            </a:r>
            <a:r>
              <a:rPr lang="en-US" altLang="en-US" sz="1500" dirty="0">
                <a:hlinkClick r:id="rId4"/>
              </a:rPr>
              <a:t>https://www.publications.qld.gov.au/dataset/power-of-attorney-and-advance-health-directive-forms/resource/e904421c-b1e7-4f43-a918-474ae8c496fa?truncate=30&amp;inner_span=True</a:t>
            </a:r>
            <a:endParaRPr lang="en-AU" altLang="en-US" sz="1500" dirty="0"/>
          </a:p>
          <a:p>
            <a:pPr>
              <a:spcBef>
                <a:spcPct val="0"/>
              </a:spcBef>
              <a:spcAft>
                <a:spcPts val="1000"/>
              </a:spcAft>
              <a:buFont typeface="Arial" charset="0"/>
              <a:buAutoNum type="arabicPeriod"/>
              <a:defRPr/>
            </a:pPr>
            <a:r>
              <a:rPr lang="en-US" altLang="en-US" sz="1500" dirty="0"/>
              <a:t>Enduring Power of Attorney.</a:t>
            </a:r>
            <a:br>
              <a:rPr lang="en-US" altLang="en-US" sz="1500" dirty="0"/>
            </a:br>
            <a:r>
              <a:rPr lang="en-US" altLang="en-US" sz="1500" dirty="0"/>
              <a:t>Available at: </a:t>
            </a:r>
            <a:r>
              <a:rPr lang="en-US" altLang="en-US" sz="1500" dirty="0">
                <a:hlinkClick r:id="rId5"/>
              </a:rPr>
              <a:t>https://www.publications.qld.gov.au/dataset/power-of-attorney-and-advance-health-directive-forms/resource/4a5d8235-28d3-4bee-af76-b5cb92b4d787?truncate=30&amp;inner_span=True</a:t>
            </a:r>
            <a:endParaRPr lang="en-US" altLang="en-US" sz="1500" dirty="0"/>
          </a:p>
          <a:p>
            <a:pPr>
              <a:spcBef>
                <a:spcPct val="0"/>
              </a:spcBef>
              <a:spcAft>
                <a:spcPts val="1000"/>
              </a:spcAft>
              <a:buFont typeface="Arial" charset="0"/>
              <a:buAutoNum type="arabicPeriod"/>
              <a:defRPr/>
            </a:pPr>
            <a:r>
              <a:rPr lang="en-US" altLang="en-US" sz="1500" dirty="0"/>
              <a:t>Enduring Power of Attorney Explanatory Guide.</a:t>
            </a:r>
            <a:br>
              <a:rPr lang="en-US" altLang="en-US" sz="1500" dirty="0"/>
            </a:br>
            <a:r>
              <a:rPr lang="en-US" altLang="en-US" sz="1500" dirty="0"/>
              <a:t>Available at: </a:t>
            </a:r>
            <a:r>
              <a:rPr lang="en-US" altLang="en-US" sz="1500" dirty="0">
                <a:hlinkClick r:id="rId6"/>
              </a:rPr>
              <a:t>https://www.publications.qld.gov.au/dataset/power-of-attorney-and-advance-health-directive-forms/resource/17942707-4c02-4c98-af31-48b8ebcb957e?truncate=30&amp;inner_span=True</a:t>
            </a:r>
            <a:endParaRPr lang="en-AU" altLang="en-US" sz="1500" dirty="0"/>
          </a:p>
          <a:p>
            <a:pPr>
              <a:spcBef>
                <a:spcPct val="0"/>
              </a:spcBef>
              <a:spcAft>
                <a:spcPts val="1000"/>
              </a:spcAft>
              <a:buFont typeface="Arial" charset="0"/>
              <a:buAutoNum type="arabicPeriod"/>
              <a:defRPr/>
            </a:pPr>
            <a:r>
              <a:rPr lang="en-US" altLang="en-US" sz="1500" dirty="0"/>
              <a:t>Statement of Choices.</a:t>
            </a:r>
            <a:br>
              <a:rPr lang="en-US" altLang="en-US" sz="1500" dirty="0"/>
            </a:br>
            <a:r>
              <a:rPr lang="en-US" altLang="en-US" sz="1500" dirty="0"/>
              <a:t>Available at: </a:t>
            </a:r>
            <a:r>
              <a:rPr lang="en-US" altLang="en-US" sz="1500" dirty="0">
                <a:hlinkClick r:id="rId7"/>
              </a:rPr>
              <a:t>https://metrosouth.health.qld.gov.au/sites/default/files/soc-qldhealth.pdf</a:t>
            </a:r>
            <a:endParaRPr lang="en-US" alt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793C0A1-84EF-4BC6-AE3F-2B49B542C6A4}"/>
              </a:ext>
            </a:extLst>
          </p:cNvPr>
          <p:cNvSpPr>
            <a:spLocks noGrp="1" noChangeArrowheads="1"/>
          </p:cNvSpPr>
          <p:nvPr>
            <p:ph type="title"/>
          </p:nvPr>
        </p:nvSpPr>
        <p:spPr/>
        <p:txBody>
          <a:bodyPr/>
          <a:lstStyle/>
          <a:p>
            <a:r>
              <a:rPr lang="en-US" altLang="en-US"/>
              <a:t>Learning outcomes</a:t>
            </a:r>
            <a:endParaRPr lang="en-AU" altLang="en-US"/>
          </a:p>
        </p:txBody>
      </p:sp>
      <p:sp>
        <p:nvSpPr>
          <p:cNvPr id="3" name="Content Placeholder 2">
            <a:extLst>
              <a:ext uri="{FF2B5EF4-FFF2-40B4-BE49-F238E27FC236}">
                <a16:creationId xmlns:a16="http://schemas.microsoft.com/office/drawing/2014/main" id="{0B71B130-89A1-46F4-A650-6C978EE6BD06}"/>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GB" sz="2000" dirty="0"/>
          </a:p>
          <a:p>
            <a:pPr marL="0" indent="0">
              <a:spcBef>
                <a:spcPts val="0"/>
              </a:spcBef>
              <a:spcAft>
                <a:spcPts val="1800"/>
              </a:spcAft>
              <a:buFontTx/>
              <a:buNone/>
              <a:defRPr/>
            </a:pPr>
            <a:r>
              <a:rPr lang="en-GB" sz="2000" dirty="0"/>
              <a:t>After completing this session, you should be able to:</a:t>
            </a:r>
          </a:p>
          <a:p>
            <a:pPr marL="342000" indent="-342000">
              <a:spcBef>
                <a:spcPts val="0"/>
              </a:spcBef>
              <a:spcAft>
                <a:spcPts val="1800"/>
              </a:spcAft>
              <a:defRPr/>
            </a:pPr>
            <a:r>
              <a:rPr lang="en-GB" sz="2000" dirty="0"/>
              <a:t>List the three advance care planning documents that are commonly used in Queensland</a:t>
            </a:r>
          </a:p>
          <a:p>
            <a:pPr marL="342000" indent="-342000">
              <a:spcBef>
                <a:spcPts val="0"/>
              </a:spcBef>
              <a:spcAft>
                <a:spcPts val="1800"/>
              </a:spcAft>
              <a:defRPr/>
            </a:pPr>
            <a:r>
              <a:rPr lang="en-US" sz="2000" dirty="0"/>
              <a:t>Locate where residents’ advance care plans are kept </a:t>
            </a:r>
            <a:br>
              <a:rPr lang="en-US" sz="2000" dirty="0"/>
            </a:br>
            <a:r>
              <a:rPr lang="en-US" sz="2000" dirty="0"/>
              <a:t>in your facility</a:t>
            </a:r>
          </a:p>
          <a:p>
            <a:pPr marL="342000" indent="-342000">
              <a:spcBef>
                <a:spcPts val="0"/>
              </a:spcBef>
              <a:spcAft>
                <a:spcPts val="1800"/>
              </a:spcAft>
              <a:defRPr/>
            </a:pPr>
            <a:r>
              <a:rPr lang="en-US" sz="2000" dirty="0"/>
              <a:t>Understand the advance care planning processes </a:t>
            </a:r>
            <a:br>
              <a:rPr lang="en-US" sz="2000" dirty="0"/>
            </a:br>
            <a:r>
              <a:rPr lang="en-US" sz="2000" dirty="0"/>
              <a:t>within your facility.</a:t>
            </a:r>
          </a:p>
        </p:txBody>
      </p:sp>
      <p:pic>
        <p:nvPicPr>
          <p:cNvPr id="5" name="Picture 4">
            <a:extLst>
              <a:ext uri="{FF2B5EF4-FFF2-40B4-BE49-F238E27FC236}">
                <a16:creationId xmlns:a16="http://schemas.microsoft.com/office/drawing/2014/main" id="{6F5BCABC-086A-451C-AB45-A03BFB71B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612000"/>
            <a:ext cx="43195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8C886C5-F9B2-41FE-A18E-B14933AE7E82}"/>
              </a:ext>
            </a:extLst>
          </p:cNvPr>
          <p:cNvSpPr>
            <a:spLocks noGrp="1" noChangeArrowheads="1"/>
          </p:cNvSpPr>
          <p:nvPr>
            <p:ph type="title"/>
          </p:nvPr>
        </p:nvSpPr>
        <p:spPr/>
        <p:txBody>
          <a:bodyPr/>
          <a:lstStyle/>
          <a:p>
            <a:r>
              <a:rPr lang="en-GB" altLang="en-US" sz="3200" dirty="0"/>
              <a:t>Advance care planning documents commonly used in Queensland</a:t>
            </a:r>
            <a:endParaRPr lang="en-AU" altLang="en-US" dirty="0"/>
          </a:p>
        </p:txBody>
      </p:sp>
      <p:sp>
        <p:nvSpPr>
          <p:cNvPr id="3" name="Content Placeholder 2">
            <a:extLst>
              <a:ext uri="{FF2B5EF4-FFF2-40B4-BE49-F238E27FC236}">
                <a16:creationId xmlns:a16="http://schemas.microsoft.com/office/drawing/2014/main" id="{6DC18E2D-B89E-4499-836F-AE3F9B806E3B}"/>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US" sz="2000" dirty="0"/>
          </a:p>
          <a:p>
            <a:pPr marL="0" indent="0">
              <a:spcBef>
                <a:spcPts val="0"/>
              </a:spcBef>
              <a:spcAft>
                <a:spcPts val="1800"/>
              </a:spcAft>
              <a:buFontTx/>
              <a:buNone/>
              <a:defRPr/>
            </a:pPr>
            <a:r>
              <a:rPr lang="en-US" sz="2000" dirty="0"/>
              <a:t>These include:</a:t>
            </a:r>
            <a:endParaRPr lang="en-AU" sz="2000" dirty="0"/>
          </a:p>
          <a:p>
            <a:pPr marL="342000" indent="-342000">
              <a:spcBef>
                <a:spcPts val="0"/>
              </a:spcBef>
              <a:spcAft>
                <a:spcPts val="1800"/>
              </a:spcAft>
              <a:defRPr/>
            </a:pPr>
            <a:r>
              <a:rPr lang="en-US" sz="2000" dirty="0"/>
              <a:t>Advance Health Directive (AHD)</a:t>
            </a:r>
          </a:p>
          <a:p>
            <a:pPr marL="342000" indent="-342000">
              <a:spcBef>
                <a:spcPts val="0"/>
              </a:spcBef>
              <a:spcAft>
                <a:spcPts val="1800"/>
              </a:spcAft>
              <a:defRPr/>
            </a:pPr>
            <a:r>
              <a:rPr lang="en-US" sz="2000" dirty="0"/>
              <a:t>Enduring Power of Attorney (EPOA)</a:t>
            </a:r>
          </a:p>
          <a:p>
            <a:pPr marL="342000" indent="-342000">
              <a:spcBef>
                <a:spcPts val="0"/>
              </a:spcBef>
              <a:spcAft>
                <a:spcPts val="1800"/>
              </a:spcAft>
              <a:defRPr/>
            </a:pPr>
            <a:r>
              <a:rPr lang="en-US" sz="2000" dirty="0"/>
              <a:t>Statement of Choices (SoC)</a:t>
            </a:r>
          </a:p>
          <a:p>
            <a:pPr marL="0" indent="0">
              <a:spcBef>
                <a:spcPts val="0"/>
              </a:spcBef>
              <a:spcAft>
                <a:spcPts val="1800"/>
              </a:spcAft>
              <a:buNone/>
              <a:defRPr/>
            </a:pPr>
            <a:endParaRPr lang="en-US" sz="1800" dirty="0"/>
          </a:p>
          <a:p>
            <a:pPr marL="0" indent="0">
              <a:spcBef>
                <a:spcPts val="0"/>
              </a:spcBef>
              <a:spcAft>
                <a:spcPts val="1800"/>
              </a:spcAft>
              <a:buNone/>
              <a:defRPr/>
            </a:pPr>
            <a:endParaRPr lang="en-US" sz="1800" dirty="0"/>
          </a:p>
          <a:p>
            <a:pPr marL="0" indent="0">
              <a:spcBef>
                <a:spcPts val="0"/>
              </a:spcBef>
              <a:spcAft>
                <a:spcPts val="1800"/>
              </a:spcAft>
              <a:buFontTx/>
              <a:buNone/>
              <a:defRPr/>
            </a:pPr>
            <a:r>
              <a:rPr lang="en-AU" sz="1800" dirty="0"/>
              <a:t>Service providers should not complete these forms on behalf of residents.</a:t>
            </a:r>
          </a:p>
        </p:txBody>
      </p:sp>
      <p:pic>
        <p:nvPicPr>
          <p:cNvPr id="9220" name="Picture 3">
            <a:extLst>
              <a:ext uri="{FF2B5EF4-FFF2-40B4-BE49-F238E27FC236}">
                <a16:creationId xmlns:a16="http://schemas.microsoft.com/office/drawing/2014/main" id="{04C651D3-89EC-4849-8DFF-40423E4F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000" y="2340000"/>
            <a:ext cx="24860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79D55EF-237D-40D2-8A48-CA84C3DCBD89}"/>
              </a:ext>
            </a:extLst>
          </p:cNvPr>
          <p:cNvSpPr>
            <a:spLocks noGrp="1" noChangeArrowheads="1"/>
          </p:cNvSpPr>
          <p:nvPr>
            <p:ph type="title"/>
          </p:nvPr>
        </p:nvSpPr>
        <p:spPr/>
        <p:txBody>
          <a:bodyPr/>
          <a:lstStyle/>
          <a:p>
            <a:r>
              <a:rPr lang="en-US" altLang="en-US" sz="3200"/>
              <a:t>Advance Health Directive</a:t>
            </a:r>
            <a:endParaRPr lang="en-AU" altLang="en-US"/>
          </a:p>
        </p:txBody>
      </p:sp>
      <p:sp>
        <p:nvSpPr>
          <p:cNvPr id="11267" name="Content Placeholder 2">
            <a:extLst>
              <a:ext uri="{FF2B5EF4-FFF2-40B4-BE49-F238E27FC236}">
                <a16:creationId xmlns:a16="http://schemas.microsoft.com/office/drawing/2014/main" id="{9E01CA65-76F2-4EC9-86C5-E9D3935B499A}"/>
              </a:ext>
            </a:extLst>
          </p:cNvPr>
          <p:cNvSpPr>
            <a:spLocks noGrp="1" noChangeArrowheads="1"/>
          </p:cNvSpPr>
          <p:nvPr>
            <p:ph idx="1"/>
          </p:nvPr>
        </p:nvSpPr>
        <p:spPr>
          <a:xfrm>
            <a:off x="630000" y="1692000"/>
            <a:ext cx="5238000" cy="4536000"/>
          </a:xfrm>
        </p:spPr>
        <p:txBody>
          <a:bodyPr/>
          <a:lstStyle/>
          <a:p>
            <a:pPr marL="342000" indent="-342000">
              <a:spcBef>
                <a:spcPct val="0"/>
              </a:spcBef>
              <a:spcAft>
                <a:spcPts val="800"/>
              </a:spcAft>
            </a:pPr>
            <a:r>
              <a:rPr lang="en-US" altLang="en-US" sz="1800" dirty="0"/>
              <a:t>A legally binding document</a:t>
            </a:r>
          </a:p>
          <a:p>
            <a:pPr marL="342000" indent="-342000">
              <a:spcBef>
                <a:spcPct val="0"/>
              </a:spcBef>
              <a:spcAft>
                <a:spcPts val="800"/>
              </a:spcAft>
            </a:pPr>
            <a:r>
              <a:rPr lang="en-US" altLang="en-US" sz="1800" dirty="0"/>
              <a:t>Can only be made by an adult with decision-making capacity</a:t>
            </a:r>
          </a:p>
          <a:p>
            <a:pPr marL="342000" indent="-342000">
              <a:spcBef>
                <a:spcPct val="0"/>
              </a:spcBef>
              <a:spcAft>
                <a:spcPts val="800"/>
              </a:spcAft>
            </a:pPr>
            <a:r>
              <a:rPr lang="en-AU" altLang="en-US" sz="1800" dirty="0"/>
              <a:t>Allows a person to give directions about future health care and special health care</a:t>
            </a:r>
            <a:endParaRPr lang="en-US" altLang="en-US" sz="1800" dirty="0"/>
          </a:p>
          <a:p>
            <a:pPr marL="342000" indent="-342000">
              <a:spcBef>
                <a:spcPct val="0"/>
              </a:spcBef>
              <a:spcAft>
                <a:spcPts val="800"/>
              </a:spcAft>
            </a:pPr>
            <a:r>
              <a:rPr lang="en-AU" altLang="en-US" sz="1800" dirty="0"/>
              <a:t>Can also be used to formally appoint an attorney(s) for health matters</a:t>
            </a:r>
            <a:endParaRPr lang="en-US" altLang="en-US" sz="1800" dirty="0"/>
          </a:p>
          <a:p>
            <a:pPr marL="342000" indent="-342000">
              <a:spcBef>
                <a:spcPct val="0"/>
              </a:spcBef>
              <a:spcAft>
                <a:spcPts val="800"/>
              </a:spcAft>
            </a:pPr>
            <a:r>
              <a:rPr lang="en-AU" altLang="en-US" sz="1800" dirty="0"/>
              <a:t>A Doctor or Nurse Practitioner is required to compete the certificate stating the person has capacity to make the document</a:t>
            </a:r>
          </a:p>
          <a:p>
            <a:pPr marL="342000" indent="-342000">
              <a:spcBef>
                <a:spcPct val="0"/>
              </a:spcBef>
              <a:spcAft>
                <a:spcPts val="800"/>
              </a:spcAft>
            </a:pPr>
            <a:r>
              <a:rPr lang="en-AU" altLang="en-US" sz="1800" dirty="0"/>
              <a:t>To be complete, an AHD must also be witnessed by an eligible witness</a:t>
            </a:r>
          </a:p>
          <a:p>
            <a:pPr marL="342000" indent="-342000">
              <a:spcBef>
                <a:spcPct val="0"/>
              </a:spcBef>
              <a:spcAft>
                <a:spcPts val="800"/>
              </a:spcAft>
            </a:pPr>
            <a:r>
              <a:rPr lang="en-AU" altLang="en-US" sz="1800" dirty="0"/>
              <a:t>See the AHD </a:t>
            </a:r>
            <a:r>
              <a:rPr lang="en-AU" altLang="en-US" sz="1800" dirty="0">
                <a:hlinkClick r:id="rId3"/>
              </a:rPr>
              <a:t>explanatory guide</a:t>
            </a:r>
            <a:r>
              <a:rPr lang="en-AU" altLang="en-US" sz="1800" dirty="0"/>
              <a:t> for more information.</a:t>
            </a:r>
            <a:endParaRPr lang="en-US" altLang="en-US" sz="1800" dirty="0"/>
          </a:p>
        </p:txBody>
      </p:sp>
      <p:pic>
        <p:nvPicPr>
          <p:cNvPr id="3" name="Picture 2">
            <a:extLst>
              <a:ext uri="{FF2B5EF4-FFF2-40B4-BE49-F238E27FC236}">
                <a16:creationId xmlns:a16="http://schemas.microsoft.com/office/drawing/2014/main" id="{AAE804A7-9117-4F39-8EB4-7C0400D3BAC6}"/>
              </a:ext>
            </a:extLst>
          </p:cNvPr>
          <p:cNvPicPr>
            <a:picLocks noChangeAspect="1"/>
          </p:cNvPicPr>
          <p:nvPr/>
        </p:nvPicPr>
        <p:blipFill>
          <a:blip r:embed="rId4"/>
          <a:stretch>
            <a:fillRect/>
          </a:stretch>
        </p:blipFill>
        <p:spPr>
          <a:xfrm>
            <a:off x="5868000" y="1908000"/>
            <a:ext cx="2933700" cy="41529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F7776B8-74C2-4419-B937-8DBAD82C1EB9}"/>
              </a:ext>
            </a:extLst>
          </p:cNvPr>
          <p:cNvSpPr>
            <a:spLocks noGrp="1" noChangeArrowheads="1"/>
          </p:cNvSpPr>
          <p:nvPr>
            <p:ph type="title"/>
          </p:nvPr>
        </p:nvSpPr>
        <p:spPr/>
        <p:txBody>
          <a:bodyPr/>
          <a:lstStyle/>
          <a:p>
            <a:r>
              <a:rPr lang="en-US" altLang="en-US" sz="3200" dirty="0"/>
              <a:t>Enduring Power of Attorney</a:t>
            </a:r>
            <a:endParaRPr lang="en-AU" altLang="en-US" dirty="0"/>
          </a:p>
        </p:txBody>
      </p:sp>
      <p:sp>
        <p:nvSpPr>
          <p:cNvPr id="13315" name="Content Placeholder 2">
            <a:extLst>
              <a:ext uri="{FF2B5EF4-FFF2-40B4-BE49-F238E27FC236}">
                <a16:creationId xmlns:a16="http://schemas.microsoft.com/office/drawing/2014/main" id="{B913E5EA-72A1-4840-8322-CE04CF13D4A2}"/>
              </a:ext>
            </a:extLst>
          </p:cNvPr>
          <p:cNvSpPr>
            <a:spLocks noGrp="1" noChangeArrowheads="1"/>
          </p:cNvSpPr>
          <p:nvPr>
            <p:ph idx="1"/>
          </p:nvPr>
        </p:nvSpPr>
        <p:spPr>
          <a:xfrm>
            <a:off x="630000" y="1908000"/>
            <a:ext cx="4878104" cy="4284000"/>
          </a:xfrm>
        </p:spPr>
        <p:txBody>
          <a:bodyPr/>
          <a:lstStyle/>
          <a:p>
            <a:pPr marL="342000" indent="-342000">
              <a:spcBef>
                <a:spcPct val="0"/>
              </a:spcBef>
              <a:spcAft>
                <a:spcPts val="1800"/>
              </a:spcAft>
            </a:pPr>
            <a:r>
              <a:rPr lang="en-US" altLang="en-US" sz="1800" dirty="0"/>
              <a:t>A legally binding document</a:t>
            </a:r>
          </a:p>
          <a:p>
            <a:pPr marL="342000" indent="-342000">
              <a:spcBef>
                <a:spcPct val="0"/>
              </a:spcBef>
              <a:spcAft>
                <a:spcPts val="1800"/>
              </a:spcAft>
            </a:pPr>
            <a:r>
              <a:rPr lang="en-US" altLang="en-US" sz="1800" dirty="0"/>
              <a:t>Can only be made by an adult with decision-making capacity</a:t>
            </a:r>
          </a:p>
          <a:p>
            <a:pPr marL="342000" indent="-342000">
              <a:spcBef>
                <a:spcPct val="0"/>
              </a:spcBef>
              <a:spcAft>
                <a:spcPts val="1800"/>
              </a:spcAft>
            </a:pPr>
            <a:r>
              <a:rPr lang="en-AU" sz="1800" dirty="0">
                <a:effectLst/>
                <a:ea typeface="Calibri" panose="020F0502020204030204" pitchFamily="34" charset="0"/>
              </a:rPr>
              <a:t>Allows a person to legally appoint an attorney(s) for personal (including health) and/or financial matters and set out terms for how and when the power operates</a:t>
            </a:r>
          </a:p>
          <a:p>
            <a:pPr marL="342000" indent="-342000">
              <a:spcBef>
                <a:spcPct val="0"/>
              </a:spcBef>
              <a:spcAft>
                <a:spcPts val="1800"/>
              </a:spcAft>
            </a:pPr>
            <a:r>
              <a:rPr lang="en-AU" altLang="en-US" sz="1800" dirty="0"/>
              <a:t>An EPOA must be witnessed by an eligible witness</a:t>
            </a:r>
          </a:p>
          <a:p>
            <a:pPr marL="342000" indent="-342000">
              <a:spcBef>
                <a:spcPct val="0"/>
              </a:spcBef>
              <a:spcAft>
                <a:spcPts val="1800"/>
              </a:spcAft>
            </a:pPr>
            <a:r>
              <a:rPr lang="en-AU" sz="1800" dirty="0">
                <a:effectLst/>
                <a:ea typeface="Calibri" panose="020F0502020204030204" pitchFamily="34" charset="0"/>
              </a:rPr>
              <a:t>See the EPOA </a:t>
            </a:r>
            <a:r>
              <a:rPr lang="en-AU" sz="1800" u="sng" dirty="0">
                <a:solidFill>
                  <a:srgbClr val="0563C1"/>
                </a:solidFill>
                <a:effectLst/>
                <a:ea typeface="Calibri" panose="020F0502020204030204" pitchFamily="34" charset="0"/>
                <a:hlinkClick r:id="rId3"/>
              </a:rPr>
              <a:t>explanatory guide</a:t>
            </a:r>
            <a:r>
              <a:rPr lang="en-AU" sz="1800" dirty="0">
                <a:effectLst/>
                <a:ea typeface="Calibri" panose="020F0502020204030204" pitchFamily="34" charset="0"/>
              </a:rPr>
              <a:t> for more information</a:t>
            </a:r>
            <a:endParaRPr lang="en-US" altLang="en-US" sz="1800" dirty="0"/>
          </a:p>
        </p:txBody>
      </p:sp>
      <p:pic>
        <p:nvPicPr>
          <p:cNvPr id="3" name="Picture 2">
            <a:extLst>
              <a:ext uri="{FF2B5EF4-FFF2-40B4-BE49-F238E27FC236}">
                <a16:creationId xmlns:a16="http://schemas.microsoft.com/office/drawing/2014/main" id="{8ECC9FC4-9A2F-40F5-BFB7-DD4375BC3A81}"/>
              </a:ext>
            </a:extLst>
          </p:cNvPr>
          <p:cNvPicPr>
            <a:picLocks noChangeAspect="1"/>
          </p:cNvPicPr>
          <p:nvPr/>
        </p:nvPicPr>
        <p:blipFill>
          <a:blip r:embed="rId4"/>
          <a:stretch>
            <a:fillRect/>
          </a:stretch>
        </p:blipFill>
        <p:spPr>
          <a:xfrm>
            <a:off x="5868000" y="1908000"/>
            <a:ext cx="2933700" cy="41529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8540359-D612-4235-B295-D651067CC8F5}"/>
              </a:ext>
            </a:extLst>
          </p:cNvPr>
          <p:cNvSpPr>
            <a:spLocks noGrp="1" noChangeArrowheads="1"/>
          </p:cNvSpPr>
          <p:nvPr>
            <p:ph type="title"/>
          </p:nvPr>
        </p:nvSpPr>
        <p:spPr/>
        <p:txBody>
          <a:bodyPr/>
          <a:lstStyle/>
          <a:p>
            <a:r>
              <a:rPr lang="en-US" altLang="en-US" sz="3200" dirty="0"/>
              <a:t>Statement of Choices </a:t>
            </a:r>
            <a:endParaRPr lang="en-AU" altLang="en-US" dirty="0"/>
          </a:p>
        </p:txBody>
      </p:sp>
      <p:sp>
        <p:nvSpPr>
          <p:cNvPr id="15363" name="Content Placeholder 2">
            <a:extLst>
              <a:ext uri="{FF2B5EF4-FFF2-40B4-BE49-F238E27FC236}">
                <a16:creationId xmlns:a16="http://schemas.microsoft.com/office/drawing/2014/main" id="{F2BFA3FA-3B64-48C8-B3C5-70298802D08E}"/>
              </a:ext>
            </a:extLst>
          </p:cNvPr>
          <p:cNvSpPr>
            <a:spLocks noGrp="1" noChangeArrowheads="1"/>
          </p:cNvSpPr>
          <p:nvPr>
            <p:ph idx="1"/>
          </p:nvPr>
        </p:nvSpPr>
        <p:spPr>
          <a:xfrm>
            <a:off x="630000" y="1620000"/>
            <a:ext cx="5310152" cy="4608000"/>
          </a:xfrm>
        </p:spPr>
        <p:txBody>
          <a:bodyPr/>
          <a:lstStyle/>
          <a:p>
            <a:pPr>
              <a:spcBef>
                <a:spcPct val="0"/>
              </a:spcBef>
              <a:spcAft>
                <a:spcPts val="1800"/>
              </a:spcAft>
            </a:pPr>
            <a:endParaRPr lang="en-US" altLang="en-US" sz="2000" dirty="0"/>
          </a:p>
          <a:p>
            <a:pPr marL="342000" indent="-342000">
              <a:spcBef>
                <a:spcPct val="0"/>
              </a:spcBef>
              <a:spcAft>
                <a:spcPts val="1800"/>
              </a:spcAft>
            </a:pPr>
            <a:r>
              <a:rPr lang="en-US" altLang="en-US" sz="2000" dirty="0"/>
              <a:t>Is a values-based document that is not legally binding, </a:t>
            </a:r>
            <a:r>
              <a:rPr lang="en-AU" altLang="en-US" sz="2000" dirty="0"/>
              <a:t>and does not provide consent to, or refusal of, treatment</a:t>
            </a:r>
            <a:endParaRPr lang="en-US" altLang="en-US" sz="2000" dirty="0"/>
          </a:p>
          <a:p>
            <a:pPr marL="342000" indent="-342000">
              <a:spcBef>
                <a:spcPct val="0"/>
              </a:spcBef>
              <a:spcAft>
                <a:spcPts val="1800"/>
              </a:spcAft>
            </a:pPr>
            <a:r>
              <a:rPr lang="en-US" altLang="en-US" sz="2000" dirty="0"/>
              <a:t>It is used to record a person’s wishes and preferences for health care into the future</a:t>
            </a:r>
          </a:p>
          <a:p>
            <a:pPr marL="342000" indent="-342000">
              <a:spcBef>
                <a:spcPct val="0"/>
              </a:spcBef>
              <a:spcAft>
                <a:spcPts val="1800"/>
              </a:spcAft>
            </a:pPr>
            <a:r>
              <a:rPr lang="en-AU" altLang="en-US" sz="2000" dirty="0"/>
              <a:t>Form A is used by people who can make health care decisions for themselves</a:t>
            </a:r>
            <a:endParaRPr lang="en-US" altLang="en-US" sz="2000" dirty="0"/>
          </a:p>
          <a:p>
            <a:pPr marL="342000" indent="-342000">
              <a:spcBef>
                <a:spcPct val="0"/>
              </a:spcBef>
              <a:spcAft>
                <a:spcPts val="1800"/>
              </a:spcAft>
            </a:pPr>
            <a:r>
              <a:rPr lang="en-AU" altLang="en-US" sz="2000" dirty="0"/>
              <a:t>Form B is used for people who cannot make health care decisions on their own</a:t>
            </a:r>
            <a:endParaRPr lang="en-US" altLang="en-US" sz="2000" dirty="0"/>
          </a:p>
        </p:txBody>
      </p:sp>
      <p:pic>
        <p:nvPicPr>
          <p:cNvPr id="15366" name="Picture 6">
            <a:extLst>
              <a:ext uri="{FF2B5EF4-FFF2-40B4-BE49-F238E27FC236}">
                <a16:creationId xmlns:a16="http://schemas.microsoft.com/office/drawing/2014/main" id="{B1E1BFA1-3950-4E0D-9077-631ADEA2A07B}"/>
              </a:ext>
            </a:extLst>
          </p:cNvPr>
          <p:cNvPicPr>
            <a:picLocks noChangeAspect="1" noChangeArrowheads="1"/>
          </p:cNvPicPr>
          <p:nvPr/>
        </p:nvPicPr>
        <p:blipFill>
          <a:blip r:embed="rId3"/>
          <a:srcRect/>
          <a:stretch>
            <a:fillRect/>
          </a:stretch>
        </p:blipFill>
        <p:spPr bwMode="auto">
          <a:xfrm>
            <a:off x="5940000" y="1908000"/>
            <a:ext cx="2785722" cy="4140000"/>
          </a:xfrm>
          <a:prstGeom prst="rect">
            <a:avLst/>
          </a:prstGeom>
          <a:noFill/>
          <a:ln w="9525">
            <a:solidFill>
              <a:schemeClr val="accent5">
                <a:lumMod val="40000"/>
                <a:lumOff val="60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56E00BC-EDB0-4E9D-B6E7-7D9A6E74FCFB}"/>
              </a:ext>
            </a:extLst>
          </p:cNvPr>
          <p:cNvSpPr>
            <a:spLocks noGrp="1" noChangeArrowheads="1"/>
          </p:cNvSpPr>
          <p:nvPr>
            <p:ph type="title"/>
          </p:nvPr>
        </p:nvSpPr>
        <p:spPr/>
        <p:txBody>
          <a:bodyPr/>
          <a:lstStyle/>
          <a:p>
            <a:r>
              <a:rPr lang="en-AU" altLang="en-US" sz="2800" dirty="0"/>
              <a:t>Resident’s ACP documentation </a:t>
            </a:r>
            <a:br>
              <a:rPr lang="en-AU" altLang="en-US" sz="2800" dirty="0"/>
            </a:br>
            <a:r>
              <a:rPr lang="en-AU" altLang="en-US" sz="2800" dirty="0"/>
              <a:t>[</a:t>
            </a:r>
            <a:r>
              <a:rPr lang="en-AU" altLang="en-US" sz="2800" i="1" dirty="0"/>
              <a:t>INSERT YOUR FACILITY NAME</a:t>
            </a:r>
            <a:r>
              <a:rPr lang="en-AU" altLang="en-US" sz="2800" dirty="0"/>
              <a:t>]:</a:t>
            </a:r>
          </a:p>
        </p:txBody>
      </p:sp>
      <p:sp>
        <p:nvSpPr>
          <p:cNvPr id="3" name="Content Placeholder 2">
            <a:extLst>
              <a:ext uri="{FF2B5EF4-FFF2-40B4-BE49-F238E27FC236}">
                <a16:creationId xmlns:a16="http://schemas.microsoft.com/office/drawing/2014/main" id="{14FA4FCC-91B2-4AEB-ADA8-8F19BD62B139}"/>
              </a:ext>
            </a:extLst>
          </p:cNvPr>
          <p:cNvSpPr>
            <a:spLocks noGrp="1"/>
          </p:cNvSpPr>
          <p:nvPr>
            <p:ph idx="1"/>
          </p:nvPr>
        </p:nvSpPr>
        <p:spPr>
          <a:xfrm>
            <a:off x="630000" y="1908000"/>
            <a:ext cx="8064000" cy="4284000"/>
          </a:xfrm>
        </p:spPr>
        <p:txBody>
          <a:bodyPr/>
          <a:lstStyle/>
          <a:p>
            <a:pPr marL="0" indent="0">
              <a:spcBef>
                <a:spcPts val="0"/>
              </a:spcBef>
              <a:spcAft>
                <a:spcPts val="900"/>
              </a:spcAft>
              <a:buFontTx/>
              <a:buNone/>
              <a:defRPr/>
            </a:pPr>
            <a:r>
              <a:rPr lang="en-AU" sz="3000" b="1" dirty="0">
                <a:solidFill>
                  <a:schemeClr val="accent1">
                    <a:lumMod val="50000"/>
                  </a:schemeClr>
                </a:solidFill>
                <a:latin typeface="Informal Roman" panose="030604020304060B0204" pitchFamily="66" charset="0"/>
              </a:rPr>
              <a:t>Q</a:t>
            </a:r>
            <a:r>
              <a:rPr lang="en-AU" sz="3000" b="1" dirty="0">
                <a:solidFill>
                  <a:schemeClr val="accent1">
                    <a:lumMod val="50000"/>
                  </a:schemeClr>
                </a:solidFill>
                <a:latin typeface="Lucida Calligraphy" panose="03010101010101010101" pitchFamily="66" charset="0"/>
              </a:rPr>
              <a:t>.</a:t>
            </a:r>
            <a:r>
              <a:rPr lang="en-AU" sz="2000" b="1" dirty="0">
                <a:solidFill>
                  <a:schemeClr val="accent1">
                    <a:lumMod val="50000"/>
                  </a:schemeClr>
                </a:solidFill>
                <a:latin typeface="Lucida Calligraphy" panose="03010101010101010101" pitchFamily="66" charset="0"/>
              </a:rPr>
              <a:t> </a:t>
            </a:r>
            <a:r>
              <a:rPr lang="en-AU" sz="2200" dirty="0"/>
              <a:t>Where can you find a resident’s:</a:t>
            </a:r>
          </a:p>
          <a:p>
            <a:pPr marL="342000" indent="0">
              <a:spcBef>
                <a:spcPts val="0"/>
              </a:spcBef>
              <a:spcAft>
                <a:spcPts val="900"/>
              </a:spcAft>
              <a:buFontTx/>
              <a:buNone/>
              <a:defRPr/>
            </a:pPr>
            <a:r>
              <a:rPr lang="en-AU" sz="2000" b="1" dirty="0"/>
              <a:t> Advance Health Directive?</a:t>
            </a:r>
          </a:p>
          <a:p>
            <a:pPr marL="342000" indent="0">
              <a:spcBef>
                <a:spcPts val="0"/>
              </a:spcBef>
              <a:spcAft>
                <a:spcPts val="900"/>
              </a:spcAft>
              <a:buFontTx/>
              <a:buNone/>
              <a:defRPr/>
            </a:pPr>
            <a:r>
              <a:rPr lang="en-AU" sz="1800" i="1" dirty="0"/>
              <a:t> INSERT LOCATION HERE</a:t>
            </a:r>
          </a:p>
          <a:p>
            <a:pPr marL="342000" indent="0">
              <a:spcBef>
                <a:spcPts val="0"/>
              </a:spcBef>
              <a:spcAft>
                <a:spcPts val="900"/>
              </a:spcAft>
              <a:buFontTx/>
              <a:buNone/>
              <a:defRPr/>
            </a:pPr>
            <a:br>
              <a:rPr lang="en-AU" sz="2000" b="1" dirty="0"/>
            </a:br>
            <a:r>
              <a:rPr lang="en-AU" sz="2000" b="1" dirty="0"/>
              <a:t> Enduring Power of Attorney?</a:t>
            </a:r>
          </a:p>
          <a:p>
            <a:pPr marL="342000" indent="0">
              <a:spcBef>
                <a:spcPts val="0"/>
              </a:spcBef>
              <a:spcAft>
                <a:spcPts val="900"/>
              </a:spcAft>
              <a:buFontTx/>
              <a:buNone/>
              <a:defRPr/>
            </a:pPr>
            <a:r>
              <a:rPr lang="en-AU" sz="1800" i="1" dirty="0"/>
              <a:t> INSERT LOCATION HERE</a:t>
            </a:r>
          </a:p>
          <a:p>
            <a:pPr marL="342000" indent="0">
              <a:spcBef>
                <a:spcPts val="0"/>
              </a:spcBef>
              <a:spcAft>
                <a:spcPts val="900"/>
              </a:spcAft>
              <a:buFontTx/>
              <a:buNone/>
              <a:defRPr/>
            </a:pPr>
            <a:br>
              <a:rPr lang="en-AU" sz="2000" dirty="0"/>
            </a:br>
            <a:r>
              <a:rPr lang="en-AU" sz="2000" dirty="0"/>
              <a:t> </a:t>
            </a:r>
            <a:r>
              <a:rPr lang="en-AU" sz="2000" b="1" dirty="0"/>
              <a:t>Statement of Choices?</a:t>
            </a:r>
          </a:p>
          <a:p>
            <a:pPr marL="342000" indent="0">
              <a:spcBef>
                <a:spcPts val="0"/>
              </a:spcBef>
              <a:spcAft>
                <a:spcPts val="900"/>
              </a:spcAft>
              <a:buFontTx/>
              <a:buNone/>
              <a:defRPr/>
            </a:pPr>
            <a:r>
              <a:rPr lang="en-AU" sz="1800" i="1" dirty="0"/>
              <a:t> INSERT LOCATION HERE </a:t>
            </a:r>
          </a:p>
          <a:p>
            <a:pPr marL="0" indent="0">
              <a:spcBef>
                <a:spcPts val="1200"/>
              </a:spcBef>
              <a:spcAft>
                <a:spcPts val="900"/>
              </a:spcAft>
              <a:buFontTx/>
              <a:buNone/>
              <a:defRPr/>
            </a:pPr>
            <a:r>
              <a:rPr lang="en-AU" sz="1800" b="1" dirty="0">
                <a:solidFill>
                  <a:srgbClr val="7030A0"/>
                </a:solidFill>
                <a:latin typeface="Lucida Calligraphy" panose="03010101010101010101" pitchFamily="66" charset="0"/>
              </a:rPr>
              <a:t>Note:</a:t>
            </a:r>
            <a:r>
              <a:rPr lang="en-AU" sz="2000" b="1" dirty="0">
                <a:solidFill>
                  <a:srgbClr val="7030A0"/>
                </a:solidFill>
                <a:latin typeface="Lucida Calligraphy" panose="03010101010101010101" pitchFamily="66" charset="0"/>
              </a:rPr>
              <a:t> </a:t>
            </a:r>
            <a:r>
              <a:rPr lang="en-AU" sz="1400" dirty="0">
                <a:solidFill>
                  <a:srgbClr val="7030A0"/>
                </a:solidFill>
              </a:rPr>
              <a:t>Clinicians can check for ACP documents on the ACP Tracker via the </a:t>
            </a:r>
            <a:r>
              <a:rPr lang="en-AU" sz="1400" dirty="0">
                <a:solidFill>
                  <a:srgbClr val="7030A0"/>
                </a:solidFill>
                <a:hlinkClick r:id="rId3"/>
              </a:rPr>
              <a:t>Health Provider Portal</a:t>
            </a:r>
            <a:endParaRPr lang="en-AU" sz="1400" i="1" dirty="0">
              <a:solidFill>
                <a:srgbClr val="7030A0"/>
              </a:solidFill>
            </a:endParaRPr>
          </a:p>
        </p:txBody>
      </p:sp>
      <p:pic>
        <p:nvPicPr>
          <p:cNvPr id="17412" name="Picture 3">
            <a:extLst>
              <a:ext uri="{FF2B5EF4-FFF2-40B4-BE49-F238E27FC236}">
                <a16:creationId xmlns:a16="http://schemas.microsoft.com/office/drawing/2014/main" id="{BCBBEF39-1619-473B-8ABB-8F243D7F3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908000"/>
            <a:ext cx="24860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311E14B-3323-4945-9BD8-96CC4A14BAAB}"/>
              </a:ext>
            </a:extLst>
          </p:cNvPr>
          <p:cNvSpPr>
            <a:spLocks noGrp="1" noChangeArrowheads="1"/>
          </p:cNvSpPr>
          <p:nvPr>
            <p:ph type="title"/>
          </p:nvPr>
        </p:nvSpPr>
        <p:spPr/>
        <p:txBody>
          <a:bodyPr/>
          <a:lstStyle/>
          <a:p>
            <a:r>
              <a:rPr lang="en-AU" altLang="en-US" sz="2800" dirty="0"/>
              <a:t>Organisational ACP documentation: policy </a:t>
            </a:r>
            <a:br>
              <a:rPr lang="en-AU" altLang="en-US" sz="2800" dirty="0"/>
            </a:br>
            <a:r>
              <a:rPr lang="en-AU" altLang="en-US" sz="2800" dirty="0"/>
              <a:t>[</a:t>
            </a:r>
            <a:r>
              <a:rPr lang="en-AU" altLang="en-US" sz="2800" i="1" dirty="0"/>
              <a:t>INSERT YOUR FACILITY NAME</a:t>
            </a:r>
            <a:r>
              <a:rPr lang="en-AU" altLang="en-US" sz="2800" dirty="0"/>
              <a:t>]</a:t>
            </a:r>
          </a:p>
        </p:txBody>
      </p:sp>
      <p:sp>
        <p:nvSpPr>
          <p:cNvPr id="3" name="Content Placeholder 2">
            <a:extLst>
              <a:ext uri="{FF2B5EF4-FFF2-40B4-BE49-F238E27FC236}">
                <a16:creationId xmlns:a16="http://schemas.microsoft.com/office/drawing/2014/main" id="{9D4D6FC7-BBC3-48EF-A840-7C291C430174}"/>
              </a:ext>
            </a:extLst>
          </p:cNvPr>
          <p:cNvSpPr>
            <a:spLocks noGrp="1"/>
          </p:cNvSpPr>
          <p:nvPr>
            <p:ph idx="1"/>
          </p:nvPr>
        </p:nvSpPr>
        <p:spPr/>
        <p:txBody>
          <a:bodyPr/>
          <a:lstStyle/>
          <a:p>
            <a:pPr marL="0" indent="0">
              <a:spcBef>
                <a:spcPts val="0"/>
              </a:spcBef>
              <a:spcAft>
                <a:spcPts val="1800"/>
              </a:spcAft>
              <a:buFontTx/>
              <a:buNone/>
              <a:defRPr/>
            </a:pPr>
            <a:r>
              <a:rPr lang="en-AU" sz="3000" b="1" dirty="0">
                <a:solidFill>
                  <a:schemeClr val="accent1">
                    <a:lumMod val="50000"/>
                  </a:schemeClr>
                </a:solidFill>
                <a:latin typeface="Informal Roman" panose="030604020304060B0204" pitchFamily="66" charset="0"/>
              </a:rPr>
              <a:t>Q</a:t>
            </a:r>
            <a:r>
              <a:rPr lang="en-AU" sz="3000" b="1" dirty="0">
                <a:solidFill>
                  <a:schemeClr val="accent1">
                    <a:lumMod val="50000"/>
                  </a:schemeClr>
                </a:solidFill>
                <a:latin typeface="Lucida Calligraphy" panose="03010101010101010101" pitchFamily="66" charset="0"/>
              </a:rPr>
              <a:t>.</a:t>
            </a:r>
            <a:r>
              <a:rPr lang="en-AU" sz="2000" b="1" dirty="0">
                <a:solidFill>
                  <a:schemeClr val="accent1">
                    <a:lumMod val="50000"/>
                  </a:schemeClr>
                </a:solidFill>
                <a:latin typeface="Lucida Calligraphy" panose="03010101010101010101" pitchFamily="66" charset="0"/>
              </a:rPr>
              <a:t> </a:t>
            </a:r>
            <a:r>
              <a:rPr lang="en-AU" sz="2200" dirty="0"/>
              <a:t>What is our ACP policy statement? </a:t>
            </a:r>
            <a:endParaRPr lang="en-AU" sz="2200" i="1" dirty="0"/>
          </a:p>
          <a:p>
            <a:pPr marL="342000" indent="0">
              <a:spcBef>
                <a:spcPts val="0"/>
              </a:spcBef>
              <a:spcAft>
                <a:spcPts val="1800"/>
              </a:spcAft>
              <a:buFontTx/>
              <a:buNone/>
              <a:defRPr/>
            </a:pPr>
            <a:r>
              <a:rPr lang="en-AU" sz="2000" i="1" dirty="0"/>
              <a:t>INSERT YOUR FACILITY’S ACP POLICY STATEMENT TITLE HERE</a:t>
            </a:r>
          </a:p>
          <a:p>
            <a:pPr marL="0" indent="0">
              <a:spcBef>
                <a:spcPts val="0"/>
              </a:spcBef>
              <a:spcAft>
                <a:spcPts val="1800"/>
              </a:spcAft>
              <a:buFontTx/>
              <a:buNone/>
              <a:defRPr/>
            </a:pPr>
            <a:endParaRPr lang="en-AU" sz="2000" dirty="0"/>
          </a:p>
          <a:p>
            <a:pPr marL="0" indent="0">
              <a:spcBef>
                <a:spcPts val="0"/>
              </a:spcBef>
              <a:spcAft>
                <a:spcPts val="1800"/>
              </a:spcAft>
              <a:buFontTx/>
              <a:buNone/>
              <a:defRPr/>
            </a:pPr>
            <a:r>
              <a:rPr lang="en-AU" sz="3000" b="1" dirty="0">
                <a:solidFill>
                  <a:schemeClr val="accent1">
                    <a:lumMod val="50000"/>
                  </a:schemeClr>
                </a:solidFill>
                <a:latin typeface="Informal Roman" panose="030604020304060B0204" pitchFamily="66" charset="0"/>
              </a:rPr>
              <a:t>Q</a:t>
            </a:r>
            <a:r>
              <a:rPr lang="en-AU" sz="3000" b="1" dirty="0">
                <a:solidFill>
                  <a:schemeClr val="accent1">
                    <a:lumMod val="50000"/>
                  </a:schemeClr>
                </a:solidFill>
                <a:latin typeface="Lucida Calligraphy" panose="03010101010101010101" pitchFamily="66" charset="0"/>
              </a:rPr>
              <a:t>.</a:t>
            </a:r>
            <a:r>
              <a:rPr lang="en-AU" sz="2000" b="1" dirty="0">
                <a:solidFill>
                  <a:schemeClr val="accent1">
                    <a:lumMod val="50000"/>
                  </a:schemeClr>
                </a:solidFill>
                <a:latin typeface="Lucida Calligraphy" panose="03010101010101010101" pitchFamily="66" charset="0"/>
              </a:rPr>
              <a:t> </a:t>
            </a:r>
            <a:r>
              <a:rPr lang="en-AU" sz="2200" dirty="0"/>
              <a:t>Where can it be found?</a:t>
            </a:r>
          </a:p>
          <a:p>
            <a:pPr marL="342000" indent="0">
              <a:spcBef>
                <a:spcPts val="0"/>
              </a:spcBef>
              <a:spcAft>
                <a:spcPts val="1800"/>
              </a:spcAft>
              <a:buFontTx/>
              <a:buNone/>
              <a:defRPr/>
            </a:pPr>
            <a:r>
              <a:rPr lang="en-AU" sz="2000" i="1" dirty="0"/>
              <a:t>INSERT LOCATION HERE</a:t>
            </a:r>
          </a:p>
          <a:p>
            <a:pPr marL="0" indent="0" algn="ctr">
              <a:spcBef>
                <a:spcPts val="0"/>
              </a:spcBef>
              <a:spcAft>
                <a:spcPts val="1800"/>
              </a:spcAft>
              <a:buFontTx/>
              <a:buNone/>
              <a:defRPr/>
            </a:pPr>
            <a:endParaRPr lang="en-AU" sz="2000" dirty="0"/>
          </a:p>
          <a:p>
            <a:pPr marL="0" indent="0" algn="ctr">
              <a:spcBef>
                <a:spcPts val="0"/>
              </a:spcBef>
              <a:spcAft>
                <a:spcPts val="1800"/>
              </a:spcAft>
              <a:buFontTx/>
              <a:buNone/>
              <a:defRPr/>
            </a:pPr>
            <a:endParaRPr lang="en-AU" sz="2000" dirty="0"/>
          </a:p>
        </p:txBody>
      </p:sp>
      <p:pic>
        <p:nvPicPr>
          <p:cNvPr id="19460" name="Picture 3">
            <a:extLst>
              <a:ext uri="{FF2B5EF4-FFF2-40B4-BE49-F238E27FC236}">
                <a16:creationId xmlns:a16="http://schemas.microsoft.com/office/drawing/2014/main" id="{F4146E86-4D6B-4027-8DFF-4804AD454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0" y="3384001"/>
            <a:ext cx="4041839" cy="262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0BA9858-6471-4CD4-A25F-8494250C71C2}"/>
              </a:ext>
            </a:extLst>
          </p:cNvPr>
          <p:cNvSpPr>
            <a:spLocks noGrp="1" noChangeArrowheads="1"/>
          </p:cNvSpPr>
          <p:nvPr>
            <p:ph type="title"/>
          </p:nvPr>
        </p:nvSpPr>
        <p:spPr>
          <a:xfrm>
            <a:off x="630000" y="720000"/>
            <a:ext cx="7887600" cy="1080000"/>
          </a:xfrm>
        </p:spPr>
        <p:txBody>
          <a:bodyPr/>
          <a:lstStyle/>
          <a:p>
            <a:r>
              <a:rPr lang="en-AU" altLang="en-US" sz="2800" dirty="0"/>
              <a:t>Organisational ACP documentation: procedures</a:t>
            </a:r>
            <a:br>
              <a:rPr lang="en-AU" altLang="en-US" sz="2800" dirty="0"/>
            </a:br>
            <a:r>
              <a:rPr lang="en-AU" altLang="en-US" sz="2800" dirty="0"/>
              <a:t>[</a:t>
            </a:r>
            <a:r>
              <a:rPr lang="en-AU" altLang="en-US" sz="2800" i="1" dirty="0"/>
              <a:t>INSERT YOUR FACILITY NAME</a:t>
            </a:r>
            <a:r>
              <a:rPr lang="en-AU" altLang="en-US" sz="2800" dirty="0"/>
              <a:t>]</a:t>
            </a:r>
          </a:p>
        </p:txBody>
      </p:sp>
      <p:sp>
        <p:nvSpPr>
          <p:cNvPr id="3" name="Content Placeholder 2">
            <a:extLst>
              <a:ext uri="{FF2B5EF4-FFF2-40B4-BE49-F238E27FC236}">
                <a16:creationId xmlns:a16="http://schemas.microsoft.com/office/drawing/2014/main" id="{862BB784-F53A-4F48-AB05-928F8231ED48}"/>
              </a:ext>
            </a:extLst>
          </p:cNvPr>
          <p:cNvSpPr>
            <a:spLocks noGrp="1"/>
          </p:cNvSpPr>
          <p:nvPr>
            <p:ph idx="1"/>
          </p:nvPr>
        </p:nvSpPr>
        <p:spPr/>
        <p:txBody>
          <a:bodyPr/>
          <a:lstStyle/>
          <a:p>
            <a:pPr marL="0" indent="0">
              <a:spcBef>
                <a:spcPts val="0"/>
              </a:spcBef>
              <a:spcAft>
                <a:spcPts val="900"/>
              </a:spcAft>
              <a:buFontTx/>
              <a:buNone/>
              <a:defRPr/>
            </a:pPr>
            <a:r>
              <a:rPr lang="en-AU" sz="3000" b="1" dirty="0">
                <a:solidFill>
                  <a:schemeClr val="accent1">
                    <a:lumMod val="50000"/>
                  </a:schemeClr>
                </a:solidFill>
                <a:latin typeface="Informal Roman" panose="030604020304060B0204" pitchFamily="66" charset="0"/>
              </a:rPr>
              <a:t>Q</a:t>
            </a:r>
            <a:r>
              <a:rPr lang="en-AU" sz="3000" b="1" dirty="0">
                <a:solidFill>
                  <a:schemeClr val="accent1">
                    <a:lumMod val="50000"/>
                  </a:schemeClr>
                </a:solidFill>
                <a:latin typeface="Lucida Calligraphy" panose="03010101010101010101" pitchFamily="66" charset="0"/>
              </a:rPr>
              <a:t>.</a:t>
            </a:r>
            <a:r>
              <a:rPr lang="en-AU" sz="2000" b="1" dirty="0">
                <a:solidFill>
                  <a:schemeClr val="accent1">
                    <a:lumMod val="50000"/>
                  </a:schemeClr>
                </a:solidFill>
                <a:latin typeface="Lucida Calligraphy" panose="03010101010101010101" pitchFamily="66" charset="0"/>
              </a:rPr>
              <a:t> </a:t>
            </a:r>
            <a:r>
              <a:rPr lang="en-AU" sz="2000" dirty="0"/>
              <a:t>How do we do advance care planning? </a:t>
            </a:r>
            <a:endParaRPr lang="en-AU" sz="2000" i="1" dirty="0"/>
          </a:p>
          <a:p>
            <a:pPr marL="0" indent="0">
              <a:spcBef>
                <a:spcPts val="0"/>
              </a:spcBef>
              <a:spcAft>
                <a:spcPts val="2400"/>
              </a:spcAft>
              <a:buFontTx/>
              <a:buNone/>
              <a:defRPr/>
            </a:pPr>
            <a:r>
              <a:rPr lang="en-AU" sz="1800" i="1" dirty="0"/>
              <a:t>      INSERT 4 -6 KEY POINTS FROM YOUR ACP PROCEDURES HERE</a:t>
            </a:r>
            <a:endParaRPr lang="en-AU" sz="1800" dirty="0"/>
          </a:p>
          <a:p>
            <a:pPr marL="0" indent="0">
              <a:spcBef>
                <a:spcPts val="0"/>
              </a:spcBef>
              <a:spcAft>
                <a:spcPts val="900"/>
              </a:spcAft>
              <a:buFontTx/>
              <a:buNone/>
              <a:defRPr/>
            </a:pPr>
            <a:r>
              <a:rPr lang="en-AU" sz="3000" b="1" dirty="0">
                <a:solidFill>
                  <a:schemeClr val="accent1">
                    <a:lumMod val="50000"/>
                  </a:schemeClr>
                </a:solidFill>
                <a:latin typeface="Informal Roman" panose="030604020304060B0204" pitchFamily="66" charset="0"/>
              </a:rPr>
              <a:t>Q</a:t>
            </a:r>
            <a:r>
              <a:rPr lang="en-AU" sz="3000" b="1" dirty="0">
                <a:solidFill>
                  <a:schemeClr val="accent1">
                    <a:lumMod val="50000"/>
                  </a:schemeClr>
                </a:solidFill>
                <a:latin typeface="Lucida Calligraphy" panose="03010101010101010101" pitchFamily="66" charset="0"/>
              </a:rPr>
              <a:t>.</a:t>
            </a:r>
            <a:r>
              <a:rPr lang="en-AU" sz="2000" b="1" dirty="0">
                <a:solidFill>
                  <a:schemeClr val="accent1">
                    <a:lumMod val="50000"/>
                  </a:schemeClr>
                </a:solidFill>
                <a:latin typeface="Lucida Calligraphy" panose="03010101010101010101" pitchFamily="66" charset="0"/>
              </a:rPr>
              <a:t> </a:t>
            </a:r>
            <a:r>
              <a:rPr lang="en-AU" sz="2000" dirty="0"/>
              <a:t>Where can this paperwork be found?</a:t>
            </a:r>
          </a:p>
          <a:p>
            <a:pPr marL="0" indent="0">
              <a:spcBef>
                <a:spcPts val="0"/>
              </a:spcBef>
              <a:spcAft>
                <a:spcPts val="2400"/>
              </a:spcAft>
              <a:buFontTx/>
              <a:buNone/>
              <a:defRPr/>
            </a:pPr>
            <a:r>
              <a:rPr lang="en-AU" sz="2000" i="1" dirty="0"/>
              <a:t>      </a:t>
            </a:r>
            <a:r>
              <a:rPr lang="en-AU" sz="1800" i="1" dirty="0"/>
              <a:t>INSERT LOCATION HERE</a:t>
            </a:r>
          </a:p>
          <a:p>
            <a:pPr marL="0" indent="-457200">
              <a:spcBef>
                <a:spcPts val="0"/>
              </a:spcBef>
              <a:spcAft>
                <a:spcPts val="0"/>
              </a:spcAft>
              <a:buFontTx/>
              <a:buNone/>
              <a:defRPr/>
            </a:pPr>
            <a:r>
              <a:rPr lang="en-AU" sz="3000" b="1" dirty="0">
                <a:solidFill>
                  <a:schemeClr val="accent1">
                    <a:lumMod val="50000"/>
                  </a:schemeClr>
                </a:solidFill>
                <a:latin typeface="Informal Roman" panose="030604020304060B0204" pitchFamily="66" charset="0"/>
              </a:rPr>
              <a:t>Q. </a:t>
            </a:r>
            <a:r>
              <a:rPr lang="en-AU" sz="2000" dirty="0"/>
              <a:t>How are the residents’ ACP documents shared across other</a:t>
            </a:r>
          </a:p>
          <a:p>
            <a:pPr marL="0" indent="-457200">
              <a:spcBef>
                <a:spcPts val="0"/>
              </a:spcBef>
              <a:spcAft>
                <a:spcPts val="0"/>
              </a:spcAft>
              <a:buFontTx/>
              <a:buNone/>
              <a:defRPr/>
            </a:pPr>
            <a:r>
              <a:rPr lang="en-AU" sz="2000" dirty="0"/>
              <a:t>      health care settings?</a:t>
            </a:r>
          </a:p>
          <a:p>
            <a:pPr marL="0" indent="0">
              <a:spcBef>
                <a:spcPts val="0"/>
              </a:spcBef>
              <a:spcAft>
                <a:spcPts val="0"/>
              </a:spcAft>
              <a:buFontTx/>
              <a:buNone/>
              <a:defRPr/>
            </a:pPr>
            <a:r>
              <a:rPr lang="en-AU" sz="3000" b="1" dirty="0">
                <a:solidFill>
                  <a:schemeClr val="accent1">
                    <a:lumMod val="50000"/>
                  </a:schemeClr>
                </a:solidFill>
                <a:latin typeface="Informal Roman" panose="030604020304060B0204" pitchFamily="66" charset="0"/>
              </a:rPr>
              <a:t>A. </a:t>
            </a:r>
            <a:r>
              <a:rPr lang="en-AU" sz="1800" dirty="0">
                <a:solidFill>
                  <a:srgbClr val="7030A0"/>
                </a:solidFill>
              </a:rPr>
              <a:t>By sending ACP documents to the Statewide Office of Advance Care</a:t>
            </a:r>
          </a:p>
          <a:p>
            <a:pPr marL="0" indent="0">
              <a:spcBef>
                <a:spcPts val="0"/>
              </a:spcBef>
              <a:spcAft>
                <a:spcPts val="0"/>
              </a:spcAft>
              <a:buFontTx/>
              <a:buNone/>
              <a:defRPr/>
            </a:pPr>
            <a:r>
              <a:rPr lang="en-AU" sz="1800" dirty="0">
                <a:solidFill>
                  <a:srgbClr val="7030A0"/>
                </a:solidFill>
              </a:rPr>
              <a:t>       Planning (</a:t>
            </a:r>
            <a:r>
              <a:rPr lang="en-AU" sz="1800" dirty="0">
                <a:solidFill>
                  <a:srgbClr val="7030A0"/>
                </a:solidFill>
                <a:hlinkClick r:id="rId3"/>
              </a:rPr>
              <a:t>OACP</a:t>
            </a:r>
            <a:r>
              <a:rPr lang="en-AU" sz="1800" dirty="0">
                <a:solidFill>
                  <a:srgbClr val="7030A0"/>
                </a:solidFill>
              </a:rPr>
              <a:t>) to be uploaded to the ACP Tracker via The Viewer</a:t>
            </a:r>
          </a:p>
          <a:p>
            <a:pPr marL="0" indent="0">
              <a:spcBef>
                <a:spcPts val="0"/>
              </a:spcBef>
              <a:spcAft>
                <a:spcPts val="1200"/>
              </a:spcAft>
              <a:buFontTx/>
              <a:buNone/>
              <a:defRPr/>
            </a:pPr>
            <a:endParaRPr lang="en-AU" sz="2000" i="1" dirty="0"/>
          </a:p>
          <a:p>
            <a:pPr marL="0" indent="0">
              <a:spcBef>
                <a:spcPts val="0"/>
              </a:spcBef>
              <a:spcAft>
                <a:spcPts val="1200"/>
              </a:spcAft>
              <a:buFontTx/>
              <a:buNone/>
              <a:defRPr/>
            </a:pPr>
            <a:endParaRPr lang="en-AU" sz="2000" dirty="0"/>
          </a:p>
          <a:p>
            <a:pPr marL="0" indent="0">
              <a:spcBef>
                <a:spcPts val="0"/>
              </a:spcBef>
              <a:spcAft>
                <a:spcPts val="1200"/>
              </a:spcAft>
              <a:buFontTx/>
              <a:buNone/>
              <a:defRPr/>
            </a:pPr>
            <a:endParaRPr lang="en-AU" sz="2000" i="1" dirty="0"/>
          </a:p>
          <a:p>
            <a:pPr marL="0" indent="0" algn="ctr">
              <a:spcBef>
                <a:spcPts val="0"/>
              </a:spcBef>
              <a:spcAft>
                <a:spcPts val="1200"/>
              </a:spcAft>
              <a:buFontTx/>
              <a:buNone/>
              <a:defRPr/>
            </a:pPr>
            <a:endParaRPr lang="en-AU" sz="2000" dirty="0"/>
          </a:p>
          <a:p>
            <a:pPr marL="0" indent="0" algn="ctr">
              <a:spcBef>
                <a:spcPts val="0"/>
              </a:spcBef>
              <a:spcAft>
                <a:spcPts val="1200"/>
              </a:spcAft>
              <a:buFontTx/>
              <a:buNone/>
              <a:defRPr/>
            </a:pPr>
            <a:endParaRPr lang="en-AU" sz="2000" dirty="0"/>
          </a:p>
        </p:txBody>
      </p:sp>
      <p:pic>
        <p:nvPicPr>
          <p:cNvPr id="21508" name="Picture 3">
            <a:extLst>
              <a:ext uri="{FF2B5EF4-FFF2-40B4-BE49-F238E27FC236}">
                <a16:creationId xmlns:a16="http://schemas.microsoft.com/office/drawing/2014/main" id="{AA755C30-18E4-4BED-BA2B-C4ED1F117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2952000"/>
            <a:ext cx="23749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5752</TotalTime>
  <Words>2195</Words>
  <Application>Microsoft Office PowerPoint</Application>
  <PresentationFormat>On-screen Show (4:3)</PresentationFormat>
  <Paragraphs>220</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Informal Roman</vt:lpstr>
      <vt:lpstr>Lucida Calligraphy</vt:lpstr>
      <vt:lpstr>Custom Design</vt:lpstr>
      <vt:lpstr>1_Custom Design</vt:lpstr>
      <vt:lpstr>Advance care planning documentation and processes in your facility</vt:lpstr>
      <vt:lpstr>Learning outcomes</vt:lpstr>
      <vt:lpstr>Advance care planning documents commonly used in Queensland</vt:lpstr>
      <vt:lpstr>Advance Health Directive</vt:lpstr>
      <vt:lpstr>Enduring Power of Attorney</vt:lpstr>
      <vt:lpstr>Statement of Choices </vt:lpstr>
      <vt:lpstr>Resident’s ACP documentation  [INSERT YOUR FACILITY NAME]:</vt:lpstr>
      <vt:lpstr>Organisational ACP documentation: policy  [INSERT YOUR FACILITY NAME]</vt:lpstr>
      <vt:lpstr>Organisational ACP documentation: procedures [INSERT YOUR FACILITY NAME]</vt:lpstr>
      <vt:lpstr>Let’s recap</vt:lpstr>
      <vt:lpstr>PowerPoint Presentation</vt:lpstr>
      <vt:lpstr>References</vt:lpstr>
    </vt:vector>
  </TitlesOfParts>
  <Company>Queensland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Choices</dc:title>
  <dc:subject>Metro South Health powerpoint presentation template featuring a light-coloured cover page.</dc:subject>
  <dc:creator>Leanne Clemesha</dc:creator>
  <cp:keywords>powerpoint; slide; powerpoint template; slide template; presentation; templates; metro south</cp:keywords>
  <cp:lastModifiedBy>Myfanwy Fifoot</cp:lastModifiedBy>
  <cp:revision>376</cp:revision>
  <cp:lastPrinted>2021-09-06T00:43:56Z</cp:lastPrinted>
  <dcterms:created xsi:type="dcterms:W3CDTF">2017-03-01T03:01:26Z</dcterms:created>
  <dcterms:modified xsi:type="dcterms:W3CDTF">2022-05-12T04:53:55Z</dcterms:modified>
  <cp:category>Templates</cp:category>
</cp:coreProperties>
</file>