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vsd" ContentType="application/vnd.visio"/>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footer2.xml" ContentType="application/vnd.openxmlformats-officedocument.wordprocessingml.foot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sdt>
      <w:sdtPr>
        <w:id w:val="-778169929"/>
        <w:docPartObj>
          <w:docPartGallery w:val="Cover Pages"/>
          <w:docPartUnique/>
        </w:docPartObj>
      </w:sdtPr>
      <w:sdtEndPr>
        <w:rPr>
          <w:noProof/>
          <w:sz w:val="2"/>
          <w:szCs w:val="2"/>
        </w:rPr>
      </w:sdtEndPr>
      <w:sdtContent>
        <w:p w14:paraId="4C9F430A" w14:textId="6A38FBF1" w:rsidR="00D11582" w:rsidRPr="002134C7" w:rsidRDefault="00D11582" w:rsidP="00682133">
          <w:r>
            <w:rPr>
              <w:noProof/>
            </w:rPr>
            <w:drawing>
              <wp:anchor distT="0" distB="0" distL="114300" distR="114300" simplePos="0" relativeHeight="251657224" behindDoc="1" locked="0" layoutInCell="1" allowOverlap="1" wp14:anchorId="6E758B17" wp14:editId="56046DC2">
                <wp:simplePos x="0" y="0"/>
                <wp:positionH relativeFrom="column">
                  <wp:posOffset>-970915</wp:posOffset>
                </wp:positionH>
                <wp:positionV relativeFrom="paragraph">
                  <wp:posOffset>-945515</wp:posOffset>
                </wp:positionV>
                <wp:extent cx="7588800" cy="10728000"/>
                <wp:effectExtent l="0" t="0" r="6350" b="3810"/>
                <wp:wrapNone/>
                <wp:docPr id="80" name="Picture 8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1" name="Picture 61"/>
                        <pic:cNvPicPr/>
                      </pic:nvPicPr>
                      <pic:blipFill>
                        <a:blip r:embed="rId14"/>
                        <a:stretch>
                          <a:fillRect/>
                        </a:stretch>
                      </pic:blipFill>
                      <pic:spPr>
                        <a:xfrm>
                          <a:off x="0" y="0"/>
                          <a:ext cx="7588800" cy="10728000"/>
                        </a:xfrm>
                        <a:prstGeom prst="rect">
                          <a:avLst/>
                        </a:prstGeom>
                      </pic:spPr>
                    </pic:pic>
                  </a:graphicData>
                </a:graphic>
                <wp14:sizeRelH relativeFrom="margin">
                  <wp14:pctWidth>0</wp14:pctWidth>
                </wp14:sizeRelH>
                <wp14:sizeRelV relativeFrom="margin">
                  <wp14:pctHeight>0</wp14:pctHeight>
                </wp14:sizeRelV>
              </wp:anchor>
            </w:drawing>
          </w:r>
        </w:p>
        <w:p w14:paraId="14DBBB6A" w14:textId="77777777" w:rsidR="00D11582" w:rsidRDefault="00D11582" w:rsidP="00682133">
          <w:pPr>
            <w:spacing w:line="264" w:lineRule="auto"/>
            <w:rPr>
              <w:noProof/>
              <w:sz w:val="2"/>
              <w:szCs w:val="2"/>
            </w:rPr>
          </w:pPr>
          <w:r w:rsidRPr="003E6DCC">
            <w:rPr>
              <w:noProof/>
              <w:color w:val="0F5CA2" w:themeColor="accent1"/>
              <w:sz w:val="36"/>
              <w:szCs w:val="36"/>
            </w:rPr>
            <mc:AlternateContent>
              <mc:Choice Requires="wps">
                <w:drawing>
                  <wp:anchor distT="45720" distB="45720" distL="114300" distR="114300" simplePos="0" relativeHeight="251657222" behindDoc="0" locked="0" layoutInCell="1" allowOverlap="1" wp14:anchorId="13B51D88" wp14:editId="402921EF">
                    <wp:simplePos x="0" y="0"/>
                    <wp:positionH relativeFrom="column">
                      <wp:posOffset>173990</wp:posOffset>
                    </wp:positionH>
                    <wp:positionV relativeFrom="page">
                      <wp:posOffset>3362325</wp:posOffset>
                    </wp:positionV>
                    <wp:extent cx="5934710" cy="2483485"/>
                    <wp:effectExtent l="0" t="0" r="0" b="0"/>
                    <wp:wrapSquare wrapText="bothSides"/>
                    <wp:docPr id="10" name="Text Box 10"/>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934710" cy="2483485"/>
                            </a:xfrm>
                            <a:prstGeom prst="rect">
                              <a:avLst/>
                            </a:prstGeom>
                            <a:noFill/>
                            <a:ln w="9525">
                              <a:noFill/>
                              <a:miter lim="800000"/>
                              <a:headEnd/>
                              <a:tailEnd/>
                            </a:ln>
                          </wps:spPr>
                          <wps:txbx>
                            <w:txbxContent>
                              <w:sdt>
                                <w:sdtPr>
                                  <w:rPr>
                                    <w:rFonts w:ascii="Fira Sans Black" w:hAnsi="Fira Sans Black"/>
                                    <w:bCs/>
                                    <w:color w:val="FFFFFF" w:themeColor="background1"/>
                                    <w:sz w:val="78"/>
                                    <w:szCs w:val="78"/>
                                  </w:rPr>
                                  <w:alias w:val="Title"/>
                                  <w:tag w:val=""/>
                                  <w:id w:val="180709946"/>
                                  <w:dataBinding w:prefixMappings="xmlns:ns0='http://purl.org/dc/elements/1.1/' xmlns:ns1='http://schemas.openxmlformats.org/package/2006/metadata/core-properties' " w:xpath="/ns1:coreProperties[1]/ns0:title[1]" w:storeItemID="{6C3C8BC8-F283-45AE-878A-BAB7291924A1}"/>
                                  <w:text/>
                                </w:sdtPr>
                                <w:sdtEndPr/>
                                <w:sdtContent>
                                  <w:p w14:paraId="47729178" w14:textId="1697060A" w:rsidR="00D11582" w:rsidRPr="00194958" w:rsidRDefault="004B3DE5" w:rsidP="00682133">
                                    <w:pPr>
                                      <w:pStyle w:val="Title"/>
                                      <w:rPr>
                                        <w:rFonts w:ascii="Fira Sans Black" w:hAnsi="Fira Sans Black"/>
                                        <w:bCs/>
                                        <w:color w:val="FFFFFF" w:themeColor="background1"/>
                                        <w:sz w:val="78"/>
                                        <w:szCs w:val="78"/>
                                      </w:rPr>
                                    </w:pPr>
                                    <w:r>
                                      <w:rPr>
                                        <w:rFonts w:ascii="Fira Sans Black" w:hAnsi="Fira Sans Black"/>
                                        <w:bCs/>
                                        <w:color w:val="FFFFFF" w:themeColor="background1"/>
                                        <w:sz w:val="78"/>
                                        <w:szCs w:val="78"/>
                                      </w:rPr>
                                      <w:t>2025-2026 QHNAPDC Reference Guide</w:t>
                                    </w:r>
                                  </w:p>
                                </w:sdtContent>
                              </w:sdt>
                              <w:p w14:paraId="11438489" w14:textId="317DEC16" w:rsidR="00D11582" w:rsidRPr="00194958" w:rsidRDefault="001B715D" w:rsidP="00682133">
                                <w:pPr>
                                  <w:rPr>
                                    <w:color w:val="85C446" w:themeColor="accent2"/>
                                    <w:sz w:val="42"/>
                                    <w:szCs w:val="42"/>
                                  </w:rPr>
                                </w:pPr>
                                <w:sdt>
                                  <w:sdtPr>
                                    <w:rPr>
                                      <w:rStyle w:val="SubtitleChar"/>
                                      <w:color w:val="85C446" w:themeColor="accent2"/>
                                      <w:sz w:val="42"/>
                                      <w:szCs w:val="42"/>
                                    </w:rPr>
                                    <w:alias w:val="Subject"/>
                                    <w:tag w:val=""/>
                                    <w:id w:val="-1654676487"/>
                                    <w:dataBinding w:prefixMappings="xmlns:ns0='http://purl.org/dc/elements/1.1/' xmlns:ns1='http://schemas.openxmlformats.org/package/2006/metadata/core-properties' " w:xpath="/ns1:coreProperties[1]/ns0:subject[1]" w:storeItemID="{6C3C8BC8-F283-45AE-878A-BAB7291924A1}"/>
                                    <w:text/>
                                  </w:sdtPr>
                                  <w:sdtEndPr>
                                    <w:rPr>
                                      <w:rStyle w:val="SubtitleChar"/>
                                    </w:rPr>
                                  </w:sdtEndPr>
                                  <w:sdtContent>
                                    <w:r w:rsidR="004F140B">
                                      <w:rPr>
                                        <w:rStyle w:val="SubtitleChar"/>
                                        <w:color w:val="85C446" w:themeColor="accent2"/>
                                        <w:sz w:val="42"/>
                                        <w:szCs w:val="42"/>
                                      </w:rPr>
                                      <w:t>Queensland Health Non-Admitted Patient Data Collection (QHNAPDC) 202</w:t>
                                    </w:r>
                                    <w:r w:rsidR="00AE0704">
                                      <w:rPr>
                                        <w:rStyle w:val="SubtitleChar"/>
                                        <w:color w:val="85C446" w:themeColor="accent2"/>
                                        <w:sz w:val="42"/>
                                        <w:szCs w:val="42"/>
                                      </w:rPr>
                                      <w:t>5</w:t>
                                    </w:r>
                                    <w:r w:rsidR="004F140B">
                                      <w:rPr>
                                        <w:rStyle w:val="SubtitleChar"/>
                                        <w:color w:val="85C446" w:themeColor="accent2"/>
                                        <w:sz w:val="42"/>
                                        <w:szCs w:val="42"/>
                                      </w:rPr>
                                      <w:t>-202</w:t>
                                    </w:r>
                                    <w:r w:rsidR="00AE0704">
                                      <w:rPr>
                                        <w:rStyle w:val="SubtitleChar"/>
                                        <w:color w:val="85C446" w:themeColor="accent2"/>
                                        <w:sz w:val="42"/>
                                        <w:szCs w:val="42"/>
                                      </w:rPr>
                                      <w:t>6</w:t>
                                    </w:r>
                                  </w:sdtContent>
                                </w:sdt>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type w14:anchorId="13B51D88" id="_x0000_t202" coordsize="21600,21600" o:spt="202" path="m,l,21600r21600,l21600,xe">
                    <v:stroke joinstyle="miter"/>
                    <v:path gradientshapeok="t" o:connecttype="rect"/>
                  </v:shapetype>
                  <v:shape id="Text Box 10" o:spid="_x0000_s1026" type="#_x0000_t202" style="position:absolute;margin-left:13.7pt;margin-top:264.75pt;width:467.3pt;height:195.55pt;z-index:251657222;visibility:visible;mso-wrap-style:square;mso-width-percent:0;mso-height-percent:0;mso-wrap-distance-left:9pt;mso-wrap-distance-top:3.6pt;mso-wrap-distance-right:9pt;mso-wrap-distance-bottom:3.6pt;mso-position-horizontal:absolute;mso-position-horizontal-relative:text;mso-position-vertical:absolute;mso-position-vertical-relative:page;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XyHM+QEAAM4DAAAOAAAAZHJzL2Uyb0RvYy54bWysU8tu2zAQvBfoPxC817IdubEFy0GaNEWB&#10;9AGk/YA1RVlESS5L0pbcr++SchyjvRXVgeBqydmd2eH6ZjCaHaQPCm3NZ5MpZ9IKbJTd1fz7t4c3&#10;S85CBNuARitrfpSB32xev1r3rpJz7FA30jMCsaHqXc27GF1VFEF00kCYoJOWki16A5FCvysaDz2h&#10;G13Mp9O3RY++cR6FDIH+3o9Jvsn4bStF/NK2QUama069xbz6vG7TWmzWUO08uE6JUxvwD10YUJaK&#10;nqHuIQLbe/UXlFHCY8A2TgSaAttWCZk5EJvZ9A82Tx04mbmQOMGdZQr/D1Z8Pjy5r57F4R0ONMBM&#10;IrhHFD8Cs3jXgd3JW++x7yQ0VHiWJCt6F6rT1SR1qEIC2fafsKEhwz5iBhpab5IqxJMROg3geBZd&#10;DpEJ+rlYXZXXM0oJys3L5VW5XOQaUD1fdz7EDxINS5uae5pqhofDY4ipHaiej6RqFh+U1nmy2rK+&#10;5qvFfJEvXGSMimQ8rUzNl9P0jVZILN/bJl+OoPS4pwLanmgnpiPnOGwHOpjob7E5kgAeR4PRg6BN&#10;h/4XZz2Zq+bh5x685Ex/tCTialaWyY05KBfXcwr8ZWZ7mQErCKrmkbNxexezg0eutyR2q7IML52c&#10;eiXTZHVOBk+uvIzzqZdnuPkNAAD//wMAUEsDBBQABgAIAAAAIQANGnkJ3gAAAAoBAAAPAAAAZHJz&#10;L2Rvd25yZXYueG1sTI9NT8MwDIbvSPyHyEjcWEK0FlqaTgjEFcT4kLhljddWNE7VZGv595gTu9ny&#10;o9fPW20WP4gjTrEPZOB6pUAgNcH11Bp4f3u6ugURkyVnh0Bo4AcjbOrzs8qWLsz0isdtagWHUCyt&#10;gS6lsZQyNh16G1dhROLbPkzeJl6nVrrJzhzuB6mVyqW3PfGHzo740GHzvT14Ax/P+6/PtXppH302&#10;zmFRknwhjbm8WO7vQCRc0j8Mf/qsDjU77cKBXBSDAX2zZtJAposMBANFrrncjgetcpB1JU8r1L8A&#10;AAD//wMAUEsBAi0AFAAGAAgAAAAhALaDOJL+AAAA4QEAABMAAAAAAAAAAAAAAAAAAAAAAFtDb250&#10;ZW50X1R5cGVzXS54bWxQSwECLQAUAAYACAAAACEAOP0h/9YAAACUAQAACwAAAAAAAAAAAAAAAAAv&#10;AQAAX3JlbHMvLnJlbHNQSwECLQAUAAYACAAAACEACl8hzPkBAADOAwAADgAAAAAAAAAAAAAAAAAu&#10;AgAAZHJzL2Uyb0RvYy54bWxQSwECLQAUAAYACAAAACEADRp5Cd4AAAAKAQAADwAAAAAAAAAAAAAA&#10;AABTBAAAZHJzL2Rvd25yZXYueG1sUEsFBgAAAAAEAAQA8wAAAF4FAAAAAA==&#10;" filled="f" stroked="f">
                    <v:textbox>
                      <w:txbxContent>
                        <w:sdt>
                          <w:sdtPr>
                            <w:rPr>
                              <w:rFonts w:ascii="Fira Sans Black" w:hAnsi="Fira Sans Black"/>
                              <w:bCs/>
                              <w:color w:val="FFFFFF" w:themeColor="background1"/>
                              <w:sz w:val="78"/>
                              <w:szCs w:val="78"/>
                            </w:rPr>
                            <w:alias w:val="Title"/>
                            <w:tag w:val=""/>
                            <w:id w:val="180709946"/>
                            <w:dataBinding w:prefixMappings="xmlns:ns0='http://purl.org/dc/elements/1.1/' xmlns:ns1='http://schemas.openxmlformats.org/package/2006/metadata/core-properties' " w:xpath="/ns1:coreProperties[1]/ns0:title[1]" w:storeItemID="{6C3C8BC8-F283-45AE-878A-BAB7291924A1}"/>
                            <w:text/>
                          </w:sdtPr>
                          <w:sdtEndPr/>
                          <w:sdtContent>
                            <w:p w14:paraId="47729178" w14:textId="1697060A" w:rsidR="00D11582" w:rsidRPr="00194958" w:rsidRDefault="004B3DE5" w:rsidP="00682133">
                              <w:pPr>
                                <w:pStyle w:val="Title"/>
                                <w:rPr>
                                  <w:rFonts w:ascii="Fira Sans Black" w:hAnsi="Fira Sans Black"/>
                                  <w:bCs/>
                                  <w:color w:val="FFFFFF" w:themeColor="background1"/>
                                  <w:sz w:val="78"/>
                                  <w:szCs w:val="78"/>
                                </w:rPr>
                              </w:pPr>
                              <w:r>
                                <w:rPr>
                                  <w:rFonts w:ascii="Fira Sans Black" w:hAnsi="Fira Sans Black"/>
                                  <w:bCs/>
                                  <w:color w:val="FFFFFF" w:themeColor="background1"/>
                                  <w:sz w:val="78"/>
                                  <w:szCs w:val="78"/>
                                </w:rPr>
                                <w:t>2025-2026 QHNAPDC Reference Guide</w:t>
                              </w:r>
                            </w:p>
                          </w:sdtContent>
                        </w:sdt>
                        <w:p w14:paraId="11438489" w14:textId="317DEC16" w:rsidR="00D11582" w:rsidRPr="00194958" w:rsidRDefault="001B715D" w:rsidP="00682133">
                          <w:pPr>
                            <w:rPr>
                              <w:color w:val="85C446" w:themeColor="accent2"/>
                              <w:sz w:val="42"/>
                              <w:szCs w:val="42"/>
                            </w:rPr>
                          </w:pPr>
                          <w:sdt>
                            <w:sdtPr>
                              <w:rPr>
                                <w:rStyle w:val="SubtitleChar"/>
                                <w:color w:val="85C446" w:themeColor="accent2"/>
                                <w:sz w:val="42"/>
                                <w:szCs w:val="42"/>
                              </w:rPr>
                              <w:alias w:val="Subject"/>
                              <w:tag w:val=""/>
                              <w:id w:val="-1654676487"/>
                              <w:dataBinding w:prefixMappings="xmlns:ns0='http://purl.org/dc/elements/1.1/' xmlns:ns1='http://schemas.openxmlformats.org/package/2006/metadata/core-properties' " w:xpath="/ns1:coreProperties[1]/ns0:subject[1]" w:storeItemID="{6C3C8BC8-F283-45AE-878A-BAB7291924A1}"/>
                              <w:text/>
                            </w:sdtPr>
                            <w:sdtEndPr>
                              <w:rPr>
                                <w:rStyle w:val="SubtitleChar"/>
                              </w:rPr>
                            </w:sdtEndPr>
                            <w:sdtContent>
                              <w:r w:rsidR="004F140B">
                                <w:rPr>
                                  <w:rStyle w:val="SubtitleChar"/>
                                  <w:color w:val="85C446" w:themeColor="accent2"/>
                                  <w:sz w:val="42"/>
                                  <w:szCs w:val="42"/>
                                </w:rPr>
                                <w:t>Queensland Health Non-Admitted Patient Data Collection (QHNAPDC) 202</w:t>
                              </w:r>
                              <w:r w:rsidR="00AE0704">
                                <w:rPr>
                                  <w:rStyle w:val="SubtitleChar"/>
                                  <w:color w:val="85C446" w:themeColor="accent2"/>
                                  <w:sz w:val="42"/>
                                  <w:szCs w:val="42"/>
                                </w:rPr>
                                <w:t>5</w:t>
                              </w:r>
                              <w:r w:rsidR="004F140B">
                                <w:rPr>
                                  <w:rStyle w:val="SubtitleChar"/>
                                  <w:color w:val="85C446" w:themeColor="accent2"/>
                                  <w:sz w:val="42"/>
                                  <w:szCs w:val="42"/>
                                </w:rPr>
                                <w:t>-202</w:t>
                              </w:r>
                              <w:r w:rsidR="00AE0704">
                                <w:rPr>
                                  <w:rStyle w:val="SubtitleChar"/>
                                  <w:color w:val="85C446" w:themeColor="accent2"/>
                                  <w:sz w:val="42"/>
                                  <w:szCs w:val="42"/>
                                </w:rPr>
                                <w:t>6</w:t>
                              </w:r>
                            </w:sdtContent>
                          </w:sdt>
                        </w:p>
                      </w:txbxContent>
                    </v:textbox>
                    <w10:wrap type="square" anchory="page"/>
                  </v:shape>
                </w:pict>
              </mc:Fallback>
            </mc:AlternateContent>
          </w:r>
          <w:r>
            <w:rPr>
              <w:noProof/>
              <w:sz w:val="2"/>
              <w:szCs w:val="2"/>
            </w:rPr>
            <w:br w:type="page"/>
          </w:r>
        </w:p>
      </w:sdtContent>
    </w:sdt>
    <w:p w14:paraId="59C72559" w14:textId="744DAC0A" w:rsidR="00F64C46" w:rsidRDefault="00F64C46" w:rsidP="00B44AEB">
      <w:pPr>
        <w:spacing w:before="160" w:after="120"/>
        <w:textboxTightWrap w:val="allLines"/>
        <w:outlineLvl w:val="4"/>
        <w:rPr>
          <w:rFonts w:ascii="Fira Sans SemiBold" w:hAnsi="Fira Sans SemiBold"/>
          <w:color w:val="404040" w:themeColor="text1" w:themeTint="BF"/>
          <w:kern w:val="21"/>
          <w:sz w:val="24"/>
          <w:szCs w:val="24"/>
          <w14:numSpacing w14:val="proportional"/>
        </w:rPr>
      </w:pPr>
    </w:p>
    <w:p w14:paraId="62CDE940" w14:textId="06AD0E63" w:rsidR="00F64C46" w:rsidRDefault="00F64C46" w:rsidP="00B44AEB">
      <w:pPr>
        <w:spacing w:before="160" w:after="120"/>
        <w:textboxTightWrap w:val="allLines"/>
        <w:outlineLvl w:val="4"/>
        <w:rPr>
          <w:rFonts w:ascii="Fira Sans SemiBold" w:hAnsi="Fira Sans SemiBold"/>
          <w:color w:val="404040" w:themeColor="text1" w:themeTint="BF"/>
          <w:kern w:val="21"/>
          <w:sz w:val="24"/>
          <w:szCs w:val="24"/>
          <w14:numSpacing w14:val="proportional"/>
        </w:rPr>
      </w:pPr>
    </w:p>
    <w:p w14:paraId="380DAF1A" w14:textId="000348B3" w:rsidR="00F64C46" w:rsidRDefault="00F64C46" w:rsidP="00B44AEB">
      <w:pPr>
        <w:spacing w:before="160" w:after="120"/>
        <w:textboxTightWrap w:val="allLines"/>
        <w:outlineLvl w:val="4"/>
        <w:rPr>
          <w:rFonts w:ascii="Fira Sans SemiBold" w:hAnsi="Fira Sans SemiBold"/>
          <w:color w:val="404040" w:themeColor="text1" w:themeTint="BF"/>
          <w:kern w:val="21"/>
          <w:sz w:val="24"/>
          <w:szCs w:val="24"/>
          <w14:numSpacing w14:val="proportional"/>
        </w:rPr>
      </w:pPr>
    </w:p>
    <w:p w14:paraId="19089CBF" w14:textId="7A721B2F" w:rsidR="00F64C46" w:rsidRDefault="00F64C46" w:rsidP="00B44AEB">
      <w:pPr>
        <w:spacing w:before="160" w:after="120"/>
        <w:textboxTightWrap w:val="allLines"/>
        <w:outlineLvl w:val="4"/>
        <w:rPr>
          <w:rFonts w:ascii="Fira Sans SemiBold" w:hAnsi="Fira Sans SemiBold"/>
          <w:color w:val="404040" w:themeColor="text1" w:themeTint="BF"/>
          <w:kern w:val="21"/>
          <w:sz w:val="24"/>
          <w:szCs w:val="24"/>
          <w14:numSpacing w14:val="proportional"/>
        </w:rPr>
      </w:pPr>
    </w:p>
    <w:p w14:paraId="0689D2E6" w14:textId="706C8450" w:rsidR="00F64C46" w:rsidRDefault="00F64C46" w:rsidP="00B44AEB">
      <w:pPr>
        <w:spacing w:before="160" w:after="120"/>
        <w:textboxTightWrap w:val="allLines"/>
        <w:outlineLvl w:val="4"/>
        <w:rPr>
          <w:rFonts w:ascii="Fira Sans SemiBold" w:hAnsi="Fira Sans SemiBold"/>
          <w:color w:val="404040" w:themeColor="text1" w:themeTint="BF"/>
          <w:kern w:val="21"/>
          <w:sz w:val="24"/>
          <w:szCs w:val="24"/>
          <w14:numSpacing w14:val="proportional"/>
        </w:rPr>
      </w:pPr>
    </w:p>
    <w:p w14:paraId="0E1CEB33" w14:textId="0677BA01" w:rsidR="00F64C46" w:rsidRDefault="00F64C46" w:rsidP="00B44AEB">
      <w:pPr>
        <w:spacing w:before="160" w:after="120"/>
        <w:textboxTightWrap w:val="allLines"/>
        <w:outlineLvl w:val="4"/>
        <w:rPr>
          <w:rFonts w:ascii="Fira Sans SemiBold" w:hAnsi="Fira Sans SemiBold"/>
          <w:color w:val="404040" w:themeColor="text1" w:themeTint="BF"/>
          <w:kern w:val="21"/>
          <w:sz w:val="24"/>
          <w:szCs w:val="24"/>
          <w14:numSpacing w14:val="proportional"/>
        </w:rPr>
      </w:pPr>
    </w:p>
    <w:p w14:paraId="3A276DDD" w14:textId="15AE854A" w:rsidR="00F64C46" w:rsidRDefault="00F64C46" w:rsidP="00B44AEB">
      <w:pPr>
        <w:spacing w:before="160" w:after="120"/>
        <w:textboxTightWrap w:val="allLines"/>
        <w:outlineLvl w:val="4"/>
        <w:rPr>
          <w:rFonts w:ascii="Fira Sans SemiBold" w:hAnsi="Fira Sans SemiBold"/>
          <w:color w:val="404040" w:themeColor="text1" w:themeTint="BF"/>
          <w:kern w:val="21"/>
          <w:sz w:val="24"/>
          <w:szCs w:val="24"/>
          <w14:numSpacing w14:val="proportional"/>
        </w:rPr>
      </w:pPr>
    </w:p>
    <w:p w14:paraId="633C1EBA" w14:textId="1473C447" w:rsidR="00F64C46" w:rsidRDefault="00F64C46" w:rsidP="00B44AEB">
      <w:pPr>
        <w:spacing w:before="160" w:after="120"/>
        <w:textboxTightWrap w:val="allLines"/>
        <w:outlineLvl w:val="4"/>
        <w:rPr>
          <w:rFonts w:ascii="Fira Sans SemiBold" w:hAnsi="Fira Sans SemiBold"/>
          <w:color w:val="404040" w:themeColor="text1" w:themeTint="BF"/>
          <w:kern w:val="21"/>
          <w:sz w:val="24"/>
          <w:szCs w:val="24"/>
          <w14:numSpacing w14:val="proportional"/>
        </w:rPr>
      </w:pPr>
    </w:p>
    <w:p w14:paraId="383D9130" w14:textId="2CF7BD86" w:rsidR="00F64C46" w:rsidRDefault="00F64C46" w:rsidP="00B44AEB">
      <w:pPr>
        <w:spacing w:before="160" w:after="120"/>
        <w:textboxTightWrap w:val="allLines"/>
        <w:outlineLvl w:val="4"/>
        <w:rPr>
          <w:rFonts w:ascii="Fira Sans SemiBold" w:hAnsi="Fira Sans SemiBold"/>
          <w:color w:val="404040" w:themeColor="text1" w:themeTint="BF"/>
          <w:kern w:val="21"/>
          <w:sz w:val="24"/>
          <w:szCs w:val="24"/>
          <w14:numSpacing w14:val="proportional"/>
        </w:rPr>
      </w:pPr>
    </w:p>
    <w:p w14:paraId="372E846A" w14:textId="0E9A9BF8" w:rsidR="00F64C46" w:rsidRDefault="00F64C46" w:rsidP="00B44AEB">
      <w:pPr>
        <w:spacing w:before="160" w:after="120"/>
        <w:textboxTightWrap w:val="allLines"/>
        <w:outlineLvl w:val="4"/>
        <w:rPr>
          <w:rFonts w:ascii="Fira Sans SemiBold" w:hAnsi="Fira Sans SemiBold"/>
          <w:color w:val="404040" w:themeColor="text1" w:themeTint="BF"/>
          <w:kern w:val="21"/>
          <w:sz w:val="24"/>
          <w:szCs w:val="24"/>
          <w14:numSpacing w14:val="proportional"/>
        </w:rPr>
      </w:pPr>
    </w:p>
    <w:p w14:paraId="5C5E3B2E" w14:textId="2611357F" w:rsidR="00F64C46" w:rsidRDefault="00F64C46" w:rsidP="00B44AEB">
      <w:pPr>
        <w:spacing w:before="160" w:after="120"/>
        <w:textboxTightWrap w:val="allLines"/>
        <w:outlineLvl w:val="4"/>
        <w:rPr>
          <w:rFonts w:ascii="Fira Sans SemiBold" w:hAnsi="Fira Sans SemiBold"/>
          <w:color w:val="404040" w:themeColor="text1" w:themeTint="BF"/>
          <w:kern w:val="21"/>
          <w:sz w:val="24"/>
          <w:szCs w:val="24"/>
          <w14:numSpacing w14:val="proportional"/>
        </w:rPr>
      </w:pPr>
    </w:p>
    <w:p w14:paraId="7D3DFE2F" w14:textId="4E4D41FE" w:rsidR="00F64C46" w:rsidRDefault="00F64C46" w:rsidP="00B44AEB">
      <w:pPr>
        <w:spacing w:before="160" w:after="120"/>
        <w:textboxTightWrap w:val="allLines"/>
        <w:outlineLvl w:val="4"/>
        <w:rPr>
          <w:rFonts w:ascii="Fira Sans SemiBold" w:hAnsi="Fira Sans SemiBold"/>
          <w:color w:val="404040" w:themeColor="text1" w:themeTint="BF"/>
          <w:kern w:val="21"/>
          <w:sz w:val="24"/>
          <w:szCs w:val="24"/>
          <w14:numSpacing w14:val="proportional"/>
        </w:rPr>
      </w:pPr>
    </w:p>
    <w:p w14:paraId="04E97CED" w14:textId="0C6A46CC" w:rsidR="00F64C46" w:rsidRDefault="00F64C46" w:rsidP="00B44AEB">
      <w:pPr>
        <w:spacing w:before="160" w:after="120"/>
        <w:textboxTightWrap w:val="allLines"/>
        <w:outlineLvl w:val="4"/>
        <w:rPr>
          <w:rFonts w:ascii="Fira Sans SemiBold" w:hAnsi="Fira Sans SemiBold"/>
          <w:color w:val="404040" w:themeColor="text1" w:themeTint="BF"/>
          <w:kern w:val="21"/>
          <w:sz w:val="24"/>
          <w:szCs w:val="24"/>
          <w14:numSpacing w14:val="proportional"/>
        </w:rPr>
      </w:pPr>
    </w:p>
    <w:p w14:paraId="642ACA83" w14:textId="58A7EB97" w:rsidR="00F64C46" w:rsidRDefault="00F64C46" w:rsidP="00B44AEB">
      <w:pPr>
        <w:spacing w:before="160" w:after="120"/>
        <w:textboxTightWrap w:val="allLines"/>
        <w:outlineLvl w:val="4"/>
        <w:rPr>
          <w:rFonts w:ascii="Fira Sans SemiBold" w:hAnsi="Fira Sans SemiBold"/>
          <w:color w:val="404040" w:themeColor="text1" w:themeTint="BF"/>
          <w:kern w:val="21"/>
          <w:sz w:val="24"/>
          <w:szCs w:val="24"/>
          <w14:numSpacing w14:val="proportional"/>
        </w:rPr>
      </w:pPr>
    </w:p>
    <w:p w14:paraId="3D05DE31" w14:textId="2529CB94" w:rsidR="00F64C46" w:rsidRDefault="00F64C46" w:rsidP="00B44AEB">
      <w:pPr>
        <w:spacing w:before="160" w:after="120"/>
        <w:textboxTightWrap w:val="allLines"/>
        <w:outlineLvl w:val="4"/>
        <w:rPr>
          <w:rFonts w:ascii="Fira Sans SemiBold" w:hAnsi="Fira Sans SemiBold"/>
          <w:color w:val="404040" w:themeColor="text1" w:themeTint="BF"/>
          <w:kern w:val="21"/>
          <w:sz w:val="24"/>
          <w:szCs w:val="24"/>
          <w14:numSpacing w14:val="proportional"/>
        </w:rPr>
      </w:pPr>
    </w:p>
    <w:p w14:paraId="4F73B512" w14:textId="24F6583F" w:rsidR="00F64C46" w:rsidRDefault="00F64C46" w:rsidP="00B44AEB">
      <w:pPr>
        <w:spacing w:before="160" w:after="120"/>
        <w:textboxTightWrap w:val="allLines"/>
        <w:outlineLvl w:val="4"/>
        <w:rPr>
          <w:rFonts w:ascii="Fira Sans SemiBold" w:hAnsi="Fira Sans SemiBold"/>
          <w:color w:val="404040" w:themeColor="text1" w:themeTint="BF"/>
          <w:kern w:val="21"/>
          <w:sz w:val="24"/>
          <w:szCs w:val="24"/>
          <w14:numSpacing w14:val="proportional"/>
        </w:rPr>
      </w:pPr>
    </w:p>
    <w:p w14:paraId="19A42129" w14:textId="4898E52E" w:rsidR="00F64C46" w:rsidRDefault="00F64C46" w:rsidP="00B44AEB">
      <w:pPr>
        <w:spacing w:before="160" w:after="120"/>
        <w:textboxTightWrap w:val="allLines"/>
        <w:outlineLvl w:val="4"/>
        <w:rPr>
          <w:rFonts w:ascii="Fira Sans SemiBold" w:hAnsi="Fira Sans SemiBold"/>
          <w:color w:val="404040" w:themeColor="text1" w:themeTint="BF"/>
          <w:kern w:val="21"/>
          <w:sz w:val="24"/>
          <w:szCs w:val="24"/>
          <w14:numSpacing w14:val="proportional"/>
        </w:rPr>
      </w:pPr>
    </w:p>
    <w:p w14:paraId="47F0B720" w14:textId="3B18ABC5" w:rsidR="00F64C46" w:rsidRPr="000D3BDA" w:rsidRDefault="001B715D" w:rsidP="00B44AEB">
      <w:pPr>
        <w:spacing w:before="160" w:after="120"/>
        <w:textboxTightWrap w:val="allLines"/>
        <w:outlineLvl w:val="4"/>
        <w:rPr>
          <w:rFonts w:ascii="Fira Sans SemiBold" w:eastAsia="Times New Roman" w:hAnsi="Fira Sans SemiBold" w:cs="Arial"/>
          <w:color w:val="000000"/>
          <w:kern w:val="21"/>
          <w:sz w:val="20"/>
          <w:szCs w:val="24"/>
          <w14:numSpacing w14:val="proportional"/>
        </w:rPr>
      </w:pPr>
      <w:sdt>
        <w:sdtPr>
          <w:rPr>
            <w:rFonts w:ascii="Fira Sans SemiBold" w:hAnsi="Fira Sans SemiBold"/>
            <w:color w:val="404040" w:themeColor="text1" w:themeTint="BF"/>
            <w:kern w:val="21"/>
            <w:sz w:val="24"/>
            <w:szCs w:val="24"/>
            <w14:numSpacing w14:val="proportional"/>
          </w:rPr>
          <w:alias w:val="Title"/>
          <w:tag w:val=""/>
          <w:id w:val="-1746870696"/>
          <w:placeholder>
            <w:docPart w:val="B51DD6EB36024384949414ACD4840A54"/>
          </w:placeholder>
          <w:dataBinding w:prefixMappings="xmlns:ns0='http://purl.org/dc/elements/1.1/' xmlns:ns1='http://schemas.openxmlformats.org/package/2006/metadata/core-properties' " w:xpath="/ns1:coreProperties[1]/ns0:title[1]" w:storeItemID="{6C3C8BC8-F283-45AE-878A-BAB7291924A1}"/>
          <w:text/>
        </w:sdtPr>
        <w:sdtEndPr/>
        <w:sdtContent>
          <w:r w:rsidR="004B3DE5">
            <w:rPr>
              <w:rFonts w:ascii="Fira Sans SemiBold" w:hAnsi="Fira Sans SemiBold"/>
              <w:color w:val="404040" w:themeColor="text1" w:themeTint="BF"/>
              <w:kern w:val="21"/>
              <w:sz w:val="24"/>
              <w:szCs w:val="24"/>
              <w14:numSpacing w14:val="proportional"/>
            </w:rPr>
            <w:t>2025-2026 QHNAPDC Reference Guide</w:t>
          </w:r>
        </w:sdtContent>
      </w:sdt>
      <w:r w:rsidR="00F64C46" w:rsidRPr="000D3BDA">
        <w:rPr>
          <w:rFonts w:ascii="Fira Sans SemiBold" w:hAnsi="Fira Sans SemiBold"/>
          <w:color w:val="404040" w:themeColor="text1" w:themeTint="BF"/>
          <w:kern w:val="21"/>
          <w:sz w:val="24"/>
          <w:szCs w:val="24"/>
          <w14:numSpacing w14:val="proportional"/>
        </w:rPr>
        <w:t xml:space="preserve"> - </w:t>
      </w:r>
      <w:sdt>
        <w:sdtPr>
          <w:rPr>
            <w:rFonts w:ascii="Fira Sans SemiBold" w:hAnsi="Fira Sans SemiBold"/>
            <w:color w:val="404040" w:themeColor="text1" w:themeTint="BF"/>
            <w:kern w:val="21"/>
            <w:sz w:val="24"/>
            <w:szCs w:val="24"/>
            <w14:numSpacing w14:val="proportional"/>
          </w:rPr>
          <w:alias w:val="Subject"/>
          <w:tag w:val=""/>
          <w:id w:val="2056348553"/>
          <w:placeholder>
            <w:docPart w:val="B71BCEDDDF7342E6B4DDFE7F3110C4AC"/>
          </w:placeholder>
          <w:dataBinding w:prefixMappings="xmlns:ns0='http://purl.org/dc/elements/1.1/' xmlns:ns1='http://schemas.openxmlformats.org/package/2006/metadata/core-properties' " w:xpath="/ns1:coreProperties[1]/ns0:subject[1]" w:storeItemID="{6C3C8BC8-F283-45AE-878A-BAB7291924A1}"/>
          <w:text/>
        </w:sdtPr>
        <w:sdtEndPr/>
        <w:sdtContent>
          <w:r w:rsidR="00AE0704">
            <w:rPr>
              <w:rFonts w:ascii="Fira Sans SemiBold" w:hAnsi="Fira Sans SemiBold"/>
              <w:color w:val="404040" w:themeColor="text1" w:themeTint="BF"/>
              <w:kern w:val="21"/>
              <w:sz w:val="24"/>
              <w:szCs w:val="24"/>
              <w14:numSpacing w14:val="proportional"/>
            </w:rPr>
            <w:t>Queensland Health Non-Admitted Patient Data Collection (QHNAPDC) 2025-2026</w:t>
          </w:r>
        </w:sdtContent>
      </w:sdt>
    </w:p>
    <w:p w14:paraId="78AE20C3" w14:textId="0EC82AF3" w:rsidR="00F64C46" w:rsidRPr="000D3BDA" w:rsidRDefault="00F64C46" w:rsidP="00B44AEB">
      <w:pPr>
        <w:spacing w:before="60" w:after="60" w:line="240" w:lineRule="auto"/>
        <w:textboxTightWrap w:val="allLines"/>
        <w:rPr>
          <w:color w:val="404040" w:themeColor="text1" w:themeTint="BF"/>
          <w:kern w:val="21"/>
          <w:sz w:val="20"/>
          <w:szCs w:val="20"/>
          <w14:numSpacing w14:val="proportional"/>
        </w:rPr>
      </w:pPr>
      <w:r w:rsidRPr="000D3BDA">
        <w:rPr>
          <w:noProof/>
          <w:color w:val="404040" w:themeColor="text1" w:themeTint="BF"/>
          <w:kern w:val="21"/>
          <w:sz w:val="20"/>
          <w:szCs w:val="20"/>
          <w14:numSpacing w14:val="proportional"/>
        </w:rPr>
        <w:drawing>
          <wp:anchor distT="0" distB="107950" distL="114300" distR="114300" simplePos="0" relativeHeight="251657225" behindDoc="0" locked="0" layoutInCell="1" allowOverlap="1" wp14:anchorId="61566287" wp14:editId="02F3A16B">
            <wp:simplePos x="0" y="0"/>
            <wp:positionH relativeFrom="column">
              <wp:posOffset>13335</wp:posOffset>
            </wp:positionH>
            <wp:positionV relativeFrom="paragraph">
              <wp:posOffset>407670</wp:posOffset>
            </wp:positionV>
            <wp:extent cx="1123950" cy="388620"/>
            <wp:effectExtent l="0" t="0" r="0" b="0"/>
            <wp:wrapTopAndBottom/>
            <wp:docPr id="1" name="Picture 1" descr="by"/>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by"/>
                    <pic:cNvPicPr>
                      <a:picLocks noChangeAspect="1" noChangeArrowheads="1"/>
                    </pic:cNvPicPr>
                  </pic:nvPicPr>
                  <pic:blipFill>
                    <a:blip r:embed="rId15" cstate="screen">
                      <a:extLst>
                        <a:ext uri="{28A0092B-C50C-407E-A947-70E740481C1C}">
                          <a14:useLocalDpi xmlns:a14="http://schemas.microsoft.com/office/drawing/2010/main" val="0"/>
                        </a:ext>
                      </a:extLst>
                    </a:blip>
                    <a:srcRect/>
                    <a:stretch>
                      <a:fillRect/>
                    </a:stretch>
                  </pic:blipFill>
                  <pic:spPr bwMode="auto">
                    <a:xfrm>
                      <a:off x="0" y="0"/>
                      <a:ext cx="1123950" cy="388620"/>
                    </a:xfrm>
                    <a:prstGeom prst="rect">
                      <a:avLst/>
                    </a:prstGeom>
                    <a:noFill/>
                    <a:ln>
                      <a:noFill/>
                    </a:ln>
                  </pic:spPr>
                </pic:pic>
              </a:graphicData>
            </a:graphic>
            <wp14:sizeRelH relativeFrom="margin">
              <wp14:pctWidth>0</wp14:pctWidth>
            </wp14:sizeRelH>
            <wp14:sizeRelV relativeFrom="margin">
              <wp14:pctHeight>0</wp14:pctHeight>
            </wp14:sizeRelV>
          </wp:anchor>
        </w:drawing>
      </w:r>
      <w:r w:rsidRPr="000D3BDA">
        <w:rPr>
          <w:color w:val="404040" w:themeColor="text1" w:themeTint="BF"/>
          <w:kern w:val="21"/>
          <w:sz w:val="20"/>
          <w:szCs w:val="20"/>
          <w14:numSpacing w14:val="proportional"/>
        </w:rPr>
        <w:t xml:space="preserve">Published by the State of Queensland (Queensland Health), </w:t>
      </w:r>
      <w:sdt>
        <w:sdtPr>
          <w:rPr>
            <w:color w:val="404040" w:themeColor="text1" w:themeTint="BF"/>
            <w:kern w:val="21"/>
            <w:sz w:val="20"/>
            <w:szCs w:val="20"/>
            <w14:numSpacing w14:val="proportional"/>
          </w:rPr>
          <w:alias w:val="Publish Date"/>
          <w:tag w:val="Publish Date"/>
          <w:id w:val="-672255170"/>
          <w:placeholder>
            <w:docPart w:val="4938B8CDCD754AEEA4F80C57E8363735"/>
          </w:placeholder>
          <w15:color w:val="99CC00"/>
          <w:date w:fullDate="2025-07-01T00:00:00Z">
            <w:dateFormat w:val="MMMM yyyy"/>
            <w:lid w:val="en-AU"/>
            <w:storeMappedDataAs w:val="dateTime"/>
            <w:calendar w:val="gregorian"/>
          </w:date>
        </w:sdtPr>
        <w:sdtEndPr/>
        <w:sdtContent>
          <w:r w:rsidR="00AE0704">
            <w:rPr>
              <w:color w:val="404040" w:themeColor="text1" w:themeTint="BF"/>
              <w:kern w:val="21"/>
              <w:sz w:val="20"/>
              <w:szCs w:val="20"/>
              <w:lang w:val="en-AU"/>
              <w14:numSpacing w14:val="proportional"/>
            </w:rPr>
            <w:t>July 2025</w:t>
          </w:r>
        </w:sdtContent>
      </w:sdt>
      <w:r w:rsidRPr="000D3BDA">
        <w:rPr>
          <w:color w:val="404040" w:themeColor="text1" w:themeTint="BF"/>
          <w:kern w:val="21"/>
          <w:sz w:val="20"/>
          <w:szCs w:val="20"/>
          <w14:numSpacing w14:val="proportional"/>
        </w:rPr>
        <w:t xml:space="preserve"> </w:t>
      </w:r>
    </w:p>
    <w:p w14:paraId="4B2BC662" w14:textId="77777777" w:rsidR="00F64C46" w:rsidRPr="000D3BDA" w:rsidRDefault="00F64C46" w:rsidP="00B44AEB">
      <w:pPr>
        <w:spacing w:before="60" w:after="60" w:line="240" w:lineRule="auto"/>
        <w:textboxTightWrap w:val="allLines"/>
        <w:rPr>
          <w:color w:val="404040" w:themeColor="text1" w:themeTint="BF"/>
          <w:kern w:val="21"/>
          <w:sz w:val="18"/>
          <w:szCs w:val="18"/>
          <w14:numSpacing w14:val="proportional"/>
        </w:rPr>
      </w:pPr>
      <w:r w:rsidRPr="000D3BDA">
        <w:rPr>
          <w:color w:val="404040" w:themeColor="text1" w:themeTint="BF"/>
          <w:kern w:val="21"/>
          <w:sz w:val="20"/>
          <w:szCs w:val="20"/>
          <w14:numSpacing w14:val="proportional"/>
        </w:rPr>
        <w:t xml:space="preserve">This document is licensed under a Creative </w:t>
      </w:r>
      <w:r w:rsidRPr="000D3BDA">
        <w:rPr>
          <w:color w:val="404040" w:themeColor="text1" w:themeTint="BF"/>
          <w:kern w:val="21"/>
          <w:sz w:val="18"/>
          <w:szCs w:val="18"/>
          <w14:numSpacing w14:val="proportional"/>
        </w:rPr>
        <w:t>Commons Attribution 3.0 Australia licence.</w:t>
      </w:r>
    </w:p>
    <w:p w14:paraId="69668D05" w14:textId="77777777" w:rsidR="00F64C46" w:rsidRPr="000D3BDA" w:rsidRDefault="00F64C46" w:rsidP="00B44AEB">
      <w:pPr>
        <w:spacing w:before="60" w:after="60"/>
        <w:textboxTightWrap w:val="allLines"/>
        <w:rPr>
          <w:color w:val="404040" w:themeColor="text1" w:themeTint="BF"/>
          <w:kern w:val="21"/>
          <w:sz w:val="18"/>
          <w:szCs w:val="18"/>
          <w14:numSpacing w14:val="proportional"/>
        </w:rPr>
      </w:pPr>
      <w:r w:rsidRPr="000D3BDA">
        <w:rPr>
          <w:color w:val="404040" w:themeColor="text1" w:themeTint="BF"/>
          <w:kern w:val="21"/>
          <w:sz w:val="18"/>
          <w:szCs w:val="18"/>
          <w14:numSpacing w14:val="proportional"/>
        </w:rPr>
        <w:t>To view a copy of this licence, visit creativecommons.org/licenses/by/3.0/au</w:t>
      </w:r>
    </w:p>
    <w:p w14:paraId="1E3CD67B" w14:textId="3D1248AD" w:rsidR="00F64C46" w:rsidRPr="000D3BDA" w:rsidRDefault="00F64C46" w:rsidP="00B44AEB">
      <w:pPr>
        <w:spacing w:before="60" w:after="60"/>
        <w:textboxTightWrap w:val="allLines"/>
        <w:rPr>
          <w:color w:val="404040" w:themeColor="text1" w:themeTint="BF"/>
          <w:kern w:val="21"/>
          <w:sz w:val="18"/>
          <w:szCs w:val="18"/>
          <w14:numSpacing w14:val="proportional"/>
        </w:rPr>
      </w:pPr>
      <w:r w:rsidRPr="000D3BDA">
        <w:rPr>
          <w:color w:val="404040" w:themeColor="text1" w:themeTint="BF"/>
          <w:kern w:val="21"/>
          <w:sz w:val="18"/>
          <w:szCs w:val="18"/>
          <w14:numSpacing w14:val="proportional"/>
        </w:rPr>
        <w:t xml:space="preserve">© State of Queensland (Queensland Health) </w:t>
      </w:r>
      <w:r w:rsidRPr="000D3BDA">
        <w:rPr>
          <w:color w:val="404040" w:themeColor="text1" w:themeTint="BF"/>
          <w:kern w:val="21"/>
          <w:sz w:val="18"/>
          <w:szCs w:val="18"/>
          <w14:numSpacing w14:val="proportional"/>
        </w:rPr>
        <w:fldChar w:fldCharType="begin"/>
      </w:r>
      <w:r w:rsidRPr="000D3BDA">
        <w:rPr>
          <w:color w:val="404040" w:themeColor="text1" w:themeTint="BF"/>
          <w:kern w:val="21"/>
          <w:sz w:val="18"/>
          <w:szCs w:val="18"/>
          <w14:numSpacing w14:val="proportional"/>
        </w:rPr>
        <w:instrText xml:space="preserve"> CREATEDATE  \@ "yyyy"  \* MERGEFORMAT </w:instrText>
      </w:r>
      <w:r w:rsidRPr="000D3BDA">
        <w:rPr>
          <w:color w:val="404040" w:themeColor="text1" w:themeTint="BF"/>
          <w:kern w:val="21"/>
          <w:sz w:val="18"/>
          <w:szCs w:val="18"/>
          <w14:numSpacing w14:val="proportional"/>
        </w:rPr>
        <w:fldChar w:fldCharType="separate"/>
      </w:r>
      <w:r>
        <w:rPr>
          <w:noProof/>
          <w:color w:val="404040" w:themeColor="text1" w:themeTint="BF"/>
          <w:kern w:val="21"/>
          <w:sz w:val="18"/>
          <w:szCs w:val="18"/>
          <w14:numSpacing w14:val="proportional"/>
        </w:rPr>
        <w:t>2023</w:t>
      </w:r>
      <w:r w:rsidRPr="000D3BDA">
        <w:rPr>
          <w:color w:val="404040" w:themeColor="text1" w:themeTint="BF"/>
          <w:kern w:val="21"/>
          <w:sz w:val="18"/>
          <w:szCs w:val="18"/>
          <w14:numSpacing w14:val="proportional"/>
        </w:rPr>
        <w:fldChar w:fldCharType="end"/>
      </w:r>
      <w:r w:rsidRPr="000D3BDA">
        <w:rPr>
          <w:color w:val="404040" w:themeColor="text1" w:themeTint="BF"/>
          <w:kern w:val="21"/>
          <w:sz w:val="18"/>
          <w:szCs w:val="18"/>
          <w14:numSpacing w14:val="proportional"/>
        </w:rPr>
        <w:fldChar w:fldCharType="begin"/>
      </w:r>
      <w:r w:rsidRPr="000D3BDA">
        <w:rPr>
          <w:color w:val="404040" w:themeColor="text1" w:themeTint="BF"/>
          <w:kern w:val="21"/>
          <w:sz w:val="18"/>
          <w:szCs w:val="18"/>
          <w14:numSpacing w14:val="proportional"/>
        </w:rPr>
        <w:instrText xml:space="preserve"> DOCVARIABLE  YEAR  \* MERGEFORMAT </w:instrText>
      </w:r>
      <w:r w:rsidRPr="000D3BDA">
        <w:rPr>
          <w:color w:val="404040" w:themeColor="text1" w:themeTint="BF"/>
          <w:kern w:val="21"/>
          <w:sz w:val="18"/>
          <w:szCs w:val="18"/>
          <w14:numSpacing w14:val="proportional"/>
        </w:rPr>
        <w:fldChar w:fldCharType="end"/>
      </w:r>
      <w:r w:rsidRPr="000D3BDA">
        <w:rPr>
          <w:color w:val="404040" w:themeColor="text1" w:themeTint="BF"/>
          <w:kern w:val="21"/>
          <w:sz w:val="18"/>
          <w:szCs w:val="18"/>
          <w14:numSpacing w14:val="proportional"/>
        </w:rPr>
        <w:fldChar w:fldCharType="begin"/>
      </w:r>
      <w:r w:rsidRPr="000D3BDA">
        <w:rPr>
          <w:color w:val="404040" w:themeColor="text1" w:themeTint="BF"/>
          <w:kern w:val="21"/>
          <w:sz w:val="18"/>
          <w:szCs w:val="18"/>
          <w14:numSpacing w14:val="proportional"/>
        </w:rPr>
        <w:instrText xml:space="preserve"> DOCVARIABLE  YEAR  \* MERGEFORMAT </w:instrText>
      </w:r>
      <w:r w:rsidRPr="000D3BDA">
        <w:rPr>
          <w:color w:val="404040" w:themeColor="text1" w:themeTint="BF"/>
          <w:kern w:val="21"/>
          <w:sz w:val="18"/>
          <w:szCs w:val="18"/>
          <w14:numSpacing w14:val="proportional"/>
        </w:rPr>
        <w:fldChar w:fldCharType="end"/>
      </w:r>
    </w:p>
    <w:p w14:paraId="1EFCE21C" w14:textId="77777777" w:rsidR="00F64C46" w:rsidRPr="000D3BDA" w:rsidRDefault="00F64C46" w:rsidP="00B44AEB">
      <w:pPr>
        <w:spacing w:before="60" w:after="60" w:line="240" w:lineRule="auto"/>
        <w:textboxTightWrap w:val="allLines"/>
        <w:rPr>
          <w:color w:val="404040" w:themeColor="text1" w:themeTint="BF"/>
          <w:kern w:val="21"/>
          <w:sz w:val="18"/>
          <w:szCs w:val="18"/>
          <w14:numSpacing w14:val="proportional"/>
        </w:rPr>
      </w:pPr>
      <w:r w:rsidRPr="000D3BDA">
        <w:rPr>
          <w:color w:val="404040" w:themeColor="text1" w:themeTint="BF"/>
          <w:kern w:val="21"/>
          <w:sz w:val="18"/>
          <w:szCs w:val="18"/>
          <w14:numSpacing w14:val="proportional"/>
        </w:rPr>
        <w:t>You are free to copy, communicate and adapt the work, as long as you attribute the State of Queensland (Queensland Health).</w:t>
      </w:r>
    </w:p>
    <w:p w14:paraId="667B1334" w14:textId="77777777" w:rsidR="00F64C46" w:rsidRPr="000D3BDA" w:rsidRDefault="00F64C46" w:rsidP="00B44AEB">
      <w:pPr>
        <w:spacing w:before="160" w:after="120"/>
        <w:textboxTightWrap w:val="allLines"/>
        <w:outlineLvl w:val="4"/>
        <w:rPr>
          <w:rFonts w:ascii="Fira Sans SemiBold" w:hAnsi="Fira Sans SemiBold"/>
          <w:bCs/>
          <w:color w:val="404040" w:themeColor="text1" w:themeTint="BF"/>
          <w:spacing w:val="2"/>
          <w:kern w:val="21"/>
          <w14:numSpacing w14:val="proportional"/>
        </w:rPr>
      </w:pPr>
      <w:r w:rsidRPr="000D3BDA">
        <w:rPr>
          <w:rFonts w:ascii="Fira Sans SemiBold" w:hAnsi="Fira Sans SemiBold"/>
          <w:bCs/>
          <w:color w:val="404040" w:themeColor="text1" w:themeTint="BF"/>
          <w:spacing w:val="2"/>
          <w:kern w:val="21"/>
          <w14:numSpacing w14:val="proportional"/>
        </w:rPr>
        <w:t>For more information contact:</w:t>
      </w:r>
    </w:p>
    <w:p w14:paraId="1A9C933A" w14:textId="2A9E6469" w:rsidR="00F64C46" w:rsidRPr="000D3BDA" w:rsidRDefault="00F64C46" w:rsidP="00B44AEB">
      <w:pPr>
        <w:spacing w:before="120" w:after="120"/>
        <w:textboxTightWrap w:val="allLines"/>
        <w:rPr>
          <w:color w:val="404040" w:themeColor="text1" w:themeTint="BF"/>
          <w:kern w:val="21"/>
          <w14:numSpacing w14:val="proportional"/>
        </w:rPr>
      </w:pPr>
      <w:r>
        <w:rPr>
          <w:color w:val="404040" w:themeColor="text1" w:themeTint="BF"/>
          <w:kern w:val="21"/>
          <w:shd w:val="clear" w:color="auto" w:fill="FFFFFF" w:themeFill="background1"/>
          <w14:numSpacing w14:val="proportional"/>
        </w:rPr>
        <w:t>Statistical Services Branch, Department of Health</w:t>
      </w:r>
      <w:r w:rsidRPr="000D3BDA">
        <w:rPr>
          <w:color w:val="404040" w:themeColor="text1" w:themeTint="BF"/>
          <w:kern w:val="21"/>
          <w14:numSpacing w14:val="proportional"/>
        </w:rPr>
        <w:t xml:space="preserve">, Queensland Health, GPO Box 48, Brisbane QLD 4001, </w:t>
      </w:r>
      <w:r w:rsidRPr="000D3BDA">
        <w:rPr>
          <w:color w:val="404040" w:themeColor="text1" w:themeTint="BF"/>
          <w:kern w:val="21"/>
          <w14:numSpacing w14:val="proportional"/>
        </w:rPr>
        <w:br/>
        <w:t xml:space="preserve">email </w:t>
      </w:r>
      <w:r>
        <w:rPr>
          <w:color w:val="404040" w:themeColor="text1" w:themeTint="BF"/>
          <w:kern w:val="21"/>
          <w14:numSpacing w14:val="proportional"/>
        </w:rPr>
        <w:t>NAPmail@health.qld.gov.au</w:t>
      </w:r>
      <w:r w:rsidRPr="000D3BDA">
        <w:rPr>
          <w:color w:val="404040" w:themeColor="text1" w:themeTint="BF"/>
          <w:kern w:val="21"/>
          <w14:numSpacing w14:val="proportional"/>
        </w:rPr>
        <w:t>, phone</w:t>
      </w:r>
      <w:r>
        <w:rPr>
          <w:color w:val="404040" w:themeColor="text1" w:themeTint="BF"/>
          <w:kern w:val="21"/>
          <w14:numSpacing w14:val="proportional"/>
        </w:rPr>
        <w:t xml:space="preserve"> (07) </w:t>
      </w:r>
      <w:r w:rsidR="00AE0704">
        <w:rPr>
          <w:color w:val="404040" w:themeColor="text1" w:themeTint="BF"/>
          <w:kern w:val="21"/>
          <w14:numSpacing w14:val="proportional"/>
        </w:rPr>
        <w:t>2100 8810</w:t>
      </w:r>
      <w:r w:rsidRPr="000D3BDA">
        <w:rPr>
          <w:color w:val="404040" w:themeColor="text1" w:themeTint="BF"/>
          <w:kern w:val="21"/>
          <w14:numSpacing w14:val="proportional"/>
        </w:rPr>
        <w:t>.</w:t>
      </w:r>
    </w:p>
    <w:p w14:paraId="03C8C9AD" w14:textId="743090B5" w:rsidR="00B95942" w:rsidRDefault="00F64C46" w:rsidP="00B44AEB">
      <w:pPr>
        <w:spacing w:before="120" w:after="120"/>
        <w:textboxTightWrap w:val="allLines"/>
        <w:rPr>
          <w:color w:val="404040" w:themeColor="text1" w:themeTint="BF"/>
          <w:kern w:val="21"/>
          <w14:numSpacing w14:val="proportional"/>
        </w:rPr>
      </w:pPr>
      <w:r w:rsidRPr="000D3BDA">
        <w:rPr>
          <w:color w:val="404040" w:themeColor="text1" w:themeTint="BF"/>
          <w:kern w:val="21"/>
          <w14:numSpacing w14:val="proportional"/>
        </w:rPr>
        <w:t xml:space="preserve">An electronic version of this document is available at </w:t>
      </w:r>
      <w:r w:rsidRPr="00F64C46">
        <w:rPr>
          <w:color w:val="404040" w:themeColor="text1" w:themeTint="BF"/>
          <w:kern w:val="21"/>
          <w14:numSpacing w14:val="proportional"/>
        </w:rPr>
        <w:t>https://www.health.qld.gov.au/hsu/collections/qhnapdc</w:t>
      </w:r>
      <w:r w:rsidR="00B95942">
        <w:rPr>
          <w:color w:val="404040" w:themeColor="text1" w:themeTint="BF"/>
          <w:kern w:val="21"/>
          <w14:numSpacing w14:val="proportional"/>
        </w:rPr>
        <w:br w:type="page"/>
      </w:r>
    </w:p>
    <w:sdt>
      <w:sdtPr>
        <w:rPr>
          <w:rFonts w:ascii="Fira Sans" w:eastAsiaTheme="minorHAnsi" w:hAnsi="Fira Sans" w:cstheme="minorBidi"/>
          <w:color w:val="3A3E3E" w:themeColor="background2" w:themeShade="40"/>
          <w:kern w:val="0"/>
          <w:sz w:val="21"/>
          <w:szCs w:val="21"/>
          <w:lang w:val="en-US"/>
          <w14:numSpacing w14:val="default"/>
        </w:rPr>
        <w:id w:val="-251746960"/>
        <w:docPartObj>
          <w:docPartGallery w:val="Table of Contents"/>
          <w:docPartUnique/>
        </w:docPartObj>
      </w:sdtPr>
      <w:sdtEndPr>
        <w:rPr>
          <w:b/>
          <w:bCs/>
          <w:noProof/>
        </w:rPr>
      </w:sdtEndPr>
      <w:sdtContent>
        <w:p w14:paraId="0D2EC2A5" w14:textId="71C04763" w:rsidR="002D25B7" w:rsidRDefault="002D25B7">
          <w:pPr>
            <w:pStyle w:val="TOCHeading"/>
          </w:pPr>
          <w:r>
            <w:t>Contents</w:t>
          </w:r>
        </w:p>
        <w:p w14:paraId="08385A42" w14:textId="3F82C6BD" w:rsidR="00462612" w:rsidRDefault="002D25B7">
          <w:pPr>
            <w:pStyle w:val="TOC1"/>
            <w:rPr>
              <w:rFonts w:asciiTheme="minorHAnsi" w:hAnsiTheme="minorHAnsi"/>
              <w:bCs w:val="0"/>
              <w:color w:val="auto"/>
              <w:kern w:val="2"/>
              <w:sz w:val="24"/>
              <w:szCs w:val="24"/>
              <w:u w:val="none"/>
              <w14:ligatures w14:val="standardContextual"/>
            </w:rPr>
          </w:pPr>
          <w:r>
            <w:rPr>
              <w:bCs w:val="0"/>
              <w:noProof w:val="0"/>
            </w:rPr>
            <w:fldChar w:fldCharType="begin"/>
          </w:r>
          <w:r>
            <w:instrText xml:space="preserve"> TOC \o "1-3" \h \z \u </w:instrText>
          </w:r>
          <w:r>
            <w:rPr>
              <w:bCs w:val="0"/>
              <w:noProof w:val="0"/>
            </w:rPr>
            <w:fldChar w:fldCharType="separate"/>
          </w:r>
          <w:hyperlink w:anchor="_Toc216162058" w:history="1">
            <w:r w:rsidR="00462612" w:rsidRPr="004D2DC0">
              <w:rPr>
                <w:rStyle w:val="Hyperlink"/>
              </w:rPr>
              <w:t>1</w:t>
            </w:r>
            <w:r w:rsidR="00462612">
              <w:rPr>
                <w:rFonts w:asciiTheme="minorHAnsi" w:hAnsiTheme="minorHAnsi"/>
                <w:bCs w:val="0"/>
                <w:color w:val="auto"/>
                <w:kern w:val="2"/>
                <w:sz w:val="24"/>
                <w:szCs w:val="24"/>
                <w:u w:val="none"/>
                <w14:ligatures w14:val="standardContextual"/>
              </w:rPr>
              <w:tab/>
            </w:r>
            <w:r w:rsidR="00462612" w:rsidRPr="004D2DC0">
              <w:rPr>
                <w:rStyle w:val="Hyperlink"/>
              </w:rPr>
              <w:t>Overview</w:t>
            </w:r>
            <w:r w:rsidR="00462612">
              <w:rPr>
                <w:webHidden/>
              </w:rPr>
              <w:tab/>
            </w:r>
            <w:r w:rsidR="00462612">
              <w:rPr>
                <w:webHidden/>
              </w:rPr>
              <w:fldChar w:fldCharType="begin"/>
            </w:r>
            <w:r w:rsidR="00462612">
              <w:rPr>
                <w:webHidden/>
              </w:rPr>
              <w:instrText xml:space="preserve"> PAGEREF _Toc216162058 \h </w:instrText>
            </w:r>
            <w:r w:rsidR="00462612">
              <w:rPr>
                <w:webHidden/>
              </w:rPr>
            </w:r>
            <w:r w:rsidR="00462612">
              <w:rPr>
                <w:webHidden/>
              </w:rPr>
              <w:fldChar w:fldCharType="separate"/>
            </w:r>
            <w:r w:rsidR="00462612">
              <w:rPr>
                <w:webHidden/>
              </w:rPr>
              <w:t>4</w:t>
            </w:r>
            <w:r w:rsidR="00462612">
              <w:rPr>
                <w:webHidden/>
              </w:rPr>
              <w:fldChar w:fldCharType="end"/>
            </w:r>
          </w:hyperlink>
        </w:p>
        <w:p w14:paraId="74EB44BB" w14:textId="5CA1BE44" w:rsidR="00462612" w:rsidRDefault="00462612">
          <w:pPr>
            <w:pStyle w:val="TOC1"/>
            <w:rPr>
              <w:rFonts w:asciiTheme="minorHAnsi" w:hAnsiTheme="minorHAnsi"/>
              <w:bCs w:val="0"/>
              <w:color w:val="auto"/>
              <w:kern w:val="2"/>
              <w:sz w:val="24"/>
              <w:szCs w:val="24"/>
              <w:u w:val="none"/>
              <w14:ligatures w14:val="standardContextual"/>
            </w:rPr>
          </w:pPr>
          <w:hyperlink w:anchor="_Toc216162059" w:history="1">
            <w:r w:rsidRPr="004D2DC0">
              <w:rPr>
                <w:rStyle w:val="Hyperlink"/>
              </w:rPr>
              <w:t>2</w:t>
            </w:r>
            <w:r>
              <w:rPr>
                <w:rFonts w:asciiTheme="minorHAnsi" w:hAnsiTheme="minorHAnsi"/>
                <w:bCs w:val="0"/>
                <w:color w:val="auto"/>
                <w:kern w:val="2"/>
                <w:sz w:val="24"/>
                <w:szCs w:val="24"/>
                <w:u w:val="none"/>
                <w14:ligatures w14:val="standardContextual"/>
              </w:rPr>
              <w:tab/>
            </w:r>
            <w:r w:rsidRPr="004D2DC0">
              <w:rPr>
                <w:rStyle w:val="Hyperlink"/>
              </w:rPr>
              <w:t>History of the QHNAPDC</w:t>
            </w:r>
            <w:r>
              <w:rPr>
                <w:webHidden/>
              </w:rPr>
              <w:tab/>
            </w:r>
            <w:r>
              <w:rPr>
                <w:webHidden/>
              </w:rPr>
              <w:fldChar w:fldCharType="begin"/>
            </w:r>
            <w:r>
              <w:rPr>
                <w:webHidden/>
              </w:rPr>
              <w:instrText xml:space="preserve"> PAGEREF _Toc216162059 \h </w:instrText>
            </w:r>
            <w:r>
              <w:rPr>
                <w:webHidden/>
              </w:rPr>
            </w:r>
            <w:r>
              <w:rPr>
                <w:webHidden/>
              </w:rPr>
              <w:fldChar w:fldCharType="separate"/>
            </w:r>
            <w:r>
              <w:rPr>
                <w:webHidden/>
              </w:rPr>
              <w:t>4</w:t>
            </w:r>
            <w:r>
              <w:rPr>
                <w:webHidden/>
              </w:rPr>
              <w:fldChar w:fldCharType="end"/>
            </w:r>
          </w:hyperlink>
        </w:p>
        <w:p w14:paraId="00B8A0F7" w14:textId="32C47A6D" w:rsidR="00462612" w:rsidRDefault="00462612">
          <w:pPr>
            <w:pStyle w:val="TOC1"/>
            <w:rPr>
              <w:rFonts w:asciiTheme="minorHAnsi" w:hAnsiTheme="minorHAnsi"/>
              <w:bCs w:val="0"/>
              <w:color w:val="auto"/>
              <w:kern w:val="2"/>
              <w:sz w:val="24"/>
              <w:szCs w:val="24"/>
              <w:u w:val="none"/>
              <w14:ligatures w14:val="standardContextual"/>
            </w:rPr>
          </w:pPr>
          <w:hyperlink w:anchor="_Toc216162060" w:history="1">
            <w:r w:rsidRPr="004D2DC0">
              <w:rPr>
                <w:rStyle w:val="Hyperlink"/>
              </w:rPr>
              <w:t>3</w:t>
            </w:r>
            <w:r>
              <w:rPr>
                <w:rFonts w:asciiTheme="minorHAnsi" w:hAnsiTheme="minorHAnsi"/>
                <w:bCs w:val="0"/>
                <w:color w:val="auto"/>
                <w:kern w:val="2"/>
                <w:sz w:val="24"/>
                <w:szCs w:val="24"/>
                <w:u w:val="none"/>
                <w14:ligatures w14:val="standardContextual"/>
              </w:rPr>
              <w:tab/>
            </w:r>
            <w:r w:rsidRPr="004D2DC0">
              <w:rPr>
                <w:rStyle w:val="Hyperlink"/>
              </w:rPr>
              <w:t>Scope</w:t>
            </w:r>
            <w:r>
              <w:rPr>
                <w:webHidden/>
              </w:rPr>
              <w:tab/>
            </w:r>
            <w:r>
              <w:rPr>
                <w:webHidden/>
              </w:rPr>
              <w:fldChar w:fldCharType="begin"/>
            </w:r>
            <w:r>
              <w:rPr>
                <w:webHidden/>
              </w:rPr>
              <w:instrText xml:space="preserve"> PAGEREF _Toc216162060 \h </w:instrText>
            </w:r>
            <w:r>
              <w:rPr>
                <w:webHidden/>
              </w:rPr>
            </w:r>
            <w:r>
              <w:rPr>
                <w:webHidden/>
              </w:rPr>
              <w:fldChar w:fldCharType="separate"/>
            </w:r>
            <w:r>
              <w:rPr>
                <w:webHidden/>
              </w:rPr>
              <w:t>5</w:t>
            </w:r>
            <w:r>
              <w:rPr>
                <w:webHidden/>
              </w:rPr>
              <w:fldChar w:fldCharType="end"/>
            </w:r>
          </w:hyperlink>
        </w:p>
        <w:p w14:paraId="4603CDEA" w14:textId="12FCC7C9" w:rsidR="00462612" w:rsidRDefault="00462612">
          <w:pPr>
            <w:pStyle w:val="TOC3"/>
            <w:rPr>
              <w:rFonts w:asciiTheme="minorHAnsi" w:hAnsiTheme="minorHAnsi"/>
              <w:color w:val="auto"/>
              <w:kern w:val="2"/>
              <w:sz w:val="24"/>
              <w:szCs w:val="24"/>
              <w:lang w:val="en-AU"/>
              <w14:ligatures w14:val="standardContextual"/>
            </w:rPr>
          </w:pPr>
          <w:hyperlink w:anchor="_Toc216162061" w:history="1">
            <w:r w:rsidRPr="004D2DC0">
              <w:rPr>
                <w:rStyle w:val="Hyperlink"/>
              </w:rPr>
              <w:t>3.0.1. Scope Diagram</w:t>
            </w:r>
            <w:r>
              <w:rPr>
                <w:webHidden/>
              </w:rPr>
              <w:tab/>
            </w:r>
            <w:r>
              <w:rPr>
                <w:webHidden/>
              </w:rPr>
              <w:fldChar w:fldCharType="begin"/>
            </w:r>
            <w:r>
              <w:rPr>
                <w:webHidden/>
              </w:rPr>
              <w:instrText xml:space="preserve"> PAGEREF _Toc216162061 \h </w:instrText>
            </w:r>
            <w:r>
              <w:rPr>
                <w:webHidden/>
              </w:rPr>
            </w:r>
            <w:r>
              <w:rPr>
                <w:webHidden/>
              </w:rPr>
              <w:fldChar w:fldCharType="separate"/>
            </w:r>
            <w:r>
              <w:rPr>
                <w:webHidden/>
              </w:rPr>
              <w:t>8</w:t>
            </w:r>
            <w:r>
              <w:rPr>
                <w:webHidden/>
              </w:rPr>
              <w:fldChar w:fldCharType="end"/>
            </w:r>
          </w:hyperlink>
        </w:p>
        <w:p w14:paraId="1AFF6DF7" w14:textId="033B0D7A" w:rsidR="00462612" w:rsidRDefault="00462612">
          <w:pPr>
            <w:pStyle w:val="TOC2"/>
            <w:rPr>
              <w:rFonts w:asciiTheme="minorHAnsi" w:hAnsiTheme="minorHAnsi"/>
              <w:iCs w:val="0"/>
              <w:color w:val="auto"/>
              <w:kern w:val="2"/>
              <w:sz w:val="24"/>
              <w:szCs w:val="24"/>
              <w:lang w:val="en-AU"/>
              <w14:ligatures w14:val="standardContextual"/>
            </w:rPr>
          </w:pPr>
          <w:hyperlink w:anchor="_Toc216162062" w:history="1">
            <w:r w:rsidRPr="004D2DC0">
              <w:rPr>
                <w:rStyle w:val="Hyperlink"/>
              </w:rPr>
              <w:t>3.1</w:t>
            </w:r>
            <w:r>
              <w:rPr>
                <w:rFonts w:asciiTheme="minorHAnsi" w:hAnsiTheme="minorHAnsi"/>
                <w:iCs w:val="0"/>
                <w:color w:val="auto"/>
                <w:kern w:val="2"/>
                <w:sz w:val="24"/>
                <w:szCs w:val="24"/>
                <w:lang w:val="en-AU"/>
                <w14:ligatures w14:val="standardContextual"/>
              </w:rPr>
              <w:tab/>
            </w:r>
            <w:r w:rsidRPr="004D2DC0">
              <w:rPr>
                <w:rStyle w:val="Hyperlink"/>
              </w:rPr>
              <w:t>Type of activity</w:t>
            </w:r>
            <w:r>
              <w:rPr>
                <w:webHidden/>
              </w:rPr>
              <w:tab/>
            </w:r>
            <w:r>
              <w:rPr>
                <w:webHidden/>
              </w:rPr>
              <w:fldChar w:fldCharType="begin"/>
            </w:r>
            <w:r>
              <w:rPr>
                <w:webHidden/>
              </w:rPr>
              <w:instrText xml:space="preserve"> PAGEREF _Toc216162062 \h </w:instrText>
            </w:r>
            <w:r>
              <w:rPr>
                <w:webHidden/>
              </w:rPr>
            </w:r>
            <w:r>
              <w:rPr>
                <w:webHidden/>
              </w:rPr>
              <w:fldChar w:fldCharType="separate"/>
            </w:r>
            <w:r>
              <w:rPr>
                <w:webHidden/>
              </w:rPr>
              <w:t>9</w:t>
            </w:r>
            <w:r>
              <w:rPr>
                <w:webHidden/>
              </w:rPr>
              <w:fldChar w:fldCharType="end"/>
            </w:r>
          </w:hyperlink>
        </w:p>
        <w:p w14:paraId="542A6782" w14:textId="0A586F60" w:rsidR="00462612" w:rsidRDefault="00462612">
          <w:pPr>
            <w:pStyle w:val="TOC2"/>
            <w:rPr>
              <w:rFonts w:asciiTheme="minorHAnsi" w:hAnsiTheme="minorHAnsi"/>
              <w:iCs w:val="0"/>
              <w:color w:val="auto"/>
              <w:kern w:val="2"/>
              <w:sz w:val="24"/>
              <w:szCs w:val="24"/>
              <w:lang w:val="en-AU"/>
              <w14:ligatures w14:val="standardContextual"/>
            </w:rPr>
          </w:pPr>
          <w:hyperlink w:anchor="_Toc216162063" w:history="1">
            <w:r w:rsidRPr="004D2DC0">
              <w:rPr>
                <w:rStyle w:val="Hyperlink"/>
              </w:rPr>
              <w:t>3.2</w:t>
            </w:r>
            <w:r>
              <w:rPr>
                <w:rFonts w:asciiTheme="minorHAnsi" w:hAnsiTheme="minorHAnsi"/>
                <w:iCs w:val="0"/>
                <w:color w:val="auto"/>
                <w:kern w:val="2"/>
                <w:sz w:val="24"/>
                <w:szCs w:val="24"/>
                <w:lang w:val="en-AU"/>
                <w14:ligatures w14:val="standardContextual"/>
              </w:rPr>
              <w:tab/>
            </w:r>
            <w:r w:rsidRPr="004D2DC0">
              <w:rPr>
                <w:rStyle w:val="Hyperlink"/>
              </w:rPr>
              <w:t>Reporting mandates</w:t>
            </w:r>
            <w:r>
              <w:rPr>
                <w:webHidden/>
              </w:rPr>
              <w:tab/>
            </w:r>
            <w:r>
              <w:rPr>
                <w:webHidden/>
              </w:rPr>
              <w:fldChar w:fldCharType="begin"/>
            </w:r>
            <w:r>
              <w:rPr>
                <w:webHidden/>
              </w:rPr>
              <w:instrText xml:space="preserve"> PAGEREF _Toc216162063 \h </w:instrText>
            </w:r>
            <w:r>
              <w:rPr>
                <w:webHidden/>
              </w:rPr>
            </w:r>
            <w:r>
              <w:rPr>
                <w:webHidden/>
              </w:rPr>
              <w:fldChar w:fldCharType="separate"/>
            </w:r>
            <w:r>
              <w:rPr>
                <w:webHidden/>
              </w:rPr>
              <w:t>9</w:t>
            </w:r>
            <w:r>
              <w:rPr>
                <w:webHidden/>
              </w:rPr>
              <w:fldChar w:fldCharType="end"/>
            </w:r>
          </w:hyperlink>
        </w:p>
        <w:p w14:paraId="79D1CAB4" w14:textId="720F53BE" w:rsidR="00462612" w:rsidRDefault="00462612">
          <w:pPr>
            <w:pStyle w:val="TOC3"/>
            <w:rPr>
              <w:rFonts w:asciiTheme="minorHAnsi" w:hAnsiTheme="minorHAnsi"/>
              <w:color w:val="auto"/>
              <w:kern w:val="2"/>
              <w:sz w:val="24"/>
              <w:szCs w:val="24"/>
              <w:lang w:val="en-AU"/>
              <w14:ligatures w14:val="standardContextual"/>
            </w:rPr>
          </w:pPr>
          <w:hyperlink w:anchor="_Toc216162064" w:history="1">
            <w:r w:rsidRPr="004D2DC0">
              <w:rPr>
                <w:rStyle w:val="Hyperlink"/>
              </w:rPr>
              <w:t>Commonwealth Government (national)</w:t>
            </w:r>
            <w:r>
              <w:rPr>
                <w:webHidden/>
              </w:rPr>
              <w:tab/>
            </w:r>
            <w:r>
              <w:rPr>
                <w:webHidden/>
              </w:rPr>
              <w:fldChar w:fldCharType="begin"/>
            </w:r>
            <w:r>
              <w:rPr>
                <w:webHidden/>
              </w:rPr>
              <w:instrText xml:space="preserve"> PAGEREF _Toc216162064 \h </w:instrText>
            </w:r>
            <w:r>
              <w:rPr>
                <w:webHidden/>
              </w:rPr>
            </w:r>
            <w:r>
              <w:rPr>
                <w:webHidden/>
              </w:rPr>
              <w:fldChar w:fldCharType="separate"/>
            </w:r>
            <w:r>
              <w:rPr>
                <w:webHidden/>
              </w:rPr>
              <w:t>9</w:t>
            </w:r>
            <w:r>
              <w:rPr>
                <w:webHidden/>
              </w:rPr>
              <w:fldChar w:fldCharType="end"/>
            </w:r>
          </w:hyperlink>
        </w:p>
        <w:p w14:paraId="005A4B7D" w14:textId="7242E8A4" w:rsidR="00462612" w:rsidRDefault="00462612">
          <w:pPr>
            <w:pStyle w:val="TOC3"/>
            <w:rPr>
              <w:rFonts w:asciiTheme="minorHAnsi" w:hAnsiTheme="minorHAnsi"/>
              <w:color w:val="auto"/>
              <w:kern w:val="2"/>
              <w:sz w:val="24"/>
              <w:szCs w:val="24"/>
              <w:lang w:val="en-AU"/>
              <w14:ligatures w14:val="standardContextual"/>
            </w:rPr>
          </w:pPr>
          <w:hyperlink w:anchor="_Toc216162065" w:history="1">
            <w:r w:rsidRPr="004D2DC0">
              <w:rPr>
                <w:rStyle w:val="Hyperlink"/>
              </w:rPr>
              <w:t>Queensland Health (State)</w:t>
            </w:r>
            <w:r>
              <w:rPr>
                <w:webHidden/>
              </w:rPr>
              <w:tab/>
            </w:r>
            <w:r>
              <w:rPr>
                <w:webHidden/>
              </w:rPr>
              <w:fldChar w:fldCharType="begin"/>
            </w:r>
            <w:r>
              <w:rPr>
                <w:webHidden/>
              </w:rPr>
              <w:instrText xml:space="preserve"> PAGEREF _Toc216162065 \h </w:instrText>
            </w:r>
            <w:r>
              <w:rPr>
                <w:webHidden/>
              </w:rPr>
            </w:r>
            <w:r>
              <w:rPr>
                <w:webHidden/>
              </w:rPr>
              <w:fldChar w:fldCharType="separate"/>
            </w:r>
            <w:r>
              <w:rPr>
                <w:webHidden/>
              </w:rPr>
              <w:t>9</w:t>
            </w:r>
            <w:r>
              <w:rPr>
                <w:webHidden/>
              </w:rPr>
              <w:fldChar w:fldCharType="end"/>
            </w:r>
          </w:hyperlink>
        </w:p>
        <w:p w14:paraId="230EA3B3" w14:textId="51B501F3" w:rsidR="00462612" w:rsidRDefault="00462612">
          <w:pPr>
            <w:pStyle w:val="TOC1"/>
            <w:rPr>
              <w:rFonts w:asciiTheme="minorHAnsi" w:hAnsiTheme="minorHAnsi"/>
              <w:bCs w:val="0"/>
              <w:color w:val="auto"/>
              <w:kern w:val="2"/>
              <w:sz w:val="24"/>
              <w:szCs w:val="24"/>
              <w:u w:val="none"/>
              <w14:ligatures w14:val="standardContextual"/>
            </w:rPr>
          </w:pPr>
          <w:hyperlink w:anchor="_Toc216162066" w:history="1">
            <w:r w:rsidRPr="004D2DC0">
              <w:rPr>
                <w:rStyle w:val="Hyperlink"/>
              </w:rPr>
              <w:t>4</w:t>
            </w:r>
            <w:r>
              <w:rPr>
                <w:rFonts w:asciiTheme="minorHAnsi" w:hAnsiTheme="minorHAnsi"/>
                <w:bCs w:val="0"/>
                <w:color w:val="auto"/>
                <w:kern w:val="2"/>
                <w:sz w:val="24"/>
                <w:szCs w:val="24"/>
                <w:u w:val="none"/>
                <w14:ligatures w14:val="standardContextual"/>
              </w:rPr>
              <w:tab/>
            </w:r>
            <w:r w:rsidRPr="004D2DC0">
              <w:rPr>
                <w:rStyle w:val="Hyperlink"/>
              </w:rPr>
              <w:t>Clinic Classification and Counting Rules</w:t>
            </w:r>
            <w:r>
              <w:rPr>
                <w:webHidden/>
              </w:rPr>
              <w:tab/>
            </w:r>
            <w:r>
              <w:rPr>
                <w:webHidden/>
              </w:rPr>
              <w:fldChar w:fldCharType="begin"/>
            </w:r>
            <w:r>
              <w:rPr>
                <w:webHidden/>
              </w:rPr>
              <w:instrText xml:space="preserve"> PAGEREF _Toc216162066 \h </w:instrText>
            </w:r>
            <w:r>
              <w:rPr>
                <w:webHidden/>
              </w:rPr>
            </w:r>
            <w:r>
              <w:rPr>
                <w:webHidden/>
              </w:rPr>
              <w:fldChar w:fldCharType="separate"/>
            </w:r>
            <w:r>
              <w:rPr>
                <w:webHidden/>
              </w:rPr>
              <w:t>10</w:t>
            </w:r>
            <w:r>
              <w:rPr>
                <w:webHidden/>
              </w:rPr>
              <w:fldChar w:fldCharType="end"/>
            </w:r>
          </w:hyperlink>
        </w:p>
        <w:p w14:paraId="03AAC0BB" w14:textId="3D754857" w:rsidR="00462612" w:rsidRDefault="00462612">
          <w:pPr>
            <w:pStyle w:val="TOC2"/>
            <w:rPr>
              <w:rFonts w:asciiTheme="minorHAnsi" w:hAnsiTheme="minorHAnsi"/>
              <w:iCs w:val="0"/>
              <w:color w:val="auto"/>
              <w:kern w:val="2"/>
              <w:sz w:val="24"/>
              <w:szCs w:val="24"/>
              <w:lang w:val="en-AU"/>
              <w14:ligatures w14:val="standardContextual"/>
            </w:rPr>
          </w:pPr>
          <w:hyperlink w:anchor="_Toc216162067" w:history="1">
            <w:r w:rsidRPr="004D2DC0">
              <w:rPr>
                <w:rStyle w:val="Hyperlink"/>
              </w:rPr>
              <w:t>4.1</w:t>
            </w:r>
            <w:r>
              <w:rPr>
                <w:rFonts w:asciiTheme="minorHAnsi" w:hAnsiTheme="minorHAnsi"/>
                <w:iCs w:val="0"/>
                <w:color w:val="auto"/>
                <w:kern w:val="2"/>
                <w:sz w:val="24"/>
                <w:szCs w:val="24"/>
                <w:lang w:val="en-AU"/>
                <w14:ligatures w14:val="standardContextual"/>
              </w:rPr>
              <w:tab/>
            </w:r>
            <w:r w:rsidRPr="004D2DC0">
              <w:rPr>
                <w:rStyle w:val="Hyperlink"/>
              </w:rPr>
              <w:t>Outpatient service event classification</w:t>
            </w:r>
            <w:r>
              <w:rPr>
                <w:webHidden/>
              </w:rPr>
              <w:tab/>
            </w:r>
            <w:r>
              <w:rPr>
                <w:webHidden/>
              </w:rPr>
              <w:fldChar w:fldCharType="begin"/>
            </w:r>
            <w:r>
              <w:rPr>
                <w:webHidden/>
              </w:rPr>
              <w:instrText xml:space="preserve"> PAGEREF _Toc216162067 \h </w:instrText>
            </w:r>
            <w:r>
              <w:rPr>
                <w:webHidden/>
              </w:rPr>
            </w:r>
            <w:r>
              <w:rPr>
                <w:webHidden/>
              </w:rPr>
              <w:fldChar w:fldCharType="separate"/>
            </w:r>
            <w:r>
              <w:rPr>
                <w:webHidden/>
              </w:rPr>
              <w:t>10</w:t>
            </w:r>
            <w:r>
              <w:rPr>
                <w:webHidden/>
              </w:rPr>
              <w:fldChar w:fldCharType="end"/>
            </w:r>
          </w:hyperlink>
        </w:p>
        <w:p w14:paraId="48B0785C" w14:textId="39FF36DE" w:rsidR="00462612" w:rsidRDefault="00462612">
          <w:pPr>
            <w:pStyle w:val="TOC3"/>
            <w:rPr>
              <w:rFonts w:asciiTheme="minorHAnsi" w:hAnsiTheme="minorHAnsi"/>
              <w:color w:val="auto"/>
              <w:kern w:val="2"/>
              <w:sz w:val="24"/>
              <w:szCs w:val="24"/>
              <w:lang w:val="en-AU"/>
              <w14:ligatures w14:val="standardContextual"/>
            </w:rPr>
          </w:pPr>
          <w:hyperlink w:anchor="_Toc216162068" w:history="1">
            <w:r w:rsidRPr="004D2DC0">
              <w:rPr>
                <w:rStyle w:val="Hyperlink"/>
              </w:rPr>
              <w:t>4.1.1</w:t>
            </w:r>
            <w:r>
              <w:rPr>
                <w:rFonts w:asciiTheme="minorHAnsi" w:hAnsiTheme="minorHAnsi"/>
                <w:color w:val="auto"/>
                <w:kern w:val="2"/>
                <w:sz w:val="24"/>
                <w:szCs w:val="24"/>
                <w:lang w:val="en-AU"/>
                <w14:ligatures w14:val="standardContextual"/>
              </w:rPr>
              <w:tab/>
            </w:r>
            <w:r w:rsidRPr="004D2DC0">
              <w:rPr>
                <w:rStyle w:val="Hyperlink"/>
              </w:rPr>
              <w:t>Counting Rules</w:t>
            </w:r>
            <w:r>
              <w:rPr>
                <w:webHidden/>
              </w:rPr>
              <w:tab/>
            </w:r>
            <w:r>
              <w:rPr>
                <w:webHidden/>
              </w:rPr>
              <w:fldChar w:fldCharType="begin"/>
            </w:r>
            <w:r>
              <w:rPr>
                <w:webHidden/>
              </w:rPr>
              <w:instrText xml:space="preserve"> PAGEREF _Toc216162068 \h </w:instrText>
            </w:r>
            <w:r>
              <w:rPr>
                <w:webHidden/>
              </w:rPr>
            </w:r>
            <w:r>
              <w:rPr>
                <w:webHidden/>
              </w:rPr>
              <w:fldChar w:fldCharType="separate"/>
            </w:r>
            <w:r>
              <w:rPr>
                <w:webHidden/>
              </w:rPr>
              <w:t>11</w:t>
            </w:r>
            <w:r>
              <w:rPr>
                <w:webHidden/>
              </w:rPr>
              <w:fldChar w:fldCharType="end"/>
            </w:r>
          </w:hyperlink>
        </w:p>
        <w:p w14:paraId="350644A1" w14:textId="34FB4865" w:rsidR="00462612" w:rsidRDefault="00462612">
          <w:pPr>
            <w:pStyle w:val="TOC2"/>
            <w:rPr>
              <w:rFonts w:asciiTheme="minorHAnsi" w:hAnsiTheme="minorHAnsi"/>
              <w:iCs w:val="0"/>
              <w:color w:val="auto"/>
              <w:kern w:val="2"/>
              <w:sz w:val="24"/>
              <w:szCs w:val="24"/>
              <w:lang w:val="en-AU"/>
              <w14:ligatures w14:val="standardContextual"/>
            </w:rPr>
          </w:pPr>
          <w:hyperlink w:anchor="_Toc216162069" w:history="1">
            <w:r w:rsidRPr="004D2DC0">
              <w:rPr>
                <w:rStyle w:val="Hyperlink"/>
              </w:rPr>
              <w:t>4.2</w:t>
            </w:r>
            <w:r>
              <w:rPr>
                <w:rFonts w:asciiTheme="minorHAnsi" w:hAnsiTheme="minorHAnsi"/>
                <w:iCs w:val="0"/>
                <w:color w:val="auto"/>
                <w:kern w:val="2"/>
                <w:sz w:val="24"/>
                <w:szCs w:val="24"/>
                <w:lang w:val="en-AU"/>
                <w14:ligatures w14:val="standardContextual"/>
              </w:rPr>
              <w:tab/>
            </w:r>
            <w:r w:rsidRPr="004D2DC0">
              <w:rPr>
                <w:rStyle w:val="Hyperlink"/>
              </w:rPr>
              <w:t>Primary and Community Health (PCH) service type classification and counting rules</w:t>
            </w:r>
            <w:r>
              <w:rPr>
                <w:webHidden/>
              </w:rPr>
              <w:tab/>
            </w:r>
            <w:r>
              <w:rPr>
                <w:webHidden/>
              </w:rPr>
              <w:fldChar w:fldCharType="begin"/>
            </w:r>
            <w:r>
              <w:rPr>
                <w:webHidden/>
              </w:rPr>
              <w:instrText xml:space="preserve"> PAGEREF _Toc216162069 \h </w:instrText>
            </w:r>
            <w:r>
              <w:rPr>
                <w:webHidden/>
              </w:rPr>
            </w:r>
            <w:r>
              <w:rPr>
                <w:webHidden/>
              </w:rPr>
              <w:fldChar w:fldCharType="separate"/>
            </w:r>
            <w:r>
              <w:rPr>
                <w:webHidden/>
              </w:rPr>
              <w:t>13</w:t>
            </w:r>
            <w:r>
              <w:rPr>
                <w:webHidden/>
              </w:rPr>
              <w:fldChar w:fldCharType="end"/>
            </w:r>
          </w:hyperlink>
        </w:p>
        <w:p w14:paraId="4C839AD8" w14:textId="1F39CC79" w:rsidR="00462612" w:rsidRDefault="00462612">
          <w:pPr>
            <w:pStyle w:val="TOC3"/>
            <w:rPr>
              <w:rFonts w:asciiTheme="minorHAnsi" w:hAnsiTheme="minorHAnsi"/>
              <w:color w:val="auto"/>
              <w:kern w:val="2"/>
              <w:sz w:val="24"/>
              <w:szCs w:val="24"/>
              <w:lang w:val="en-AU"/>
              <w14:ligatures w14:val="standardContextual"/>
            </w:rPr>
          </w:pPr>
          <w:hyperlink w:anchor="_Toc216162070" w:history="1">
            <w:r w:rsidRPr="004D2DC0">
              <w:rPr>
                <w:rStyle w:val="Hyperlink"/>
              </w:rPr>
              <w:t>4.2.1</w:t>
            </w:r>
            <w:r>
              <w:rPr>
                <w:rFonts w:asciiTheme="minorHAnsi" w:hAnsiTheme="minorHAnsi"/>
                <w:color w:val="auto"/>
                <w:kern w:val="2"/>
                <w:sz w:val="24"/>
                <w:szCs w:val="24"/>
                <w:lang w:val="en-AU"/>
                <w14:ligatures w14:val="standardContextual"/>
              </w:rPr>
              <w:tab/>
            </w:r>
            <w:r w:rsidRPr="004D2DC0">
              <w:rPr>
                <w:rStyle w:val="Hyperlink"/>
              </w:rPr>
              <w:t>Counting Rules</w:t>
            </w:r>
            <w:r>
              <w:rPr>
                <w:webHidden/>
              </w:rPr>
              <w:tab/>
            </w:r>
            <w:r>
              <w:rPr>
                <w:webHidden/>
              </w:rPr>
              <w:fldChar w:fldCharType="begin"/>
            </w:r>
            <w:r>
              <w:rPr>
                <w:webHidden/>
              </w:rPr>
              <w:instrText xml:space="preserve"> PAGEREF _Toc216162070 \h </w:instrText>
            </w:r>
            <w:r>
              <w:rPr>
                <w:webHidden/>
              </w:rPr>
            </w:r>
            <w:r>
              <w:rPr>
                <w:webHidden/>
              </w:rPr>
              <w:fldChar w:fldCharType="separate"/>
            </w:r>
            <w:r>
              <w:rPr>
                <w:webHidden/>
              </w:rPr>
              <w:t>16</w:t>
            </w:r>
            <w:r>
              <w:rPr>
                <w:webHidden/>
              </w:rPr>
              <w:fldChar w:fldCharType="end"/>
            </w:r>
          </w:hyperlink>
        </w:p>
        <w:p w14:paraId="6FD83FCF" w14:textId="65F0B2E7" w:rsidR="00462612" w:rsidRDefault="00462612">
          <w:pPr>
            <w:pStyle w:val="TOC1"/>
            <w:rPr>
              <w:rFonts w:asciiTheme="minorHAnsi" w:hAnsiTheme="minorHAnsi"/>
              <w:bCs w:val="0"/>
              <w:color w:val="auto"/>
              <w:kern w:val="2"/>
              <w:sz w:val="24"/>
              <w:szCs w:val="24"/>
              <w:u w:val="none"/>
              <w14:ligatures w14:val="standardContextual"/>
            </w:rPr>
          </w:pPr>
          <w:hyperlink w:anchor="_Toc216162071" w:history="1">
            <w:r w:rsidRPr="004D2DC0">
              <w:rPr>
                <w:rStyle w:val="Hyperlink"/>
              </w:rPr>
              <w:t>5</w:t>
            </w:r>
            <w:r>
              <w:rPr>
                <w:rFonts w:asciiTheme="minorHAnsi" w:hAnsiTheme="minorHAnsi"/>
                <w:bCs w:val="0"/>
                <w:color w:val="auto"/>
                <w:kern w:val="2"/>
                <w:sz w:val="24"/>
                <w:szCs w:val="24"/>
                <w:u w:val="none"/>
                <w14:ligatures w14:val="standardContextual"/>
              </w:rPr>
              <w:tab/>
            </w:r>
            <w:r w:rsidRPr="004D2DC0">
              <w:rPr>
                <w:rStyle w:val="Hyperlink"/>
              </w:rPr>
              <w:t>Recording telehealth service events</w:t>
            </w:r>
            <w:r>
              <w:rPr>
                <w:webHidden/>
              </w:rPr>
              <w:tab/>
            </w:r>
            <w:r>
              <w:rPr>
                <w:webHidden/>
              </w:rPr>
              <w:fldChar w:fldCharType="begin"/>
            </w:r>
            <w:r>
              <w:rPr>
                <w:webHidden/>
              </w:rPr>
              <w:instrText xml:space="preserve"> PAGEREF _Toc216162071 \h </w:instrText>
            </w:r>
            <w:r>
              <w:rPr>
                <w:webHidden/>
              </w:rPr>
            </w:r>
            <w:r>
              <w:rPr>
                <w:webHidden/>
              </w:rPr>
              <w:fldChar w:fldCharType="separate"/>
            </w:r>
            <w:r>
              <w:rPr>
                <w:webHidden/>
              </w:rPr>
              <w:t>17</w:t>
            </w:r>
            <w:r>
              <w:rPr>
                <w:webHidden/>
              </w:rPr>
              <w:fldChar w:fldCharType="end"/>
            </w:r>
          </w:hyperlink>
        </w:p>
        <w:p w14:paraId="5614E541" w14:textId="3AB1C36E" w:rsidR="00462612" w:rsidRDefault="00462612">
          <w:pPr>
            <w:pStyle w:val="TOC3"/>
            <w:rPr>
              <w:rFonts w:asciiTheme="minorHAnsi" w:hAnsiTheme="minorHAnsi"/>
              <w:color w:val="auto"/>
              <w:kern w:val="2"/>
              <w:sz w:val="24"/>
              <w:szCs w:val="24"/>
              <w:lang w:val="en-AU"/>
              <w14:ligatures w14:val="standardContextual"/>
            </w:rPr>
          </w:pPr>
          <w:hyperlink w:anchor="_Toc216162072" w:history="1">
            <w:r w:rsidRPr="004D2DC0">
              <w:rPr>
                <w:rStyle w:val="Hyperlink"/>
              </w:rPr>
              <w:t>Reporting Scenarios</w:t>
            </w:r>
            <w:r>
              <w:rPr>
                <w:webHidden/>
              </w:rPr>
              <w:tab/>
            </w:r>
            <w:r>
              <w:rPr>
                <w:webHidden/>
              </w:rPr>
              <w:fldChar w:fldCharType="begin"/>
            </w:r>
            <w:r>
              <w:rPr>
                <w:webHidden/>
              </w:rPr>
              <w:instrText xml:space="preserve"> PAGEREF _Toc216162072 \h </w:instrText>
            </w:r>
            <w:r>
              <w:rPr>
                <w:webHidden/>
              </w:rPr>
            </w:r>
            <w:r>
              <w:rPr>
                <w:webHidden/>
              </w:rPr>
              <w:fldChar w:fldCharType="separate"/>
            </w:r>
            <w:r>
              <w:rPr>
                <w:webHidden/>
              </w:rPr>
              <w:t>18</w:t>
            </w:r>
            <w:r>
              <w:rPr>
                <w:webHidden/>
              </w:rPr>
              <w:fldChar w:fldCharType="end"/>
            </w:r>
          </w:hyperlink>
        </w:p>
        <w:p w14:paraId="7AABCE98" w14:textId="2D663DE1" w:rsidR="00462612" w:rsidRDefault="00462612">
          <w:pPr>
            <w:pStyle w:val="TOC2"/>
            <w:rPr>
              <w:rFonts w:asciiTheme="minorHAnsi" w:hAnsiTheme="minorHAnsi"/>
              <w:iCs w:val="0"/>
              <w:color w:val="auto"/>
              <w:kern w:val="2"/>
              <w:sz w:val="24"/>
              <w:szCs w:val="24"/>
              <w:lang w:val="en-AU"/>
              <w14:ligatures w14:val="standardContextual"/>
            </w:rPr>
          </w:pPr>
          <w:hyperlink w:anchor="_Toc216162073" w:history="1">
            <w:r w:rsidRPr="004D2DC0">
              <w:rPr>
                <w:rStyle w:val="Hyperlink"/>
              </w:rPr>
              <w:t>5.1</w:t>
            </w:r>
            <w:r>
              <w:rPr>
                <w:rFonts w:asciiTheme="minorHAnsi" w:hAnsiTheme="minorHAnsi"/>
                <w:iCs w:val="0"/>
                <w:color w:val="auto"/>
                <w:kern w:val="2"/>
                <w:sz w:val="24"/>
                <w:szCs w:val="24"/>
                <w:lang w:val="en-AU"/>
                <w14:ligatures w14:val="standardContextual"/>
              </w:rPr>
              <w:tab/>
            </w:r>
            <w:r w:rsidRPr="004D2DC0">
              <w:rPr>
                <w:rStyle w:val="Hyperlink"/>
              </w:rPr>
              <w:t>Reporting of eConsults/Requests for Advice</w:t>
            </w:r>
            <w:r>
              <w:rPr>
                <w:webHidden/>
              </w:rPr>
              <w:tab/>
            </w:r>
            <w:r>
              <w:rPr>
                <w:webHidden/>
              </w:rPr>
              <w:fldChar w:fldCharType="begin"/>
            </w:r>
            <w:r>
              <w:rPr>
                <w:webHidden/>
              </w:rPr>
              <w:instrText xml:space="preserve"> PAGEREF _Toc216162073 \h </w:instrText>
            </w:r>
            <w:r>
              <w:rPr>
                <w:webHidden/>
              </w:rPr>
            </w:r>
            <w:r>
              <w:rPr>
                <w:webHidden/>
              </w:rPr>
              <w:fldChar w:fldCharType="separate"/>
            </w:r>
            <w:r>
              <w:rPr>
                <w:webHidden/>
              </w:rPr>
              <w:t>23</w:t>
            </w:r>
            <w:r>
              <w:rPr>
                <w:webHidden/>
              </w:rPr>
              <w:fldChar w:fldCharType="end"/>
            </w:r>
          </w:hyperlink>
        </w:p>
        <w:p w14:paraId="2C219136" w14:textId="7C720943" w:rsidR="00462612" w:rsidRDefault="00462612">
          <w:pPr>
            <w:pStyle w:val="TOC2"/>
            <w:rPr>
              <w:rFonts w:asciiTheme="minorHAnsi" w:hAnsiTheme="minorHAnsi"/>
              <w:iCs w:val="0"/>
              <w:color w:val="auto"/>
              <w:kern w:val="2"/>
              <w:sz w:val="24"/>
              <w:szCs w:val="24"/>
              <w:lang w:val="en-AU"/>
              <w14:ligatures w14:val="standardContextual"/>
            </w:rPr>
          </w:pPr>
          <w:hyperlink w:anchor="_Toc216162074" w:history="1">
            <w:r w:rsidRPr="004D2DC0">
              <w:rPr>
                <w:rStyle w:val="Hyperlink"/>
              </w:rPr>
              <w:t>5.2</w:t>
            </w:r>
            <w:r>
              <w:rPr>
                <w:rFonts w:asciiTheme="minorHAnsi" w:hAnsiTheme="minorHAnsi"/>
                <w:iCs w:val="0"/>
                <w:color w:val="auto"/>
                <w:kern w:val="2"/>
                <w:sz w:val="24"/>
                <w:szCs w:val="24"/>
                <w:lang w:val="en-AU"/>
                <w14:ligatures w14:val="standardContextual"/>
              </w:rPr>
              <w:tab/>
            </w:r>
            <w:r w:rsidRPr="004D2DC0">
              <w:rPr>
                <w:rStyle w:val="Hyperlink"/>
              </w:rPr>
              <w:t>Reporting of Emergency Telehealth</w:t>
            </w:r>
            <w:r>
              <w:rPr>
                <w:webHidden/>
              </w:rPr>
              <w:tab/>
            </w:r>
            <w:r>
              <w:rPr>
                <w:webHidden/>
              </w:rPr>
              <w:fldChar w:fldCharType="begin"/>
            </w:r>
            <w:r>
              <w:rPr>
                <w:webHidden/>
              </w:rPr>
              <w:instrText xml:space="preserve"> PAGEREF _Toc216162074 \h </w:instrText>
            </w:r>
            <w:r>
              <w:rPr>
                <w:webHidden/>
              </w:rPr>
            </w:r>
            <w:r>
              <w:rPr>
                <w:webHidden/>
              </w:rPr>
              <w:fldChar w:fldCharType="separate"/>
            </w:r>
            <w:r>
              <w:rPr>
                <w:webHidden/>
              </w:rPr>
              <w:t>24</w:t>
            </w:r>
            <w:r>
              <w:rPr>
                <w:webHidden/>
              </w:rPr>
              <w:fldChar w:fldCharType="end"/>
            </w:r>
          </w:hyperlink>
        </w:p>
        <w:p w14:paraId="1ECC7EFD" w14:textId="4A8825E4" w:rsidR="00462612" w:rsidRDefault="00462612">
          <w:pPr>
            <w:pStyle w:val="TOC1"/>
            <w:rPr>
              <w:rFonts w:asciiTheme="minorHAnsi" w:hAnsiTheme="minorHAnsi"/>
              <w:bCs w:val="0"/>
              <w:color w:val="auto"/>
              <w:kern w:val="2"/>
              <w:sz w:val="24"/>
              <w:szCs w:val="24"/>
              <w:u w:val="none"/>
              <w14:ligatures w14:val="standardContextual"/>
            </w:rPr>
          </w:pPr>
          <w:hyperlink w:anchor="_Toc216162075" w:history="1">
            <w:r w:rsidRPr="004D2DC0">
              <w:rPr>
                <w:rStyle w:val="Hyperlink"/>
              </w:rPr>
              <w:t>6</w:t>
            </w:r>
            <w:r>
              <w:rPr>
                <w:rFonts w:asciiTheme="minorHAnsi" w:hAnsiTheme="minorHAnsi"/>
                <w:bCs w:val="0"/>
                <w:color w:val="auto"/>
                <w:kern w:val="2"/>
                <w:sz w:val="24"/>
                <w:szCs w:val="24"/>
                <w:u w:val="none"/>
                <w14:ligatures w14:val="standardContextual"/>
              </w:rPr>
              <w:tab/>
            </w:r>
            <w:r w:rsidRPr="004D2DC0">
              <w:rPr>
                <w:rStyle w:val="Hyperlink"/>
              </w:rPr>
              <w:t>Data elements, file format and file submission</w:t>
            </w:r>
            <w:r>
              <w:rPr>
                <w:webHidden/>
              </w:rPr>
              <w:tab/>
            </w:r>
            <w:r>
              <w:rPr>
                <w:webHidden/>
              </w:rPr>
              <w:fldChar w:fldCharType="begin"/>
            </w:r>
            <w:r>
              <w:rPr>
                <w:webHidden/>
              </w:rPr>
              <w:instrText xml:space="preserve"> PAGEREF _Toc216162075 \h </w:instrText>
            </w:r>
            <w:r>
              <w:rPr>
                <w:webHidden/>
              </w:rPr>
            </w:r>
            <w:r>
              <w:rPr>
                <w:webHidden/>
              </w:rPr>
              <w:fldChar w:fldCharType="separate"/>
            </w:r>
            <w:r>
              <w:rPr>
                <w:webHidden/>
              </w:rPr>
              <w:t>25</w:t>
            </w:r>
            <w:r>
              <w:rPr>
                <w:webHidden/>
              </w:rPr>
              <w:fldChar w:fldCharType="end"/>
            </w:r>
          </w:hyperlink>
        </w:p>
        <w:p w14:paraId="2630767F" w14:textId="0D0BDB55" w:rsidR="00462612" w:rsidRDefault="00462612">
          <w:pPr>
            <w:pStyle w:val="TOC1"/>
            <w:rPr>
              <w:rFonts w:asciiTheme="minorHAnsi" w:hAnsiTheme="minorHAnsi"/>
              <w:bCs w:val="0"/>
              <w:color w:val="auto"/>
              <w:kern w:val="2"/>
              <w:sz w:val="24"/>
              <w:szCs w:val="24"/>
              <w:u w:val="none"/>
              <w14:ligatures w14:val="standardContextual"/>
            </w:rPr>
          </w:pPr>
          <w:hyperlink w:anchor="_Toc216162076" w:history="1">
            <w:r w:rsidRPr="004D2DC0">
              <w:rPr>
                <w:rStyle w:val="Hyperlink"/>
              </w:rPr>
              <w:t>7</w:t>
            </w:r>
            <w:r>
              <w:rPr>
                <w:rFonts w:asciiTheme="minorHAnsi" w:hAnsiTheme="minorHAnsi"/>
                <w:bCs w:val="0"/>
                <w:color w:val="auto"/>
                <w:kern w:val="2"/>
                <w:sz w:val="24"/>
                <w:szCs w:val="24"/>
                <w:u w:val="none"/>
                <w14:ligatures w14:val="standardContextual"/>
              </w:rPr>
              <w:tab/>
            </w:r>
            <w:r w:rsidRPr="004D2DC0">
              <w:rPr>
                <w:rStyle w:val="Hyperlink"/>
              </w:rPr>
              <w:t>Changes for 2025-2026</w:t>
            </w:r>
            <w:r>
              <w:rPr>
                <w:webHidden/>
              </w:rPr>
              <w:tab/>
            </w:r>
            <w:r>
              <w:rPr>
                <w:webHidden/>
              </w:rPr>
              <w:fldChar w:fldCharType="begin"/>
            </w:r>
            <w:r>
              <w:rPr>
                <w:webHidden/>
              </w:rPr>
              <w:instrText xml:space="preserve"> PAGEREF _Toc216162076 \h </w:instrText>
            </w:r>
            <w:r>
              <w:rPr>
                <w:webHidden/>
              </w:rPr>
            </w:r>
            <w:r>
              <w:rPr>
                <w:webHidden/>
              </w:rPr>
              <w:fldChar w:fldCharType="separate"/>
            </w:r>
            <w:r>
              <w:rPr>
                <w:webHidden/>
              </w:rPr>
              <w:t>25</w:t>
            </w:r>
            <w:r>
              <w:rPr>
                <w:webHidden/>
              </w:rPr>
              <w:fldChar w:fldCharType="end"/>
            </w:r>
          </w:hyperlink>
        </w:p>
        <w:p w14:paraId="2C3E9DA9" w14:textId="500AB235" w:rsidR="00462612" w:rsidRDefault="00462612">
          <w:pPr>
            <w:pStyle w:val="TOC1"/>
            <w:rPr>
              <w:rFonts w:asciiTheme="minorHAnsi" w:hAnsiTheme="minorHAnsi"/>
              <w:bCs w:val="0"/>
              <w:color w:val="auto"/>
              <w:kern w:val="2"/>
              <w:sz w:val="24"/>
              <w:szCs w:val="24"/>
              <w:u w:val="none"/>
              <w14:ligatures w14:val="standardContextual"/>
            </w:rPr>
          </w:pPr>
          <w:hyperlink w:anchor="_Toc216162077" w:history="1">
            <w:r w:rsidRPr="004D2DC0">
              <w:rPr>
                <w:rStyle w:val="Hyperlink"/>
              </w:rPr>
              <w:t>8</w:t>
            </w:r>
            <w:r>
              <w:rPr>
                <w:rFonts w:asciiTheme="minorHAnsi" w:hAnsiTheme="minorHAnsi"/>
                <w:bCs w:val="0"/>
                <w:color w:val="auto"/>
                <w:kern w:val="2"/>
                <w:sz w:val="24"/>
                <w:szCs w:val="24"/>
                <w:u w:val="none"/>
                <w14:ligatures w14:val="standardContextual"/>
              </w:rPr>
              <w:tab/>
            </w:r>
            <w:r w:rsidRPr="004D2DC0">
              <w:rPr>
                <w:rStyle w:val="Hyperlink"/>
              </w:rPr>
              <w:t>Data quality</w:t>
            </w:r>
            <w:r>
              <w:rPr>
                <w:webHidden/>
              </w:rPr>
              <w:tab/>
            </w:r>
            <w:r>
              <w:rPr>
                <w:webHidden/>
              </w:rPr>
              <w:fldChar w:fldCharType="begin"/>
            </w:r>
            <w:r>
              <w:rPr>
                <w:webHidden/>
              </w:rPr>
              <w:instrText xml:space="preserve"> PAGEREF _Toc216162077 \h </w:instrText>
            </w:r>
            <w:r>
              <w:rPr>
                <w:webHidden/>
              </w:rPr>
            </w:r>
            <w:r>
              <w:rPr>
                <w:webHidden/>
              </w:rPr>
              <w:fldChar w:fldCharType="separate"/>
            </w:r>
            <w:r>
              <w:rPr>
                <w:webHidden/>
              </w:rPr>
              <w:t>25</w:t>
            </w:r>
            <w:r>
              <w:rPr>
                <w:webHidden/>
              </w:rPr>
              <w:fldChar w:fldCharType="end"/>
            </w:r>
          </w:hyperlink>
        </w:p>
        <w:p w14:paraId="793326B8" w14:textId="5FA2FF22" w:rsidR="00462612" w:rsidRDefault="00462612">
          <w:pPr>
            <w:pStyle w:val="TOC1"/>
            <w:rPr>
              <w:rFonts w:asciiTheme="minorHAnsi" w:hAnsiTheme="minorHAnsi"/>
              <w:bCs w:val="0"/>
              <w:color w:val="auto"/>
              <w:kern w:val="2"/>
              <w:sz w:val="24"/>
              <w:szCs w:val="24"/>
              <w:u w:val="none"/>
              <w14:ligatures w14:val="standardContextual"/>
            </w:rPr>
          </w:pPr>
          <w:hyperlink w:anchor="_Toc216162078" w:history="1">
            <w:r w:rsidRPr="004D2DC0">
              <w:rPr>
                <w:rStyle w:val="Hyperlink"/>
              </w:rPr>
              <w:t>9</w:t>
            </w:r>
            <w:r>
              <w:rPr>
                <w:rFonts w:asciiTheme="minorHAnsi" w:hAnsiTheme="minorHAnsi"/>
                <w:bCs w:val="0"/>
                <w:color w:val="auto"/>
                <w:kern w:val="2"/>
                <w:sz w:val="24"/>
                <w:szCs w:val="24"/>
                <w:u w:val="none"/>
                <w14:ligatures w14:val="standardContextual"/>
              </w:rPr>
              <w:tab/>
            </w:r>
            <w:r w:rsidRPr="004D2DC0">
              <w:rPr>
                <w:rStyle w:val="Hyperlink"/>
              </w:rPr>
              <w:t>Business rules and derivations</w:t>
            </w:r>
            <w:r>
              <w:rPr>
                <w:webHidden/>
              </w:rPr>
              <w:tab/>
            </w:r>
            <w:r>
              <w:rPr>
                <w:webHidden/>
              </w:rPr>
              <w:fldChar w:fldCharType="begin"/>
            </w:r>
            <w:r>
              <w:rPr>
                <w:webHidden/>
              </w:rPr>
              <w:instrText xml:space="preserve"> PAGEREF _Toc216162078 \h </w:instrText>
            </w:r>
            <w:r>
              <w:rPr>
                <w:webHidden/>
              </w:rPr>
            </w:r>
            <w:r>
              <w:rPr>
                <w:webHidden/>
              </w:rPr>
              <w:fldChar w:fldCharType="separate"/>
            </w:r>
            <w:r>
              <w:rPr>
                <w:webHidden/>
              </w:rPr>
              <w:t>25</w:t>
            </w:r>
            <w:r>
              <w:rPr>
                <w:webHidden/>
              </w:rPr>
              <w:fldChar w:fldCharType="end"/>
            </w:r>
          </w:hyperlink>
        </w:p>
        <w:p w14:paraId="55EDDDE6" w14:textId="3A61683D" w:rsidR="002D25B7" w:rsidRDefault="002D25B7">
          <w:r>
            <w:rPr>
              <w:b/>
              <w:bCs/>
              <w:noProof/>
            </w:rPr>
            <w:fldChar w:fldCharType="end"/>
          </w:r>
        </w:p>
      </w:sdtContent>
    </w:sdt>
    <w:p w14:paraId="062C6BC4" w14:textId="0BA39E29" w:rsidR="002D25B7" w:rsidRDefault="002D25B7" w:rsidP="00B44AEB">
      <w:pPr>
        <w:spacing w:before="120" w:after="120"/>
        <w:textboxTightWrap w:val="allLines"/>
        <w:rPr>
          <w:color w:val="404040" w:themeColor="text1" w:themeTint="BF"/>
          <w:kern w:val="21"/>
          <w14:numSpacing w14:val="proportional"/>
        </w:rPr>
      </w:pPr>
      <w:r>
        <w:rPr>
          <w:color w:val="404040" w:themeColor="text1" w:themeTint="BF"/>
          <w:kern w:val="21"/>
          <w14:numSpacing w14:val="proportional"/>
        </w:rPr>
        <w:br w:type="page"/>
      </w:r>
    </w:p>
    <w:p w14:paraId="48EDAEC4" w14:textId="3D0906F4" w:rsidR="00F64C46" w:rsidRPr="005A50DE" w:rsidRDefault="006F75C5" w:rsidP="002B799E">
      <w:pPr>
        <w:pStyle w:val="NumberedHeading1"/>
        <w:rPr>
          <w:rStyle w:val="ClearCharacter"/>
        </w:rPr>
      </w:pPr>
      <w:bookmarkStart w:id="0" w:name="_Toc216162058"/>
      <w:r>
        <w:rPr>
          <w:rStyle w:val="ClearCharacter"/>
        </w:rPr>
        <w:lastRenderedPageBreak/>
        <w:t>Overview</w:t>
      </w:r>
      <w:bookmarkEnd w:id="0"/>
    </w:p>
    <w:p w14:paraId="674BA421" w14:textId="2A574F3E" w:rsidR="006F75C5" w:rsidRPr="006F75C5" w:rsidRDefault="006F75C5" w:rsidP="006F75C5">
      <w:pPr>
        <w:pStyle w:val="BodyTextExpanded"/>
      </w:pPr>
      <w:r w:rsidRPr="006F75C5">
        <w:t>The Queensland Health Non-</w:t>
      </w:r>
      <w:r w:rsidR="3BFFAD3C" w:rsidRPr="006F75C5">
        <w:t>A</w:t>
      </w:r>
      <w:r w:rsidRPr="006F75C5">
        <w:t>dmitted Patient Data Collection (QHNAPDC) is a collection of patient-level non-admitted outpatient activity data (service events) reported by the various ‘reporting entities’</w:t>
      </w:r>
      <w:r w:rsidRPr="006F75C5">
        <w:rPr>
          <w:vertAlign w:val="superscript"/>
        </w:rPr>
        <w:footnoteReference w:id="2"/>
      </w:r>
      <w:r w:rsidRPr="006F75C5">
        <w:t xml:space="preserve"> of the three different levels of Queensland’s public hospital system. It is managed by the Statistical Services Branch (SSB)</w:t>
      </w:r>
      <w:r w:rsidR="00557E79">
        <w:t>, Healthcare Purchasing and System Performance Division</w:t>
      </w:r>
      <w:r w:rsidRPr="006F75C5">
        <w:t xml:space="preserve"> of Queensland Health.</w:t>
      </w:r>
    </w:p>
    <w:p w14:paraId="5BE47CD3" w14:textId="1467DD9C" w:rsidR="006F75C5" w:rsidRPr="006F75C5" w:rsidRDefault="006F75C5" w:rsidP="006F75C5">
      <w:pPr>
        <w:pStyle w:val="BodyTextExpanded"/>
      </w:pPr>
      <w:r>
        <w:t xml:space="preserve">The QHNAPDC provides </w:t>
      </w:r>
      <w:r w:rsidR="17767A35">
        <w:t xml:space="preserve">the infrastructure </w:t>
      </w:r>
      <w:r>
        <w:t xml:space="preserve">for the collection, validation and reporting of non-admitted outpatient activity, with coverage and data quality continually increasing.  Data collected complies with State, and Commonwealth Government reporting requirements including those of the </w:t>
      </w:r>
      <w:hyperlink r:id="rId16">
        <w:r w:rsidRPr="483ECF12">
          <w:rPr>
            <w:rStyle w:val="Hyperlink"/>
          </w:rPr>
          <w:t>Australian Institute of Health and Welfare (AIHW)</w:t>
        </w:r>
      </w:hyperlink>
      <w:r>
        <w:t xml:space="preserve"> and the </w:t>
      </w:r>
      <w:hyperlink r:id="rId17">
        <w:r w:rsidRPr="483ECF12">
          <w:rPr>
            <w:rStyle w:val="Hyperlink"/>
          </w:rPr>
          <w:t>Independent Health and Aged Care Pricing Authority (IHACPA)</w:t>
        </w:r>
      </w:hyperlink>
      <w:r>
        <w:t>.</w:t>
      </w:r>
    </w:p>
    <w:p w14:paraId="679587A3" w14:textId="3F20D21F" w:rsidR="006F75C5" w:rsidRPr="006F75C5" w:rsidRDefault="006F75C5" w:rsidP="006F75C5">
      <w:pPr>
        <w:pStyle w:val="BodyTextExpanded"/>
      </w:pPr>
      <w:r w:rsidRPr="006F75C5">
        <w:t xml:space="preserve">The requirement to provide non-admitted patient-level activity data is detailed each year in the </w:t>
      </w:r>
      <w:hyperlink r:id="rId18" w:history="1">
        <w:r w:rsidR="00990888" w:rsidRPr="00990888">
          <w:rPr>
            <w:rStyle w:val="Hyperlink"/>
          </w:rPr>
          <w:t>Three Year Data Plan</w:t>
        </w:r>
      </w:hyperlink>
      <w:r w:rsidRPr="006F75C5">
        <w:t xml:space="preserve">, being the collaboration of the IHACPA, the National Health Performance Authority and the Administrator of the National Health Funding Pool.  </w:t>
      </w:r>
    </w:p>
    <w:p w14:paraId="6E816203" w14:textId="3AB13CA2" w:rsidR="006F75C5" w:rsidRPr="006F75C5" w:rsidRDefault="006F75C5" w:rsidP="006F75C5">
      <w:pPr>
        <w:pStyle w:val="BodyTextExpanded"/>
      </w:pPr>
      <w:r>
        <w:t xml:space="preserve">The </w:t>
      </w:r>
      <w:r w:rsidR="00186BC2">
        <w:t xml:space="preserve">national </w:t>
      </w:r>
      <w:r>
        <w:t>data items for data collection are prescribed in</w:t>
      </w:r>
      <w:r w:rsidR="082BE83D">
        <w:t xml:space="preserve"> </w:t>
      </w:r>
      <w:r w:rsidR="455FFD0E">
        <w:t>the</w:t>
      </w:r>
      <w:r>
        <w:t xml:space="preserve"> </w:t>
      </w:r>
      <w:hyperlink r:id="rId19" w:history="1">
        <w:r w:rsidR="00943D2B" w:rsidRPr="00E80D68">
          <w:rPr>
            <w:rStyle w:val="Hyperlink"/>
            <w:lang w:val="en-US" w:eastAsia="en-AU"/>
          </w:rPr>
          <w:t>Non-admitted patient NBEDS 202</w:t>
        </w:r>
        <w:r w:rsidR="00AE0704">
          <w:rPr>
            <w:rStyle w:val="Hyperlink"/>
            <w:lang w:val="en-US" w:eastAsia="en-AU"/>
          </w:rPr>
          <w:t>5</w:t>
        </w:r>
        <w:r w:rsidR="00943D2B" w:rsidRPr="00E80D68">
          <w:rPr>
            <w:rStyle w:val="Hyperlink"/>
            <w:lang w:val="en-US" w:eastAsia="en-AU"/>
          </w:rPr>
          <w:t>-</w:t>
        </w:r>
        <w:r w:rsidR="00AE0704">
          <w:rPr>
            <w:rStyle w:val="Hyperlink"/>
            <w:lang w:val="en-US" w:eastAsia="en-AU"/>
          </w:rPr>
          <w:t>26</w:t>
        </w:r>
      </w:hyperlink>
      <w:r w:rsidR="6C928D61" w:rsidRPr="483ECF12">
        <w:rPr>
          <w:rStyle w:val="Hyperlink"/>
          <w:lang w:val="en-US" w:eastAsia="en-AU"/>
        </w:rPr>
        <w:t xml:space="preserve"> </w:t>
      </w:r>
      <w:r w:rsidR="00DC07F1" w:rsidRPr="002E0876">
        <w:t xml:space="preserve">available from </w:t>
      </w:r>
      <w:r w:rsidR="2365DA0C" w:rsidRPr="002E0876">
        <w:t>the</w:t>
      </w:r>
      <w:r w:rsidR="2365DA0C">
        <w:t xml:space="preserve"> AIHW’s Metadata Online Registry</w:t>
      </w:r>
      <w:r w:rsidR="00943D2B" w:rsidRPr="000E228C">
        <w:rPr>
          <w:rStyle w:val="Hyperlink"/>
          <w:u w:val="none"/>
          <w:lang w:val="en-US" w:eastAsia="en-AU"/>
        </w:rPr>
        <w:t xml:space="preserve"> </w:t>
      </w:r>
      <w:r w:rsidR="000E228C" w:rsidRPr="000E228C">
        <w:t>(s</w:t>
      </w:r>
      <w:r>
        <w:t>ee</w:t>
      </w:r>
      <w:r w:rsidRPr="483ECF12">
        <w:rPr>
          <w:b/>
          <w:bCs/>
        </w:rPr>
        <w:t xml:space="preserve"> </w:t>
      </w:r>
      <w:hyperlink w:anchor="Reporting_mandates">
        <w:r w:rsidRPr="483ECF12">
          <w:rPr>
            <w:rStyle w:val="Hyperlink"/>
          </w:rPr>
          <w:t>3.2 Reporting Mandates</w:t>
        </w:r>
      </w:hyperlink>
      <w:r w:rsidR="000E228C" w:rsidRPr="000E228C">
        <w:t>)</w:t>
      </w:r>
      <w:r>
        <w:t>.</w:t>
      </w:r>
      <w:r w:rsidR="00DA11C6">
        <w:t xml:space="preserve"> </w:t>
      </w:r>
      <w:r>
        <w:t xml:space="preserve">As well as these data items, there are additional data items required by the State. Both national and State requirements are prescribed together in the </w:t>
      </w:r>
      <w:hyperlink r:id="rId20" w:history="1">
        <w:r w:rsidRPr="483ECF12">
          <w:rPr>
            <w:rStyle w:val="Hyperlink"/>
          </w:rPr>
          <w:t>QHNAPDC file format</w:t>
        </w:r>
      </w:hyperlink>
      <w:r>
        <w:t>.</w:t>
      </w:r>
    </w:p>
    <w:p w14:paraId="416F8607" w14:textId="0CE4C780" w:rsidR="00757ADC" w:rsidRDefault="006F75C5" w:rsidP="006F75C5">
      <w:pPr>
        <w:pStyle w:val="BodyTextExpanded"/>
      </w:pPr>
      <w:r>
        <w:t>The majority of non-admitted patient activity</w:t>
      </w:r>
      <w:r w:rsidR="62E7FA7A">
        <w:t xml:space="preserve"> data</w:t>
      </w:r>
      <w:r w:rsidR="00D30FDA">
        <w:t>,</w:t>
      </w:r>
      <w:r w:rsidR="62E7FA7A">
        <w:t xml:space="preserve"> </w:t>
      </w:r>
      <w:r w:rsidR="00091CC5">
        <w:t xml:space="preserve">in particular </w:t>
      </w:r>
      <w:r w:rsidR="00D30FDA">
        <w:t xml:space="preserve">data </w:t>
      </w:r>
      <w:r w:rsidR="62E7FA7A">
        <w:t>provided via enterprise IT systems</w:t>
      </w:r>
      <w:r w:rsidR="00D30FDA">
        <w:t>,</w:t>
      </w:r>
      <w:r>
        <w:t xml:space="preserve"> is refreshed each week on a financial year to date basis with data due </w:t>
      </w:r>
      <w:r w:rsidR="5193B312">
        <w:t xml:space="preserve">to the Department </w:t>
      </w:r>
      <w:r>
        <w:t>monthly.</w:t>
      </w:r>
    </w:p>
    <w:p w14:paraId="2D6826D0" w14:textId="101BA61A" w:rsidR="006F75C5" w:rsidRDefault="002B799E" w:rsidP="002B799E">
      <w:pPr>
        <w:pStyle w:val="NumberedHeading1"/>
      </w:pPr>
      <w:bookmarkStart w:id="1" w:name="_Toc216162059"/>
      <w:r>
        <w:t>History of the QHNAPDC</w:t>
      </w:r>
      <w:bookmarkEnd w:id="1"/>
    </w:p>
    <w:p w14:paraId="453E23CA" w14:textId="4A78F6CA" w:rsidR="006F75C5" w:rsidRPr="006F75C5" w:rsidRDefault="006F75C5" w:rsidP="002B799E">
      <w:pPr>
        <w:pStyle w:val="BodyTextExpanded"/>
      </w:pPr>
      <w:r w:rsidRPr="006F75C5">
        <w:t xml:space="preserve">The QHNAPDC was established in July 2016 </w:t>
      </w:r>
      <w:r w:rsidR="000B4D4E">
        <w:t>to</w:t>
      </w:r>
      <w:r w:rsidR="00211355">
        <w:t xml:space="preserve"> </w:t>
      </w:r>
      <w:r w:rsidR="000B4D4E">
        <w:t>provide for</w:t>
      </w:r>
      <w:r w:rsidR="000713B4">
        <w:t xml:space="preserve"> </w:t>
      </w:r>
      <w:r w:rsidR="00186BC2">
        <w:t xml:space="preserve">patient-level non-admitted outpatient </w:t>
      </w:r>
      <w:r w:rsidR="000713B4">
        <w:t xml:space="preserve">data collection and </w:t>
      </w:r>
      <w:r w:rsidR="00186BC2">
        <w:t>reporting</w:t>
      </w:r>
      <w:r w:rsidR="000B4D4E">
        <w:t xml:space="preserve"> and in time, </w:t>
      </w:r>
      <w:r w:rsidRPr="006F75C5">
        <w:t>replac</w:t>
      </w:r>
      <w:r w:rsidR="000713B4">
        <w:t>e</w:t>
      </w:r>
      <w:r w:rsidRPr="006F75C5">
        <w:t xml:space="preserve"> the aggregate data collection of this activity reported through the Monthly Activity Collection (MAC)</w:t>
      </w:r>
      <w:r w:rsidR="00B5271C">
        <w:t>.</w:t>
      </w:r>
      <w:r w:rsidR="00186BC2">
        <w:t xml:space="preserve"> The MAC</w:t>
      </w:r>
      <w:r w:rsidRPr="006F75C5">
        <w:t xml:space="preserve"> was for many years the departmental source of service event data for statistical reporting, purchasing, funding and monitoring performance.</w:t>
      </w:r>
    </w:p>
    <w:p w14:paraId="7BEFDEE9" w14:textId="77777777" w:rsidR="006F75C5" w:rsidRPr="006F75C5" w:rsidRDefault="006F75C5" w:rsidP="002B799E">
      <w:pPr>
        <w:pStyle w:val="BodyTextExpanded"/>
      </w:pPr>
      <w:r w:rsidRPr="006F75C5">
        <w:t xml:space="preserve">The first step towards this replacement commenced in July 2019 where Hospital and Health Services (HHSs) could elect to transition the reporting entities of their HHS from aggregate-level reporting to patient-level reporting. </w:t>
      </w:r>
    </w:p>
    <w:p w14:paraId="3C478B61" w14:textId="77777777" w:rsidR="006F75C5" w:rsidRPr="006F75C5" w:rsidRDefault="006F75C5" w:rsidP="002B799E">
      <w:pPr>
        <w:pStyle w:val="BodyTextExpanded"/>
      </w:pPr>
      <w:r w:rsidRPr="006F75C5">
        <w:t xml:space="preserve">From July 2021, the Director-General mandated that all reporting entities must submit patient-level non-admitted outpatient activity data to QHNAPDC, with the exception of isolated clinics for which </w:t>
      </w:r>
      <w:r w:rsidRPr="006F75C5">
        <w:lastRenderedPageBreak/>
        <w:t>patient-level data could not be supplied. Reporting entities were permitted to continue to report only the activity of those clinics to the MAC.</w:t>
      </w:r>
    </w:p>
    <w:p w14:paraId="1FBAD019" w14:textId="3355B979" w:rsidR="006F75C5" w:rsidRDefault="006F75C5" w:rsidP="002B799E">
      <w:pPr>
        <w:pStyle w:val="BodyTextExpanded"/>
      </w:pPr>
      <w:r w:rsidRPr="006F75C5">
        <w:t xml:space="preserve">From 1 July 2022, aggregate-level non-admitted outpatient service event reporting to the MAC </w:t>
      </w:r>
      <w:r w:rsidR="00EC1D88">
        <w:t>wa</w:t>
      </w:r>
      <w:r w:rsidRPr="006F75C5">
        <w:t>s no</w:t>
      </w:r>
      <w:r w:rsidR="00EC1D88">
        <w:t xml:space="preserve"> longer</w:t>
      </w:r>
      <w:r w:rsidRPr="006F75C5">
        <w:t xml:space="preserve"> accepted, </w:t>
      </w:r>
      <w:r w:rsidR="00EC1D88">
        <w:t xml:space="preserve">with </w:t>
      </w:r>
      <w:r w:rsidRPr="006F75C5">
        <w:t>only patient-level reporting to QHNAPDC accepted.</w:t>
      </w:r>
    </w:p>
    <w:p w14:paraId="054FB405" w14:textId="618A2308" w:rsidR="002B799E" w:rsidRDefault="002B799E" w:rsidP="002B799E">
      <w:pPr>
        <w:pStyle w:val="NumberedHeading1"/>
      </w:pPr>
      <w:bookmarkStart w:id="2" w:name="_Toc216162060"/>
      <w:r>
        <w:t>Scope</w:t>
      </w:r>
      <w:bookmarkEnd w:id="2"/>
    </w:p>
    <w:p w14:paraId="511F75E7" w14:textId="77777777" w:rsidR="002B799E" w:rsidRPr="002B799E" w:rsidRDefault="002B799E" w:rsidP="002B799E">
      <w:pPr>
        <w:pStyle w:val="BodyTextExpanded"/>
      </w:pPr>
      <w:r w:rsidRPr="002B799E">
        <w:t>Non-admitted patient activity to be reported to the QHNAPDC includes:</w:t>
      </w:r>
    </w:p>
    <w:p w14:paraId="3EFB10CF" w14:textId="77777777" w:rsidR="002B799E" w:rsidRPr="002B799E" w:rsidRDefault="002B799E" w:rsidP="002B799E">
      <w:pPr>
        <w:pStyle w:val="ListBullet"/>
      </w:pPr>
      <w:r w:rsidRPr="002B799E">
        <w:rPr>
          <w:b/>
        </w:rPr>
        <w:t>outpatient service events</w:t>
      </w:r>
      <w:r w:rsidRPr="002B799E">
        <w:rPr>
          <w:b/>
          <w:vertAlign w:val="superscript"/>
        </w:rPr>
        <w:footnoteReference w:id="3"/>
      </w:r>
      <w:r w:rsidRPr="002B799E">
        <w:rPr>
          <w:b/>
        </w:rPr>
        <w:t xml:space="preserve"> (OSEs)</w:t>
      </w:r>
      <w:r w:rsidRPr="002B799E">
        <w:t xml:space="preserve"> provided by clinics deemed as ‘in scope’ for reporting as determined by the IHACPA’s General list of in-scope public hospital services. Whilst the ‘General list’ does not include Tier 2 clinic classes of ‘General Practice and Primary Care’ (20.06), ‘Aged Care Assessment’ (40.02), ‘Family Planning’ (40.27), ‘General Counselling’ (40.33), and ‘Primary Health Care’ (40.08) as in-scope public hospital services, these clinic types must be reported.</w:t>
      </w:r>
    </w:p>
    <w:p w14:paraId="40C0B2A3" w14:textId="77777777" w:rsidR="002B799E" w:rsidRPr="002B799E" w:rsidRDefault="002B799E" w:rsidP="002B799E">
      <w:pPr>
        <w:pStyle w:val="BodyTextExpanded"/>
      </w:pPr>
      <w:r w:rsidRPr="002B799E">
        <w:t>Classification of these clinic services will be to the appropriate Corporate Clinic Code (CCC)/Tier 2 clinic class for reporting at the jurisdictional health authority (Queensland Health), Hospital and Health Service (Local Hospital Network (LHN)) and hospital levels.</w:t>
      </w:r>
    </w:p>
    <w:p w14:paraId="3B91DE19" w14:textId="5E40ED56" w:rsidR="002B799E" w:rsidRPr="002B799E" w:rsidRDefault="002B799E" w:rsidP="002B799E">
      <w:pPr>
        <w:pStyle w:val="ListBullet"/>
      </w:pPr>
      <w:r w:rsidRPr="002B799E">
        <w:rPr>
          <w:b/>
        </w:rPr>
        <w:t>Primary and Community Health service events</w:t>
      </w:r>
      <w:r w:rsidRPr="002B799E">
        <w:rPr>
          <w:b/>
          <w:vertAlign w:val="superscript"/>
        </w:rPr>
        <w:footnoteReference w:id="4"/>
      </w:r>
      <w:r w:rsidRPr="002B799E">
        <w:rPr>
          <w:b/>
        </w:rPr>
        <w:t xml:space="preserve"> (PCHSEs)</w:t>
      </w:r>
      <w:r w:rsidRPr="002B799E">
        <w:t xml:space="preserve"> provided by Primary and Community Health Services clinics that are not able to be classified to a CCC/ Tier 2 clinic class and for which funding corresponds with cost centres designated as ‘Non-ABF Service Categories’ in the general ledger ‘Funding Split Hierarchy’. Classification of these clinic services will be to a service type identified in the </w:t>
      </w:r>
      <w:hyperlink w:anchor="PCH_serv_type_class_counting_rules" w:history="1">
        <w:r w:rsidRPr="00C12914">
          <w:rPr>
            <w:rStyle w:val="Hyperlink"/>
          </w:rPr>
          <w:t>Service type classifications and counting rules</w:t>
        </w:r>
      </w:hyperlink>
      <w:r w:rsidRPr="00C12914">
        <w:t xml:space="preserve"> </w:t>
      </w:r>
      <w:r w:rsidRPr="002B799E">
        <w:t>for reporting at the HHS level and may include activity for services that are outsourced. This activity does not fit the criteria prescribed in General list of in-scope public hospital services i.e.: considered Activity Based Funded (ABF) in scope services, as these would be able to be reported against the appropriate Tier 2 clinic classification.</w:t>
      </w:r>
    </w:p>
    <w:p w14:paraId="6602387A" w14:textId="77777777" w:rsidR="002B799E" w:rsidRPr="002B799E" w:rsidRDefault="002B799E" w:rsidP="002B799E">
      <w:pPr>
        <w:pStyle w:val="BodyTextExpanded"/>
        <w:rPr>
          <w:iCs/>
        </w:rPr>
      </w:pPr>
      <w:r w:rsidRPr="002B799E">
        <w:t>The scope also includes all ‘in scope’ services that are contracted by a public hospital, Local Hospital Network (HHS</w:t>
      </w:r>
      <w:r w:rsidRPr="002B799E">
        <w:rPr>
          <w:iCs/>
          <w:vertAlign w:val="superscript"/>
        </w:rPr>
        <w:footnoteReference w:id="5"/>
      </w:r>
      <w:r w:rsidRPr="002B799E">
        <w:t>) or jurisdiction regardless of the physical location of the contracting public hospital, Local Hospital Network (HHS) or jurisdiction, or the location where the services are delivered. Instances of service provision are to be captured from the point of view of the patient.</w:t>
      </w:r>
      <w:r w:rsidRPr="002B799E">
        <w:rPr>
          <w:vertAlign w:val="superscript"/>
        </w:rPr>
        <w:footnoteReference w:id="6"/>
      </w:r>
    </w:p>
    <w:p w14:paraId="7E3D8086" w14:textId="77777777" w:rsidR="002B799E" w:rsidRPr="002B799E" w:rsidRDefault="002B799E" w:rsidP="002B799E">
      <w:pPr>
        <w:pStyle w:val="BodyTextExpanded"/>
      </w:pPr>
      <w:r w:rsidRPr="002B799E">
        <w:lastRenderedPageBreak/>
        <w:t>Further, this activity must:</w:t>
      </w:r>
    </w:p>
    <w:p w14:paraId="18789D94" w14:textId="77777777" w:rsidR="002B799E" w:rsidRPr="002B799E" w:rsidRDefault="002B799E" w:rsidP="008946C8">
      <w:pPr>
        <w:pStyle w:val="ListBullet"/>
      </w:pPr>
      <w:r w:rsidRPr="002B799E">
        <w:t>be irrespective of location (includes on-campus and off-campus)</w:t>
      </w:r>
    </w:p>
    <w:p w14:paraId="6641E4D8" w14:textId="77777777" w:rsidR="002B799E" w:rsidRPr="002B799E" w:rsidRDefault="002B799E" w:rsidP="008946C8">
      <w:pPr>
        <w:pStyle w:val="ListBullet"/>
      </w:pPr>
      <w:r w:rsidRPr="002B799E">
        <w:t>be included regardless of setting or mode</w:t>
      </w:r>
    </w:p>
    <w:p w14:paraId="08F52783" w14:textId="3E8647B0" w:rsidR="002B799E" w:rsidRPr="002B799E" w:rsidRDefault="002B799E" w:rsidP="008946C8">
      <w:pPr>
        <w:pStyle w:val="ListBullet"/>
      </w:pPr>
      <w:r w:rsidRPr="002B799E">
        <w:t>be inclusive of multiple non-admitted patient service events provided to a patient in one day, provided that every visit meets each of the criteria in the definition of a non-admitted patient service event.</w:t>
      </w:r>
    </w:p>
    <w:p w14:paraId="2BB9ED9F" w14:textId="77777777" w:rsidR="00114B28" w:rsidRDefault="002B799E" w:rsidP="002B799E">
      <w:pPr>
        <w:pStyle w:val="BodyTextExpanded"/>
        <w:rPr>
          <w:rStyle w:val="Italics"/>
        </w:rPr>
      </w:pPr>
      <w:r w:rsidRPr="483ECF12">
        <w:rPr>
          <w:rStyle w:val="Italics"/>
          <w:lang w:val="en-US"/>
        </w:rPr>
        <w:t>For IHACPA reporting, specific rules such as the exclusion of public service events for same patient, same day, same Tier 2 clinic class which are subsequent to the first service event on the day, are applied by the QHNAPDC system as part of the processing routine with records flagged as</w:t>
      </w:r>
      <w:r w:rsidR="008946C8" w:rsidRPr="483ECF12">
        <w:rPr>
          <w:rStyle w:val="Italics"/>
        </w:rPr>
        <w:t xml:space="preserve"> ‘not IHACPA reportable’</w:t>
      </w:r>
      <w:r w:rsidR="5C0FD064" w:rsidRPr="483ECF12">
        <w:rPr>
          <w:rStyle w:val="Italics"/>
        </w:rPr>
        <w:t>.</w:t>
      </w:r>
      <w:r w:rsidR="008946C8" w:rsidRPr="483ECF12">
        <w:rPr>
          <w:rStyle w:val="Italics"/>
        </w:rPr>
        <w:t xml:space="preserve"> </w:t>
      </w:r>
    </w:p>
    <w:p w14:paraId="432D9545" w14:textId="0CD46CC1" w:rsidR="008946C8" w:rsidRDefault="009A15ED" w:rsidP="00587C74">
      <w:pPr>
        <w:pStyle w:val="BodyTextExpanded"/>
        <w:rPr>
          <w:rStyle w:val="Italics"/>
        </w:rPr>
      </w:pPr>
      <w:r>
        <w:rPr>
          <w:rStyle w:val="Italics"/>
          <w:i w:val="0"/>
          <w:iCs w:val="0"/>
          <w:color w:val="FF0000"/>
        </w:rPr>
        <w:t>I</w:t>
      </w:r>
      <w:r w:rsidR="16389A10" w:rsidRPr="00625AED">
        <w:rPr>
          <w:rStyle w:val="Italics"/>
          <w:i w:val="0"/>
          <w:iCs w:val="0"/>
          <w:color w:val="FF0000"/>
        </w:rPr>
        <w:t>t should be noted that</w:t>
      </w:r>
      <w:r w:rsidR="008946C8" w:rsidRPr="00625AED">
        <w:rPr>
          <w:rStyle w:val="Italics"/>
          <w:i w:val="0"/>
          <w:iCs w:val="0"/>
          <w:color w:val="FF0000"/>
        </w:rPr>
        <w:t xml:space="preserve"> no ‘in scope’ activity should be excluded from QHNAPDC data submissions</w:t>
      </w:r>
      <w:r w:rsidR="00B8792B" w:rsidRPr="00625AED">
        <w:rPr>
          <w:rStyle w:val="Italics"/>
          <w:i w:val="0"/>
          <w:iCs w:val="0"/>
          <w:color w:val="FF0000"/>
        </w:rPr>
        <w:t xml:space="preserve">, </w:t>
      </w:r>
      <w:r w:rsidR="00CA6038" w:rsidRPr="00625AED">
        <w:rPr>
          <w:rStyle w:val="Italics"/>
          <w:i w:val="0"/>
          <w:iCs w:val="0"/>
          <w:color w:val="FF0000"/>
        </w:rPr>
        <w:t xml:space="preserve">and </w:t>
      </w:r>
      <w:r w:rsidR="00625AED" w:rsidRPr="00625AED">
        <w:rPr>
          <w:rStyle w:val="Italics"/>
          <w:i w:val="0"/>
          <w:iCs w:val="0"/>
          <w:color w:val="FF0000"/>
        </w:rPr>
        <w:t xml:space="preserve">must </w:t>
      </w:r>
      <w:r w:rsidR="008946C8" w:rsidRPr="00625AED">
        <w:rPr>
          <w:i/>
          <w:color w:val="FF0000"/>
        </w:rPr>
        <w:t>be inclusive of service</w:t>
      </w:r>
      <w:r w:rsidR="00D84E48" w:rsidRPr="00625AED">
        <w:rPr>
          <w:i/>
          <w:color w:val="FF0000"/>
        </w:rPr>
        <w:t xml:space="preserve"> event</w:t>
      </w:r>
      <w:r w:rsidR="008946C8" w:rsidRPr="00625AED">
        <w:rPr>
          <w:i/>
          <w:color w:val="FF0000"/>
        </w:rPr>
        <w:t>s provided to patients in the admitted, emergency department or emergency service care settings</w:t>
      </w:r>
      <w:r w:rsidR="008946C8">
        <w:t>.</w:t>
      </w:r>
      <w:r w:rsidR="008946C8" w:rsidRPr="483ECF12">
        <w:rPr>
          <w:i/>
          <w:iCs/>
        </w:rPr>
        <w:t xml:space="preserve"> </w:t>
      </w:r>
      <w:r w:rsidR="41B7EE8E" w:rsidRPr="483ECF12">
        <w:rPr>
          <w:rStyle w:val="Italics"/>
        </w:rPr>
        <w:t xml:space="preserve">See </w:t>
      </w:r>
      <w:hyperlink r:id="rId21" w:history="1">
        <w:r w:rsidR="41B7EE8E" w:rsidRPr="00080B6B">
          <w:rPr>
            <w:rStyle w:val="Hyperlink"/>
            <w:i/>
            <w:iCs/>
          </w:rPr>
          <w:t>QHNAPDC Business Rules</w:t>
        </w:r>
      </w:hyperlink>
      <w:r w:rsidR="41B7EE8E" w:rsidRPr="483ECF12">
        <w:rPr>
          <w:rStyle w:val="Italics"/>
        </w:rPr>
        <w:t xml:space="preserve"> for details.</w:t>
      </w:r>
    </w:p>
    <w:p w14:paraId="0BB5FB89" w14:textId="34104FB1" w:rsidR="008946C8" w:rsidRPr="008946C8" w:rsidRDefault="00472AF2" w:rsidP="008946C8">
      <w:pPr>
        <w:pStyle w:val="BodyTextExpanded"/>
        <w:rPr>
          <w:rStyle w:val="Italics"/>
        </w:rPr>
      </w:pPr>
      <w:r>
        <w:rPr>
          <w:rStyle w:val="Italics"/>
        </w:rPr>
        <w:t>S</w:t>
      </w:r>
      <w:r w:rsidR="00D71D80" w:rsidRPr="008946C8">
        <w:rPr>
          <w:rStyle w:val="Italics"/>
        </w:rPr>
        <w:t xml:space="preserve">ervice </w:t>
      </w:r>
      <w:r w:rsidR="008946C8" w:rsidRPr="008946C8">
        <w:rPr>
          <w:rStyle w:val="Italics"/>
        </w:rPr>
        <w:t>events which are provided during the time of a patient’s admitted patient episode or emergency department attendance are flagged by the QHNAPDC system as part of the processing routine</w:t>
      </w:r>
      <w:r w:rsidR="004C2186">
        <w:rPr>
          <w:rStyle w:val="Italics"/>
        </w:rPr>
        <w:t>.</w:t>
      </w:r>
      <w:r w:rsidR="008946C8" w:rsidRPr="008946C8">
        <w:rPr>
          <w:rStyle w:val="Italics"/>
        </w:rPr>
        <w:t xml:space="preserve">  See </w:t>
      </w:r>
      <w:hyperlink r:id="rId22" w:history="1">
        <w:r w:rsidR="008946C8" w:rsidRPr="00080B6B">
          <w:rPr>
            <w:rStyle w:val="Hyperlink"/>
            <w:i/>
            <w:iCs/>
          </w:rPr>
          <w:t>QHNAPDC Business Rules</w:t>
        </w:r>
      </w:hyperlink>
      <w:r w:rsidR="008946C8" w:rsidRPr="008946C8">
        <w:rPr>
          <w:rStyle w:val="Italics"/>
        </w:rPr>
        <w:t xml:space="preserve"> for details.</w:t>
      </w:r>
    </w:p>
    <w:p w14:paraId="5F7F69B8" w14:textId="77777777" w:rsidR="008946C8" w:rsidRPr="008946C8" w:rsidRDefault="008946C8" w:rsidP="008946C8">
      <w:pPr>
        <w:pStyle w:val="BodyText"/>
      </w:pPr>
      <w:r w:rsidRPr="008946C8">
        <w:t xml:space="preserve">Non-admitted patient activity to be reported to the QHNAPDC </w:t>
      </w:r>
      <w:r w:rsidRPr="008946C8">
        <w:rPr>
          <w:b/>
          <w:bCs/>
          <w:u w:val="single"/>
        </w:rPr>
        <w:t>excludes</w:t>
      </w:r>
      <w:r w:rsidRPr="008946C8">
        <w:t>:</w:t>
      </w:r>
    </w:p>
    <w:p w14:paraId="3607A577" w14:textId="77777777" w:rsidR="008946C8" w:rsidRPr="008946C8" w:rsidRDefault="008946C8" w:rsidP="008946C8">
      <w:pPr>
        <w:pStyle w:val="ListBullet"/>
      </w:pPr>
      <w:r>
        <w:t>services for which activity is reported via service specific information systems such as mental health activity reported from Consumer Integrated Mental Health Application (CIMHA) (with the exception of Alcohol and Other Drug activity)</w:t>
      </w:r>
    </w:p>
    <w:p w14:paraId="5E63961A" w14:textId="77777777" w:rsidR="008946C8" w:rsidRPr="008946C8" w:rsidRDefault="008946C8" w:rsidP="008946C8">
      <w:pPr>
        <w:pStyle w:val="ListBullet"/>
      </w:pPr>
      <w:r>
        <w:t>oral health service activity reported from Information System Oral Health (ISOH).</w:t>
      </w:r>
    </w:p>
    <w:p w14:paraId="7AE986E5" w14:textId="0D307895" w:rsidR="00D60B1F" w:rsidRPr="000444FE" w:rsidRDefault="00D60B1F" w:rsidP="008946C8">
      <w:pPr>
        <w:pStyle w:val="BodyTextExpanded"/>
        <w:rPr>
          <w:b/>
          <w:bCs/>
          <w:color w:val="FF0000"/>
          <w:sz w:val="24"/>
          <w:szCs w:val="24"/>
        </w:rPr>
      </w:pPr>
      <w:r w:rsidRPr="000444FE">
        <w:rPr>
          <w:b/>
          <w:bCs/>
          <w:color w:val="FF0000"/>
          <w:sz w:val="24"/>
          <w:szCs w:val="24"/>
        </w:rPr>
        <w:t>State reporting only</w:t>
      </w:r>
    </w:p>
    <w:p w14:paraId="7C13818C" w14:textId="71D6EB68" w:rsidR="008946C8" w:rsidRPr="008946C8" w:rsidRDefault="008946C8" w:rsidP="008946C8">
      <w:pPr>
        <w:pStyle w:val="BodyTextExpanded"/>
      </w:pPr>
      <w:r w:rsidRPr="008946C8">
        <w:t xml:space="preserve">Data for other services provided by Queensland Health, can be within the scope of QHNAPDC for state reporting purposes only, and therefore </w:t>
      </w:r>
      <w:r w:rsidR="00463E6F">
        <w:t xml:space="preserve">is </w:t>
      </w:r>
      <w:r w:rsidRPr="008946C8">
        <w:t>not reported for IHACPA</w:t>
      </w:r>
      <w:r w:rsidR="00652289">
        <w:t xml:space="preserve">, </w:t>
      </w:r>
      <w:r w:rsidRPr="008946C8">
        <w:t>Commonwealth or any other reporting purposes</w:t>
      </w:r>
      <w:r w:rsidR="00D60B1F">
        <w:t xml:space="preserve"> unless specifically requested</w:t>
      </w:r>
      <w:r w:rsidR="00AB19F1">
        <w:t>.</w:t>
      </w:r>
    </w:p>
    <w:p w14:paraId="135DC0FD" w14:textId="77777777" w:rsidR="008946C8" w:rsidRPr="008946C8" w:rsidRDefault="008946C8" w:rsidP="008946C8">
      <w:pPr>
        <w:pStyle w:val="BodyTextExpanded"/>
      </w:pPr>
      <w:r w:rsidRPr="008946C8">
        <w:t>These services include:</w:t>
      </w:r>
    </w:p>
    <w:p w14:paraId="0EC15765" w14:textId="77777777" w:rsidR="008946C8" w:rsidRPr="008946C8" w:rsidRDefault="008946C8" w:rsidP="008946C8">
      <w:pPr>
        <w:pStyle w:val="BodyTextExpanded"/>
        <w:rPr>
          <w:b/>
          <w:bCs/>
        </w:rPr>
      </w:pPr>
      <w:r w:rsidRPr="008946C8">
        <w:rPr>
          <w:b/>
          <w:bCs/>
        </w:rPr>
        <w:t>BreastScreen Queensland</w:t>
      </w:r>
    </w:p>
    <w:p w14:paraId="2A427AFC" w14:textId="750FEE2F" w:rsidR="001320F7" w:rsidRDefault="008946C8" w:rsidP="008946C8">
      <w:pPr>
        <w:pStyle w:val="BodyTextExpanded"/>
      </w:pPr>
      <w:r w:rsidRPr="008946C8">
        <w:t>BreastScreen Queensland provide an extract of patient-level activity directly to the QHNAPDC for costing and funding purposes only</w:t>
      </w:r>
      <w:r w:rsidR="00EE68B2">
        <w:t xml:space="preserve">. This data </w:t>
      </w:r>
      <w:r w:rsidR="003503D1">
        <w:t>is</w:t>
      </w:r>
      <w:r w:rsidR="00FE55BD">
        <w:t xml:space="preserve"> not provided in data requests or linked data requests provided by the Statistical Services Branch</w:t>
      </w:r>
      <w:r w:rsidR="00010778">
        <w:t>.</w:t>
      </w:r>
      <w:r w:rsidR="00FE55BD" w:rsidRPr="008946C8">
        <w:t xml:space="preserve"> </w:t>
      </w:r>
      <w:r w:rsidRPr="008946C8">
        <w:t>Facilities/HHSs are not to report this activity.</w:t>
      </w:r>
    </w:p>
    <w:p w14:paraId="11300481" w14:textId="193CD40D" w:rsidR="00D60B1F" w:rsidRPr="00DA11C6" w:rsidRDefault="00D60B1F" w:rsidP="00D60B1F">
      <w:pPr>
        <w:pStyle w:val="BodyText"/>
        <w:rPr>
          <w:b/>
          <w:bCs/>
        </w:rPr>
      </w:pPr>
      <w:r w:rsidRPr="00DA11C6">
        <w:rPr>
          <w:b/>
          <w:bCs/>
        </w:rPr>
        <w:t xml:space="preserve">Rapid </w:t>
      </w:r>
      <w:r w:rsidR="003B6E4B" w:rsidRPr="00DA11C6">
        <w:rPr>
          <w:b/>
          <w:bCs/>
        </w:rPr>
        <w:t>Access</w:t>
      </w:r>
    </w:p>
    <w:p w14:paraId="3F672132" w14:textId="77777777" w:rsidR="005C7EE7" w:rsidRDefault="005C7EE7" w:rsidP="005C7EE7">
      <w:pPr>
        <w:pStyle w:val="BodyText"/>
      </w:pPr>
      <w:r>
        <w:t>In addition to the in scope Rapid Access records that meet the definition of a service event being reported to QHNAPDC, records will also be reported where a patient will not be present, for example, a hospital clinician returning a phone call to a General Practitioner after the patient has left the General Practitioner. Consultations where a patient is not present (and are not Multidisciplinary Case Conferences) are usually out of the scope of QHNAPDC, however, to support the evaluation and monitoring of Rapid Access models of care these Rapid Access records can be reported to the QHNAPDC.</w:t>
      </w:r>
    </w:p>
    <w:p w14:paraId="0EA1D117" w14:textId="77777777" w:rsidR="005C7EE7" w:rsidRDefault="005C7EE7" w:rsidP="005C7EE7">
      <w:pPr>
        <w:pStyle w:val="BodyText"/>
      </w:pPr>
      <w:r>
        <w:t xml:space="preserve">As these records do not meet the definition of a service event they are out of scope for national reporting; and therefore, will not be submitted to the AIHW, nor the IHACPA, and will not usually be </w:t>
      </w:r>
      <w:r>
        <w:lastRenderedPageBreak/>
        <w:t xml:space="preserve">provided in data requests or linked data requests provided by the Statistical Services Branch, unless specifically requested. </w:t>
      </w:r>
    </w:p>
    <w:p w14:paraId="24B1636B" w14:textId="7EDA0FEC" w:rsidR="003B6E4B" w:rsidRDefault="003B6E4B" w:rsidP="005C7EE7">
      <w:pPr>
        <w:pStyle w:val="BodyText"/>
        <w:rPr>
          <w:b/>
          <w:bCs/>
        </w:rPr>
      </w:pPr>
      <w:r w:rsidRPr="00DA11C6">
        <w:rPr>
          <w:b/>
          <w:bCs/>
        </w:rPr>
        <w:t>eConsults</w:t>
      </w:r>
    </w:p>
    <w:p w14:paraId="689933C5" w14:textId="4A71D64F" w:rsidR="00F15AB6" w:rsidRDefault="00926DB2" w:rsidP="00DA11C6">
      <w:r w:rsidRPr="483ECF12">
        <w:rPr>
          <w:rFonts w:eastAsia="Arial" w:cs="Arial"/>
        </w:rPr>
        <w:t xml:space="preserve">eConsult records do not meet the definition of a service event, </w:t>
      </w:r>
      <w:r w:rsidR="00F15AB6" w:rsidRPr="483ECF12">
        <w:rPr>
          <w:rFonts w:eastAsia="Arial" w:cs="Arial"/>
        </w:rPr>
        <w:t xml:space="preserve">so </w:t>
      </w:r>
      <w:r w:rsidRPr="483ECF12">
        <w:rPr>
          <w:rFonts w:eastAsia="Arial" w:cs="Arial"/>
        </w:rPr>
        <w:t>they are out of the usual scope of QHNAPDC</w:t>
      </w:r>
      <w:r w:rsidR="00AF2948" w:rsidRPr="483ECF12">
        <w:rPr>
          <w:rFonts w:eastAsia="Arial" w:cs="Arial"/>
        </w:rPr>
        <w:t>. T</w:t>
      </w:r>
      <w:r w:rsidRPr="483ECF12">
        <w:rPr>
          <w:rFonts w:eastAsia="Arial" w:cs="Arial"/>
        </w:rPr>
        <w:t>he Telehealth Support Unit requested their inclusion in the QHNAPDC to obtain this activity data.</w:t>
      </w:r>
      <w:r w:rsidR="00AF2948" w:rsidRPr="483ECF12">
        <w:rPr>
          <w:rFonts w:eastAsia="Arial" w:cs="Arial"/>
        </w:rPr>
        <w:t xml:space="preserve"> </w:t>
      </w:r>
      <w:r w:rsidR="00DA11C6" w:rsidRPr="483ECF12">
        <w:rPr>
          <w:rFonts w:eastAsia="Arial" w:cs="Arial"/>
        </w:rPr>
        <w:t xml:space="preserve">This activity data will </w:t>
      </w:r>
      <w:r w:rsidR="00DA11C6">
        <w:t xml:space="preserve">not be submitted to the AIHW, nor the IHACPA, and will not usually be provided in data requests or linked data requests provided by the Statistical Services Branch, unless specifically requested. </w:t>
      </w:r>
      <w:r w:rsidR="00F15AB6">
        <w:t xml:space="preserve">Refer to </w:t>
      </w:r>
      <w:bookmarkStart w:id="3" w:name="_Hlk137043761"/>
      <w:r w:rsidR="00F5717E">
        <w:fldChar w:fldCharType="begin"/>
      </w:r>
      <w:r w:rsidR="00F5717E">
        <w:instrText xml:space="preserve"> HYPERLINK  \l "eConsults" </w:instrText>
      </w:r>
      <w:r w:rsidR="00F5717E">
        <w:fldChar w:fldCharType="separate"/>
      </w:r>
      <w:r w:rsidR="00F5717E" w:rsidRPr="00F5717E">
        <w:rPr>
          <w:rStyle w:val="Hyperlink"/>
        </w:rPr>
        <w:t>5.1 Reporting of eConsults</w:t>
      </w:r>
      <w:r w:rsidR="00F5717E">
        <w:fldChar w:fldCharType="end"/>
      </w:r>
      <w:r w:rsidR="00F5717E">
        <w:t xml:space="preserve"> </w:t>
      </w:r>
      <w:r w:rsidR="00F15AB6">
        <w:t>for more information</w:t>
      </w:r>
      <w:r w:rsidR="00F26B98">
        <w:t xml:space="preserve"> or contact </w:t>
      </w:r>
      <w:r w:rsidR="00946385">
        <w:t>Queensland Virtual Hospital</w:t>
      </w:r>
      <w:r w:rsidR="00F15AB6">
        <w:t>.</w:t>
      </w:r>
    </w:p>
    <w:bookmarkEnd w:id="3"/>
    <w:p w14:paraId="0C4B8CCB" w14:textId="594684F3" w:rsidR="00F15AB6" w:rsidRPr="00DA11C6" w:rsidRDefault="00F15AB6" w:rsidP="00D60B1F">
      <w:pPr>
        <w:pStyle w:val="BodyText"/>
        <w:rPr>
          <w:b/>
          <w:bCs/>
        </w:rPr>
      </w:pPr>
      <w:r w:rsidRPr="00DA11C6">
        <w:rPr>
          <w:b/>
          <w:bCs/>
        </w:rPr>
        <w:t>Emergency Telehealth</w:t>
      </w:r>
    </w:p>
    <w:p w14:paraId="01675232" w14:textId="732A48D8" w:rsidR="00F15AB6" w:rsidRDefault="00F15AB6" w:rsidP="00DA11C6">
      <w:r>
        <w:t>Emergency telehealth records do no</w:t>
      </w:r>
      <w:r w:rsidR="00AF2948">
        <w:t>t</w:t>
      </w:r>
      <w:r>
        <w:t xml:space="preserve"> meet the definition of a service event </w:t>
      </w:r>
      <w:r w:rsidR="00AF2948">
        <w:t>a</w:t>
      </w:r>
      <w:r w:rsidR="66017635">
        <w:t xml:space="preserve">s they </w:t>
      </w:r>
      <w:r>
        <w:t xml:space="preserve">are </w:t>
      </w:r>
      <w:r w:rsidR="675BA663">
        <w:t xml:space="preserve">primarily </w:t>
      </w:r>
      <w:r w:rsidR="00AF2948">
        <w:t xml:space="preserve">Emergency Department/ Services </w:t>
      </w:r>
      <w:r>
        <w:t>activity</w:t>
      </w:r>
      <w:r w:rsidR="6B368A95">
        <w:t xml:space="preserve"> and therefore </w:t>
      </w:r>
      <w:r w:rsidR="00AF2948">
        <w:t xml:space="preserve">outside of the usual scope of QHNAPDC. Healthcare Purchasing and Funding Branch requested their inclusion in </w:t>
      </w:r>
      <w:r w:rsidR="028E3C20">
        <w:t xml:space="preserve">the </w:t>
      </w:r>
      <w:r w:rsidR="00AF2948">
        <w:t xml:space="preserve">QHNAPDC to obtain this activity data. </w:t>
      </w:r>
      <w:r w:rsidR="00DA11C6">
        <w:t xml:space="preserve">This activity data will not be submitted to the AIHW, nor the IHACPA, and will not usually be provided in data requests or linked data requests provided by the Statistical Services Branch, unless specifically requested. </w:t>
      </w:r>
      <w:r w:rsidR="00AF2948">
        <w:t xml:space="preserve">Refer to </w:t>
      </w:r>
      <w:hyperlink w:anchor="Emergency_Telehealth" w:history="1">
        <w:r w:rsidR="00F5717E" w:rsidRPr="00F5717E">
          <w:rPr>
            <w:rStyle w:val="Hyperlink"/>
          </w:rPr>
          <w:t>5.2 Reporting of Emergency Telehealth</w:t>
        </w:r>
      </w:hyperlink>
      <w:r w:rsidR="00F5717E">
        <w:t xml:space="preserve"> </w:t>
      </w:r>
      <w:r w:rsidR="00F26B98">
        <w:t xml:space="preserve">for more information or contact </w:t>
      </w:r>
      <w:r w:rsidR="00335AC3">
        <w:t xml:space="preserve">Queensland </w:t>
      </w:r>
      <w:r w:rsidR="00BA64C2">
        <w:t>Virtual Hospital</w:t>
      </w:r>
      <w:r w:rsidR="00F26B98">
        <w:t>.</w:t>
      </w:r>
    </w:p>
    <w:p w14:paraId="15F7DE2A" w14:textId="66B30728" w:rsidR="0075374C" w:rsidRDefault="0075374C" w:rsidP="0075374C">
      <w:pPr>
        <w:pStyle w:val="Heading3"/>
      </w:pPr>
      <w:bookmarkStart w:id="4" w:name="_Toc216162061"/>
      <w:r>
        <w:lastRenderedPageBreak/>
        <w:t>3.0.1. Scope Diagram</w:t>
      </w:r>
      <w:bookmarkEnd w:id="4"/>
    </w:p>
    <w:p w14:paraId="4A7EC2F8" w14:textId="5F45ACDE" w:rsidR="0075374C" w:rsidRPr="0075374C" w:rsidRDefault="0075374C" w:rsidP="0075374C">
      <w:pPr>
        <w:pStyle w:val="BodyText"/>
        <w:rPr>
          <w:lang w:eastAsia="en-AU"/>
        </w:rPr>
      </w:pPr>
      <w:r>
        <w:rPr>
          <w:noProof/>
        </w:rPr>
        <mc:AlternateContent>
          <mc:Choice Requires="wps">
            <w:drawing>
              <wp:anchor distT="0" distB="0" distL="114300" distR="114300" simplePos="0" relativeHeight="251662848" behindDoc="0" locked="0" layoutInCell="1" allowOverlap="1" wp14:anchorId="0F05AD5F" wp14:editId="3F392E34">
                <wp:simplePos x="0" y="0"/>
                <wp:positionH relativeFrom="margin">
                  <wp:posOffset>4262755</wp:posOffset>
                </wp:positionH>
                <wp:positionV relativeFrom="paragraph">
                  <wp:posOffset>60325</wp:posOffset>
                </wp:positionV>
                <wp:extent cx="1838325" cy="647700"/>
                <wp:effectExtent l="2647950" t="0" r="28575" b="19050"/>
                <wp:wrapNone/>
                <wp:docPr id="22" name="Callout: Line 22">
                  <a:hlinkClick xmlns:a="http://schemas.openxmlformats.org/drawingml/2006/main" r:id="rId23"/>
                </wp:docPr>
                <wp:cNvGraphicFramePr/>
                <a:graphic xmlns:a="http://schemas.openxmlformats.org/drawingml/2006/main">
                  <a:graphicData uri="http://schemas.microsoft.com/office/word/2010/wordprocessingShape">
                    <wps:wsp>
                      <wps:cNvSpPr/>
                      <wps:spPr>
                        <a:xfrm>
                          <a:off x="0" y="0"/>
                          <a:ext cx="1838325" cy="647700"/>
                        </a:xfrm>
                        <a:prstGeom prst="borderCallout1">
                          <a:avLst>
                            <a:gd name="adj1" fmla="val 55592"/>
                            <a:gd name="adj2" fmla="val -584"/>
                            <a:gd name="adj3" fmla="val 90677"/>
                            <a:gd name="adj4" fmla="val -143077"/>
                          </a:avLst>
                        </a:prstGeom>
                        <a:solidFill>
                          <a:schemeClr val="accent1">
                            <a:lumMod val="25000"/>
                          </a:schemeClr>
                        </a:solidFill>
                      </wps:spPr>
                      <wps:style>
                        <a:lnRef idx="2">
                          <a:schemeClr val="accent1">
                            <a:shade val="50000"/>
                          </a:schemeClr>
                        </a:lnRef>
                        <a:fillRef idx="1">
                          <a:schemeClr val="accent1"/>
                        </a:fillRef>
                        <a:effectRef idx="0">
                          <a:schemeClr val="accent1"/>
                        </a:effectRef>
                        <a:fontRef idx="minor">
                          <a:schemeClr val="lt1"/>
                        </a:fontRef>
                      </wps:style>
                      <wps:txbx>
                        <w:txbxContent>
                          <w:p w14:paraId="38082E08" w14:textId="77777777" w:rsidR="0075374C" w:rsidRPr="0075374C" w:rsidRDefault="0075374C" w:rsidP="0075374C">
                            <w:pPr>
                              <w:spacing w:before="69"/>
                              <w:ind w:left="170" w:right="170"/>
                              <w:jc w:val="center"/>
                              <w:rPr>
                                <w:color w:val="FFFFFF" w:themeColor="background1"/>
                              </w:rPr>
                            </w:pPr>
                            <w:r w:rsidRPr="0075374C">
                              <w:rPr>
                                <w:color w:val="FFFFFF" w:themeColor="background1"/>
                                <w:spacing w:val="-1"/>
                                <w:sz w:val="16"/>
                              </w:rPr>
                              <w:t>Ensure</w:t>
                            </w:r>
                            <w:r w:rsidRPr="0075374C">
                              <w:rPr>
                                <w:color w:val="FFFFFF" w:themeColor="background1"/>
                                <w:spacing w:val="-2"/>
                                <w:sz w:val="16"/>
                              </w:rPr>
                              <w:t xml:space="preserve"> </w:t>
                            </w:r>
                            <w:r w:rsidRPr="0075374C">
                              <w:rPr>
                                <w:color w:val="FFFFFF" w:themeColor="background1"/>
                                <w:spacing w:val="-1"/>
                                <w:sz w:val="16"/>
                              </w:rPr>
                              <w:t xml:space="preserve">correct </w:t>
                            </w:r>
                            <w:hyperlink r:id="rId24" w:history="1">
                              <w:r w:rsidRPr="0075374C">
                                <w:rPr>
                                  <w:rStyle w:val="Hyperlink"/>
                                  <w:color w:val="438CCE" w:themeColor="text2" w:themeTint="99"/>
                                  <w:spacing w:val="-1"/>
                                  <w:sz w:val="16"/>
                                  <w:u w:color="0000FF"/>
                                </w:rPr>
                                <w:t>principal funding</w:t>
                              </w:r>
                              <w:r w:rsidRPr="0075374C">
                                <w:rPr>
                                  <w:rStyle w:val="Hyperlink"/>
                                  <w:color w:val="438CCE" w:themeColor="text2" w:themeTint="99"/>
                                  <w:spacing w:val="24"/>
                                  <w:sz w:val="16"/>
                                </w:rPr>
                                <w:t xml:space="preserve"> </w:t>
                              </w:r>
                              <w:r w:rsidRPr="0075374C">
                                <w:rPr>
                                  <w:rStyle w:val="Hyperlink"/>
                                  <w:color w:val="438CCE" w:themeColor="text2" w:themeTint="99"/>
                                  <w:spacing w:val="-1"/>
                                  <w:sz w:val="16"/>
                                  <w:u w:color="0000FF"/>
                                </w:rPr>
                                <w:t>source</w:t>
                              </w:r>
                            </w:hyperlink>
                            <w:r w:rsidRPr="0075374C">
                              <w:rPr>
                                <w:color w:val="FFFFFF" w:themeColor="background1"/>
                                <w:spacing w:val="-1"/>
                                <w:sz w:val="16"/>
                              </w:rPr>
                              <w:t xml:space="preserve"> </w:t>
                            </w:r>
                            <w:r w:rsidRPr="0075374C">
                              <w:rPr>
                                <w:color w:val="FFFFFF" w:themeColor="background1"/>
                                <w:sz w:val="16"/>
                              </w:rPr>
                              <w:t xml:space="preserve">is </w:t>
                            </w:r>
                            <w:r w:rsidRPr="0075374C">
                              <w:rPr>
                                <w:color w:val="FFFFFF" w:themeColor="background1"/>
                                <w:spacing w:val="-1"/>
                                <w:sz w:val="16"/>
                              </w:rPr>
                              <w:t>applied</w:t>
                            </w:r>
                            <w:r w:rsidRPr="0075374C">
                              <w:rPr>
                                <w:color w:val="FFFFFF" w:themeColor="background1"/>
                                <w:spacing w:val="-2"/>
                                <w:sz w:val="16"/>
                              </w:rPr>
                              <w:t xml:space="preserve"> </w:t>
                            </w:r>
                            <w:r w:rsidRPr="0075374C">
                              <w:rPr>
                                <w:color w:val="FFFFFF" w:themeColor="background1"/>
                                <w:sz w:val="16"/>
                              </w:rPr>
                              <w:t>to</w:t>
                            </w:r>
                            <w:r w:rsidRPr="0075374C">
                              <w:rPr>
                                <w:color w:val="FFFFFF" w:themeColor="background1"/>
                                <w:spacing w:val="-2"/>
                                <w:sz w:val="16"/>
                              </w:rPr>
                              <w:t xml:space="preserve"> a </w:t>
                            </w:r>
                            <w:r w:rsidRPr="0075374C">
                              <w:rPr>
                                <w:color w:val="FFFFFF" w:themeColor="background1"/>
                                <w:spacing w:val="-1"/>
                                <w:sz w:val="16"/>
                              </w:rPr>
                              <w:t>service</w:t>
                            </w:r>
                            <w:r w:rsidRPr="0075374C">
                              <w:rPr>
                                <w:color w:val="FFFFFF" w:themeColor="background1"/>
                                <w:spacing w:val="27"/>
                                <w:sz w:val="16"/>
                              </w:rPr>
                              <w:t xml:space="preserve"> </w:t>
                            </w:r>
                            <w:r w:rsidRPr="0075374C">
                              <w:rPr>
                                <w:color w:val="FFFFFF" w:themeColor="background1"/>
                                <w:spacing w:val="-1"/>
                                <w:sz w:val="16"/>
                              </w:rPr>
                              <w:t>event.</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0F05AD5F" id="_x0000_t47" coordsize="21600,21600" o:spt="47" adj="-8280,24300,-1800,4050" path="m@0@1l@2@3nfem,l21600,r,21600l,21600xe">
                <v:stroke joinstyle="miter"/>
                <v:formulas>
                  <v:f eqn="val #0"/>
                  <v:f eqn="val #1"/>
                  <v:f eqn="val #2"/>
                  <v:f eqn="val #3"/>
                </v:formulas>
                <v:path arrowok="t" o:extrusionok="f" gradientshapeok="t" o:connecttype="custom" o:connectlocs="@0,@1;10800,0;10800,21600;0,10800;21600,10800"/>
                <v:handles>
                  <v:h position="#0,#1"/>
                  <v:h position="#2,#3"/>
                </v:handles>
                <o:callout v:ext="edit" type="oneSegment" on="t"/>
              </v:shapetype>
              <v:shape id="Callout: Line 22" o:spid="_x0000_s1027" type="#_x0000_t47" href="https://qhdd.health.qld.gov.au/apex/f?p=103:MD_DETAIL:::::P210_MR_GUID,P210_MD_TYPE_GUID:D5E419589F171F77E05400144FF88D90,D2840284A6761A97E05400144FF88D90&amp;cs=18991BDAED546019554DBC3F51392FCEE" style="position:absolute;margin-left:335.65pt;margin-top:4.75pt;width:144.75pt;height:51pt;z-index:251662848;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38N5MyAIAACQGAAAOAAAAZHJzL2Uyb0RvYy54bWysVEtv2zAMvg/YfxB0b+04TpMGcYogRYcB&#10;XVusHXpWZKn2oNckJU7260fJjuMtxQ7DLjYlfnx9Irm42UuBdsy6WqsCjy5TjJiiuqzVW4G/vdxd&#10;zDBynqiSCK1YgQ/M4Zvlxw+LxsxZpistSmYROFFu3pgCV96beZI4WjFJ3KU2TIGSayuJh6N9S0pL&#10;GvAuRZKl6VXSaFsaqylzDm5vWyVeRv+cM+ofOXfMI1FgyM3Hr43fTfgmywWZv1liqpp2aZB/yEKS&#10;WkHQ3tUt8QRtbX3mStbUaqe5v6RaJprzmrJYA1QzSv+o5rkihsVagBxneprc/3NLH3bP5skCDY1x&#10;cwdiqGLPrQx/yA/tI1mHniy294jC5Wg2no2zCUYUdFf5dJpGNpOTtbHOf2JaoiAUeAMvxeyaCKG3&#10;fhTZIrt75yNtJVJEQn+Q8vsIIy4FvMKOCDSZTK6z7pUGmGyIuZjM8nPIeAi5Tq+m03NMPsRcjPJx&#10;2qKgiC41kI5lhDydFnV5VwsRD6FJ2VpYBJlC6pQy1RUmtvKLLtv7bJL21MS+DibLBXgeeEtO9EfJ&#10;HwQLMYT6yjiqSyA8i5T1Hs6DuoqUrL0OIY/P0VvEmNFh8Myhit53+xw98nff0ByQbIcPpiwOVm+c&#10;/i2x1ri3iJG18r2xrJW27zkQQGUXucVDFgNqguj3mz1wA70YkOFmo8vDk0VWt4PuDL2rofnuifNP&#10;xEJPwQ6AbeUf4cOFbgqsOwmjStuf790HPAwcaDFqYFMU2P3YEsswEp8VjOL1KM/DaomHfDLN4GCH&#10;ms1Qo7ZyraFboMshuygGvBdHkVstX2FUViEqqIiiELvA1NvjYe3bDQZrkbLVKsJgnRji79WzocF5&#10;4Dk07sv+lVjTTaCH2X3Qx63S9XjL8QkbLJVebb3mtQ/KE6/dAVZR7IhubYZdNzxH1Gm5L38BAAD/&#10;/wMAUEsDBBQABgAIAAAAIQAYfiNO3gAAAAkBAAAPAAAAZHJzL2Rvd25yZXYueG1sTI9BS8NAEIXv&#10;gv9hGcGb3URpamI2RQRPRYvVQo/T7DQbmt0N2W2T/nvHkz0O7+PN98rlZDtxpiG03ilIZwkIcrXX&#10;rWsU/Hy/PzyDCBGdxs47UnChAMvq9qbEQvvRfdF5ExvBJS4UqMDE2BdShtqQxTDzPTnODn6wGPkc&#10;GqkHHLncdvIxSTJpsXX8wWBPb4bq4+ZkFey2+XqSHo9xbS7y8GFX4+JzpdT93fT6AiLSFP9h+NNn&#10;dajYae9PTgfRKcgW6ROjCvI5CM7zLOEpewbTdA6yKuX1guoXAAD//wMAUEsBAi0AFAAGAAgAAAAh&#10;ALaDOJL+AAAA4QEAABMAAAAAAAAAAAAAAAAAAAAAAFtDb250ZW50X1R5cGVzXS54bWxQSwECLQAU&#10;AAYACAAAACEAOP0h/9YAAACUAQAACwAAAAAAAAAAAAAAAAAvAQAAX3JlbHMvLnJlbHNQSwECLQAU&#10;AAYACAAAACEAN/DeTMgCAAAkBgAADgAAAAAAAAAAAAAAAAAuAgAAZHJzL2Uyb0RvYy54bWxQSwEC&#10;LQAUAAYACAAAACEAGH4jTt4AAAAJAQAADwAAAAAAAAAAAAAAAAAiBQAAZHJzL2Rvd25yZXYueG1s&#10;UEsFBgAAAAAEAAQA8wAAAC0GAAAAAA==&#10;" o:button="t" adj="-30905,19586,-126,12008" fillcolor="#031627 [804]" strokecolor="#072d50 [1604]" strokeweight="1pt">
                <v:fill o:detectmouseclick="t"/>
                <v:textbox>
                  <w:txbxContent>
                    <w:p w14:paraId="38082E08" w14:textId="77777777" w:rsidR="0075374C" w:rsidRPr="0075374C" w:rsidRDefault="0075374C" w:rsidP="0075374C">
                      <w:pPr>
                        <w:spacing w:before="69"/>
                        <w:ind w:left="170" w:right="170"/>
                        <w:jc w:val="center"/>
                        <w:rPr>
                          <w:color w:val="FFFFFF" w:themeColor="background1"/>
                        </w:rPr>
                      </w:pPr>
                      <w:r w:rsidRPr="0075374C">
                        <w:rPr>
                          <w:color w:val="FFFFFF" w:themeColor="background1"/>
                          <w:spacing w:val="-1"/>
                          <w:sz w:val="16"/>
                        </w:rPr>
                        <w:t>Ensure</w:t>
                      </w:r>
                      <w:r w:rsidRPr="0075374C">
                        <w:rPr>
                          <w:color w:val="FFFFFF" w:themeColor="background1"/>
                          <w:spacing w:val="-2"/>
                          <w:sz w:val="16"/>
                        </w:rPr>
                        <w:t xml:space="preserve"> </w:t>
                      </w:r>
                      <w:r w:rsidRPr="0075374C">
                        <w:rPr>
                          <w:color w:val="FFFFFF" w:themeColor="background1"/>
                          <w:spacing w:val="-1"/>
                          <w:sz w:val="16"/>
                        </w:rPr>
                        <w:t xml:space="preserve">correct </w:t>
                      </w:r>
                      <w:hyperlink r:id="rId25" w:history="1">
                        <w:r w:rsidRPr="0075374C">
                          <w:rPr>
                            <w:rStyle w:val="Hyperlink"/>
                            <w:color w:val="438CCE" w:themeColor="text2" w:themeTint="99"/>
                            <w:spacing w:val="-1"/>
                            <w:sz w:val="16"/>
                            <w:u w:color="0000FF"/>
                          </w:rPr>
                          <w:t>principal funding</w:t>
                        </w:r>
                        <w:r w:rsidRPr="0075374C">
                          <w:rPr>
                            <w:rStyle w:val="Hyperlink"/>
                            <w:color w:val="438CCE" w:themeColor="text2" w:themeTint="99"/>
                            <w:spacing w:val="24"/>
                            <w:sz w:val="16"/>
                          </w:rPr>
                          <w:t xml:space="preserve"> </w:t>
                        </w:r>
                        <w:r w:rsidRPr="0075374C">
                          <w:rPr>
                            <w:rStyle w:val="Hyperlink"/>
                            <w:color w:val="438CCE" w:themeColor="text2" w:themeTint="99"/>
                            <w:spacing w:val="-1"/>
                            <w:sz w:val="16"/>
                            <w:u w:color="0000FF"/>
                          </w:rPr>
                          <w:t>source</w:t>
                        </w:r>
                      </w:hyperlink>
                      <w:r w:rsidRPr="0075374C">
                        <w:rPr>
                          <w:color w:val="FFFFFF" w:themeColor="background1"/>
                          <w:spacing w:val="-1"/>
                          <w:sz w:val="16"/>
                        </w:rPr>
                        <w:t xml:space="preserve"> </w:t>
                      </w:r>
                      <w:r w:rsidRPr="0075374C">
                        <w:rPr>
                          <w:color w:val="FFFFFF" w:themeColor="background1"/>
                          <w:sz w:val="16"/>
                        </w:rPr>
                        <w:t xml:space="preserve">is </w:t>
                      </w:r>
                      <w:r w:rsidRPr="0075374C">
                        <w:rPr>
                          <w:color w:val="FFFFFF" w:themeColor="background1"/>
                          <w:spacing w:val="-1"/>
                          <w:sz w:val="16"/>
                        </w:rPr>
                        <w:t>applied</w:t>
                      </w:r>
                      <w:r w:rsidRPr="0075374C">
                        <w:rPr>
                          <w:color w:val="FFFFFF" w:themeColor="background1"/>
                          <w:spacing w:val="-2"/>
                          <w:sz w:val="16"/>
                        </w:rPr>
                        <w:t xml:space="preserve"> </w:t>
                      </w:r>
                      <w:r w:rsidRPr="0075374C">
                        <w:rPr>
                          <w:color w:val="FFFFFF" w:themeColor="background1"/>
                          <w:sz w:val="16"/>
                        </w:rPr>
                        <w:t>to</w:t>
                      </w:r>
                      <w:r w:rsidRPr="0075374C">
                        <w:rPr>
                          <w:color w:val="FFFFFF" w:themeColor="background1"/>
                          <w:spacing w:val="-2"/>
                          <w:sz w:val="16"/>
                        </w:rPr>
                        <w:t xml:space="preserve"> a </w:t>
                      </w:r>
                      <w:r w:rsidRPr="0075374C">
                        <w:rPr>
                          <w:color w:val="FFFFFF" w:themeColor="background1"/>
                          <w:spacing w:val="-1"/>
                          <w:sz w:val="16"/>
                        </w:rPr>
                        <w:t>service</w:t>
                      </w:r>
                      <w:r w:rsidRPr="0075374C">
                        <w:rPr>
                          <w:color w:val="FFFFFF" w:themeColor="background1"/>
                          <w:spacing w:val="27"/>
                          <w:sz w:val="16"/>
                        </w:rPr>
                        <w:t xml:space="preserve"> </w:t>
                      </w:r>
                      <w:r w:rsidRPr="0075374C">
                        <w:rPr>
                          <w:color w:val="FFFFFF" w:themeColor="background1"/>
                          <w:spacing w:val="-1"/>
                          <w:sz w:val="16"/>
                        </w:rPr>
                        <w:t>event.</w:t>
                      </w:r>
                    </w:p>
                  </w:txbxContent>
                </v:textbox>
                <o:callout v:ext="edit" minusy="t"/>
                <w10:wrap anchorx="margin"/>
              </v:shape>
            </w:pict>
          </mc:Fallback>
        </mc:AlternateContent>
      </w:r>
      <w:r>
        <w:object w:dxaOrig="4751" w:dyaOrig="9301" w14:anchorId="6736BE9A">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i1025" type="#_x0000_t75" style="width:240.25pt;height:465.25pt" o:ole="">
            <v:imagedata r:id="rId26" o:title=""/>
          </v:shape>
          <o:OLEObject Type="Embed" ProgID="Visio.Drawing.11" ShapeID="_x0000_i1025" DrawAspect="Content" ObjectID="_1826774877" r:id="rId27"/>
        </w:object>
      </w:r>
    </w:p>
    <w:p w14:paraId="468D6D2E" w14:textId="77777777" w:rsidR="00271014" w:rsidRDefault="00271014" w:rsidP="00DA11C6"/>
    <w:p w14:paraId="662D757E" w14:textId="77777777" w:rsidR="00271014" w:rsidRPr="003B6E4B" w:rsidRDefault="00271014" w:rsidP="00DA11C6"/>
    <w:p w14:paraId="11692515" w14:textId="77777777" w:rsidR="001320F7" w:rsidRDefault="001320F7">
      <w:pPr>
        <w:rPr>
          <w:spacing w:val="2"/>
          <w:kern w:val="21"/>
          <w:lang w:val="en-AU"/>
          <w14:numSpacing w14:val="proportional"/>
        </w:rPr>
      </w:pPr>
      <w:r>
        <w:br w:type="page"/>
      </w:r>
    </w:p>
    <w:p w14:paraId="382DF5C3" w14:textId="488368D5" w:rsidR="008946C8" w:rsidRPr="008946C8" w:rsidRDefault="008D4795" w:rsidP="008D4795">
      <w:pPr>
        <w:pStyle w:val="NumberedHeading2"/>
      </w:pPr>
      <w:bookmarkStart w:id="5" w:name="Type_of_activity"/>
      <w:bookmarkStart w:id="6" w:name="_Toc216162062"/>
      <w:r>
        <w:lastRenderedPageBreak/>
        <w:t>Type of activity</w:t>
      </w:r>
      <w:bookmarkEnd w:id="6"/>
    </w:p>
    <w:bookmarkEnd w:id="5"/>
    <w:p w14:paraId="7DC29DFA" w14:textId="52963985" w:rsidR="002B799E" w:rsidRPr="002B799E" w:rsidRDefault="008D4795" w:rsidP="008D4795">
      <w:pPr>
        <w:pStyle w:val="BodyTextExpanded"/>
      </w:pPr>
      <w:r w:rsidRPr="008D4795">
        <w:t>The type of activity</w:t>
      </w:r>
      <w:r w:rsidR="00C629EA">
        <w:t>,</w:t>
      </w:r>
      <w:r w:rsidRPr="008D4795">
        <w:t xml:space="preserve"> and the statistical unit of activity required to be collected by the type of reporting entity is as follows:</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3247"/>
        <w:gridCol w:w="2776"/>
        <w:gridCol w:w="3719"/>
      </w:tblGrid>
      <w:tr w:rsidR="001320F7" w:rsidRPr="001320F7" w14:paraId="558F3623" w14:textId="77777777" w:rsidTr="001320F7">
        <w:tc>
          <w:tcPr>
            <w:tcW w:w="1666" w:type="pct"/>
            <w:tcBorders>
              <w:top w:val="single" w:sz="4" w:space="0" w:color="auto"/>
              <w:left w:val="single" w:sz="4" w:space="0" w:color="auto"/>
              <w:bottom w:val="single" w:sz="4" w:space="0" w:color="auto"/>
              <w:right w:val="single" w:sz="4" w:space="0" w:color="auto"/>
            </w:tcBorders>
            <w:shd w:val="clear" w:color="auto" w:fill="C9EDF7"/>
            <w:tcMar>
              <w:top w:w="85" w:type="dxa"/>
              <w:left w:w="85" w:type="dxa"/>
              <w:bottom w:w="0" w:type="dxa"/>
              <w:right w:w="85" w:type="dxa"/>
            </w:tcMar>
            <w:vAlign w:val="center"/>
            <w:hideMark/>
          </w:tcPr>
          <w:p w14:paraId="43E8E9A5" w14:textId="77777777" w:rsidR="001320F7" w:rsidRPr="001320F7" w:rsidRDefault="001320F7" w:rsidP="001320F7">
            <w:pPr>
              <w:pStyle w:val="BodyText"/>
              <w:jc w:val="center"/>
              <w:rPr>
                <w:b/>
              </w:rPr>
            </w:pPr>
            <w:r w:rsidRPr="001320F7">
              <w:rPr>
                <w:b/>
              </w:rPr>
              <w:t>Type of Activity</w:t>
            </w:r>
          </w:p>
        </w:tc>
        <w:tc>
          <w:tcPr>
            <w:tcW w:w="1424" w:type="pct"/>
            <w:tcBorders>
              <w:top w:val="single" w:sz="4" w:space="0" w:color="auto"/>
              <w:left w:val="single" w:sz="4" w:space="0" w:color="auto"/>
              <w:bottom w:val="single" w:sz="4" w:space="0" w:color="auto"/>
              <w:right w:val="single" w:sz="4" w:space="0" w:color="auto"/>
            </w:tcBorders>
            <w:shd w:val="clear" w:color="auto" w:fill="C9EDF7"/>
            <w:tcMar>
              <w:top w:w="85" w:type="dxa"/>
              <w:left w:w="85" w:type="dxa"/>
              <w:bottom w:w="0" w:type="dxa"/>
              <w:right w:w="85" w:type="dxa"/>
            </w:tcMar>
            <w:vAlign w:val="center"/>
            <w:hideMark/>
          </w:tcPr>
          <w:p w14:paraId="59583482" w14:textId="77777777" w:rsidR="001320F7" w:rsidRPr="001320F7" w:rsidRDefault="001320F7" w:rsidP="001320F7">
            <w:pPr>
              <w:pStyle w:val="BodyText"/>
              <w:jc w:val="center"/>
              <w:rPr>
                <w:b/>
              </w:rPr>
            </w:pPr>
            <w:r w:rsidRPr="001320F7">
              <w:rPr>
                <w:b/>
              </w:rPr>
              <w:t>Statistical Unit of Activity</w:t>
            </w:r>
          </w:p>
        </w:tc>
        <w:tc>
          <w:tcPr>
            <w:tcW w:w="1909" w:type="pct"/>
            <w:tcBorders>
              <w:top w:val="single" w:sz="4" w:space="0" w:color="auto"/>
              <w:left w:val="single" w:sz="4" w:space="0" w:color="auto"/>
              <w:bottom w:val="single" w:sz="4" w:space="0" w:color="auto"/>
              <w:right w:val="single" w:sz="4" w:space="0" w:color="auto"/>
            </w:tcBorders>
            <w:shd w:val="clear" w:color="auto" w:fill="C9EDF7"/>
            <w:hideMark/>
          </w:tcPr>
          <w:p w14:paraId="27E349B4" w14:textId="77777777" w:rsidR="001320F7" w:rsidRPr="001320F7" w:rsidRDefault="001320F7" w:rsidP="001320F7">
            <w:pPr>
              <w:pStyle w:val="BodyText"/>
              <w:jc w:val="center"/>
              <w:rPr>
                <w:b/>
              </w:rPr>
            </w:pPr>
            <w:r w:rsidRPr="001320F7">
              <w:rPr>
                <w:b/>
              </w:rPr>
              <w:t>Type of Reporting Entity</w:t>
            </w:r>
          </w:p>
        </w:tc>
      </w:tr>
      <w:tr w:rsidR="001320F7" w:rsidRPr="001320F7" w14:paraId="4FD1F5F9" w14:textId="77777777" w:rsidTr="001320F7">
        <w:tc>
          <w:tcPr>
            <w:tcW w:w="1666" w:type="pct"/>
            <w:tcBorders>
              <w:top w:val="single" w:sz="4" w:space="0" w:color="auto"/>
              <w:left w:val="single" w:sz="4" w:space="0" w:color="auto"/>
              <w:bottom w:val="single" w:sz="4" w:space="0" w:color="auto"/>
              <w:right w:val="single" w:sz="4" w:space="0" w:color="auto"/>
            </w:tcBorders>
            <w:shd w:val="clear" w:color="auto" w:fill="E8F7FD"/>
            <w:tcMar>
              <w:top w:w="85" w:type="dxa"/>
              <w:left w:w="85" w:type="dxa"/>
              <w:bottom w:w="0" w:type="dxa"/>
              <w:right w:w="85" w:type="dxa"/>
            </w:tcMar>
            <w:hideMark/>
          </w:tcPr>
          <w:p w14:paraId="721CBBF2" w14:textId="77777777" w:rsidR="001320F7" w:rsidRPr="001320F7" w:rsidRDefault="001320F7" w:rsidP="001320F7">
            <w:pPr>
              <w:pStyle w:val="BodyText"/>
            </w:pPr>
            <w:r w:rsidRPr="001320F7">
              <w:t>Non-admitted patient</w:t>
            </w:r>
          </w:p>
          <w:p w14:paraId="53632DF2" w14:textId="77777777" w:rsidR="001320F7" w:rsidRPr="001320F7" w:rsidRDefault="001320F7" w:rsidP="001320F7">
            <w:pPr>
              <w:pStyle w:val="BodyText"/>
            </w:pPr>
            <w:r w:rsidRPr="001320F7">
              <w:t>– outpatient service events</w:t>
            </w:r>
          </w:p>
        </w:tc>
        <w:tc>
          <w:tcPr>
            <w:tcW w:w="1424" w:type="pct"/>
            <w:tcBorders>
              <w:top w:val="single" w:sz="4" w:space="0" w:color="auto"/>
              <w:left w:val="single" w:sz="4" w:space="0" w:color="auto"/>
              <w:bottom w:val="single" w:sz="4" w:space="0" w:color="auto"/>
              <w:right w:val="single" w:sz="4" w:space="0" w:color="auto"/>
            </w:tcBorders>
            <w:shd w:val="clear" w:color="auto" w:fill="E8F7FD"/>
            <w:tcMar>
              <w:top w:w="85" w:type="dxa"/>
              <w:left w:w="85" w:type="dxa"/>
              <w:bottom w:w="0" w:type="dxa"/>
              <w:right w:w="85" w:type="dxa"/>
            </w:tcMar>
            <w:hideMark/>
          </w:tcPr>
          <w:p w14:paraId="1EE680A5" w14:textId="77777777" w:rsidR="001320F7" w:rsidRPr="001320F7" w:rsidRDefault="001320F7" w:rsidP="001320F7">
            <w:pPr>
              <w:pStyle w:val="BodyText"/>
            </w:pPr>
            <w:hyperlink r:id="rId28" w:history="1">
              <w:r w:rsidRPr="001320F7">
                <w:rPr>
                  <w:rStyle w:val="Hyperlink"/>
                </w:rPr>
                <w:t>service event</w:t>
              </w:r>
            </w:hyperlink>
          </w:p>
        </w:tc>
        <w:tc>
          <w:tcPr>
            <w:tcW w:w="1909" w:type="pct"/>
            <w:tcBorders>
              <w:top w:val="single" w:sz="4" w:space="0" w:color="auto"/>
              <w:left w:val="single" w:sz="4" w:space="0" w:color="auto"/>
              <w:bottom w:val="single" w:sz="4" w:space="0" w:color="auto"/>
              <w:right w:val="single" w:sz="4" w:space="0" w:color="auto"/>
            </w:tcBorders>
            <w:shd w:val="clear" w:color="auto" w:fill="E8F7FD"/>
            <w:hideMark/>
          </w:tcPr>
          <w:p w14:paraId="0BE20AB8" w14:textId="77777777" w:rsidR="001320F7" w:rsidRPr="001320F7" w:rsidRDefault="001320F7" w:rsidP="001320F7">
            <w:pPr>
              <w:pStyle w:val="BodyText"/>
            </w:pPr>
            <w:r w:rsidRPr="001320F7">
              <w:t>public acute hospitals</w:t>
            </w:r>
          </w:p>
          <w:p w14:paraId="79C1E0F9" w14:textId="77777777" w:rsidR="001320F7" w:rsidRPr="001320F7" w:rsidRDefault="001320F7" w:rsidP="001320F7">
            <w:pPr>
              <w:pStyle w:val="BodyText"/>
            </w:pPr>
            <w:r w:rsidRPr="001320F7">
              <w:t>Hospital and Health Services (HHSs)</w:t>
            </w:r>
          </w:p>
          <w:p w14:paraId="1DE0B023" w14:textId="77777777" w:rsidR="001320F7" w:rsidRPr="001320F7" w:rsidRDefault="001320F7" w:rsidP="001320F7">
            <w:pPr>
              <w:pStyle w:val="BodyText"/>
            </w:pPr>
            <w:r w:rsidRPr="001320F7">
              <w:t>Jurisdictional Health Authority (State)</w:t>
            </w:r>
          </w:p>
        </w:tc>
      </w:tr>
      <w:tr w:rsidR="001320F7" w:rsidRPr="001320F7" w14:paraId="092DC91F" w14:textId="77777777" w:rsidTr="001320F7">
        <w:tc>
          <w:tcPr>
            <w:tcW w:w="1666" w:type="pct"/>
            <w:tcBorders>
              <w:top w:val="single" w:sz="4" w:space="0" w:color="auto"/>
              <w:left w:val="single" w:sz="4" w:space="0" w:color="auto"/>
              <w:bottom w:val="single" w:sz="4" w:space="0" w:color="auto"/>
              <w:right w:val="single" w:sz="4" w:space="0" w:color="auto"/>
            </w:tcBorders>
            <w:shd w:val="clear" w:color="auto" w:fill="FFFFFF" w:themeFill="background1"/>
            <w:tcMar>
              <w:top w:w="85" w:type="dxa"/>
              <w:left w:w="85" w:type="dxa"/>
              <w:bottom w:w="0" w:type="dxa"/>
              <w:right w:w="85" w:type="dxa"/>
            </w:tcMar>
            <w:hideMark/>
          </w:tcPr>
          <w:p w14:paraId="44D62155" w14:textId="77777777" w:rsidR="001320F7" w:rsidRPr="001320F7" w:rsidRDefault="001320F7" w:rsidP="001320F7">
            <w:pPr>
              <w:pStyle w:val="BodyText"/>
            </w:pPr>
            <w:r w:rsidRPr="001320F7">
              <w:t>Non-admitted patient - Primary and Community Health service events</w:t>
            </w:r>
          </w:p>
        </w:tc>
        <w:tc>
          <w:tcPr>
            <w:tcW w:w="1424" w:type="pct"/>
            <w:tcBorders>
              <w:top w:val="single" w:sz="4" w:space="0" w:color="auto"/>
              <w:left w:val="single" w:sz="4" w:space="0" w:color="auto"/>
              <w:bottom w:val="single" w:sz="4" w:space="0" w:color="auto"/>
              <w:right w:val="single" w:sz="4" w:space="0" w:color="auto"/>
            </w:tcBorders>
            <w:shd w:val="clear" w:color="auto" w:fill="FFFFFF" w:themeFill="background1"/>
            <w:tcMar>
              <w:top w:w="85" w:type="dxa"/>
              <w:left w:w="85" w:type="dxa"/>
              <w:bottom w:w="0" w:type="dxa"/>
              <w:right w:w="85" w:type="dxa"/>
            </w:tcMar>
            <w:hideMark/>
          </w:tcPr>
          <w:p w14:paraId="65C9857B" w14:textId="77777777" w:rsidR="001320F7" w:rsidRPr="001320F7" w:rsidRDefault="001320F7" w:rsidP="001320F7">
            <w:pPr>
              <w:pStyle w:val="BodyText"/>
            </w:pPr>
            <w:r w:rsidRPr="001320F7">
              <w:t>Primary and Community Health (PCH) service events</w:t>
            </w:r>
          </w:p>
        </w:tc>
        <w:tc>
          <w:tcPr>
            <w:tcW w:w="1909" w:type="pct"/>
            <w:tcBorders>
              <w:top w:val="single" w:sz="4" w:space="0" w:color="auto"/>
              <w:left w:val="single" w:sz="4" w:space="0" w:color="auto"/>
              <w:bottom w:val="single" w:sz="4" w:space="0" w:color="auto"/>
              <w:right w:val="single" w:sz="4" w:space="0" w:color="auto"/>
            </w:tcBorders>
            <w:shd w:val="clear" w:color="auto" w:fill="FFFFFF" w:themeFill="background1"/>
            <w:hideMark/>
          </w:tcPr>
          <w:p w14:paraId="7F12A415" w14:textId="77777777" w:rsidR="001320F7" w:rsidRPr="001320F7" w:rsidRDefault="001320F7" w:rsidP="001320F7">
            <w:pPr>
              <w:pStyle w:val="BodyText"/>
            </w:pPr>
            <w:r w:rsidRPr="001320F7">
              <w:t>Hospital and Health Services (HHSs)</w:t>
            </w:r>
          </w:p>
        </w:tc>
      </w:tr>
    </w:tbl>
    <w:p w14:paraId="66E2B124" w14:textId="584CC194" w:rsidR="006F75C5" w:rsidRDefault="001320F7" w:rsidP="001320F7">
      <w:pPr>
        <w:pStyle w:val="NumberedHeading2"/>
      </w:pPr>
      <w:bookmarkStart w:id="7" w:name="Reporting_mandates"/>
      <w:bookmarkStart w:id="8" w:name="_Toc216162063"/>
      <w:r>
        <w:t>Reporting mandates</w:t>
      </w:r>
      <w:bookmarkEnd w:id="8"/>
    </w:p>
    <w:p w14:paraId="13AB29DA" w14:textId="628A6FD6" w:rsidR="001320F7" w:rsidRDefault="001320F7" w:rsidP="001320F7">
      <w:pPr>
        <w:pStyle w:val="Heading3"/>
      </w:pPr>
      <w:bookmarkStart w:id="9" w:name="_Toc216162064"/>
      <w:bookmarkEnd w:id="7"/>
      <w:r>
        <w:t>Commonwealth Government</w:t>
      </w:r>
      <w:r w:rsidR="00186BC2">
        <w:t xml:space="preserve"> (national)</w:t>
      </w:r>
      <w:bookmarkEnd w:id="9"/>
    </w:p>
    <w:p w14:paraId="440BB989" w14:textId="4BCCC132" w:rsidR="001320F7" w:rsidRDefault="001320F7" w:rsidP="001320F7">
      <w:pPr>
        <w:pStyle w:val="Heading4"/>
        <w:rPr>
          <w:lang w:eastAsia="en-AU"/>
        </w:rPr>
      </w:pPr>
      <w:r>
        <w:rPr>
          <w:lang w:eastAsia="en-AU"/>
        </w:rPr>
        <w:t>Australian Institute of Health and Welfare (AIHW) and the Independent Health and Aged Care Pricing authority (IHACPA)</w:t>
      </w:r>
    </w:p>
    <w:p w14:paraId="67388C37" w14:textId="77777777" w:rsidR="001320F7" w:rsidRDefault="001320F7" w:rsidP="001320F7">
      <w:pPr>
        <w:pStyle w:val="BodyTextExpanded"/>
        <w:rPr>
          <w:lang w:eastAsia="en-AU"/>
        </w:rPr>
      </w:pPr>
      <w:r w:rsidRPr="001320F7">
        <w:rPr>
          <w:lang w:eastAsia="en-AU"/>
        </w:rPr>
        <w:t>The Department of Health must provide patient-level non-admitted patient service event activity data to both the AIHW for statistical reporting purposes and the IHACPA for funding purposes.</w:t>
      </w:r>
    </w:p>
    <w:p w14:paraId="70889706" w14:textId="0CBA40A6" w:rsidR="005621F4" w:rsidRPr="005621F4" w:rsidRDefault="005621F4" w:rsidP="00F07AC2">
      <w:pPr>
        <w:pStyle w:val="BodyText"/>
        <w:rPr>
          <w:lang w:eastAsia="en-AU"/>
        </w:rPr>
      </w:pPr>
      <w:r>
        <w:rPr>
          <w:lang w:eastAsia="en-AU"/>
        </w:rPr>
        <w:t>The Statistical Services Branch</w:t>
      </w:r>
      <w:r w:rsidR="004D354F">
        <w:rPr>
          <w:lang w:eastAsia="en-AU"/>
        </w:rPr>
        <w:t xml:space="preserve"> report activity </w:t>
      </w:r>
      <w:r w:rsidR="00593A16">
        <w:rPr>
          <w:lang w:eastAsia="en-AU"/>
        </w:rPr>
        <w:t xml:space="preserve">reported to QHNAPDC </w:t>
      </w:r>
      <w:r w:rsidR="004D354F">
        <w:rPr>
          <w:lang w:eastAsia="en-AU"/>
        </w:rPr>
        <w:t xml:space="preserve">to the </w:t>
      </w:r>
      <w:r w:rsidR="00FF187B">
        <w:rPr>
          <w:lang w:eastAsia="en-AU"/>
        </w:rPr>
        <w:t xml:space="preserve">AIHW and the Healthcare Purchasing and Funding Branch report </w:t>
      </w:r>
      <w:r w:rsidR="009C4D8A">
        <w:rPr>
          <w:lang w:eastAsia="en-AU"/>
        </w:rPr>
        <w:t xml:space="preserve">activity reported to QHNAPDC </w:t>
      </w:r>
      <w:r w:rsidR="00FF187B">
        <w:rPr>
          <w:lang w:eastAsia="en-AU"/>
        </w:rPr>
        <w:t>to the IHACPA.</w:t>
      </w:r>
    </w:p>
    <w:p w14:paraId="091C844B" w14:textId="2F18A9CB" w:rsidR="001320F7" w:rsidRDefault="001320F7" w:rsidP="001320F7">
      <w:pPr>
        <w:pStyle w:val="BodyTextExpanded"/>
        <w:rPr>
          <w:lang w:val="en-US" w:eastAsia="en-AU"/>
        </w:rPr>
      </w:pPr>
      <w:r w:rsidRPr="001320F7">
        <w:rPr>
          <w:lang w:val="en-US" w:eastAsia="en-AU"/>
        </w:rPr>
        <w:t xml:space="preserve">Data are collected as specified in the </w:t>
      </w:r>
      <w:hyperlink r:id="rId29" w:history="1">
        <w:r w:rsidR="00E80D68" w:rsidRPr="00E80D45">
          <w:rPr>
            <w:rStyle w:val="Hyperlink"/>
            <w:lang w:val="en-US" w:eastAsia="en-AU"/>
          </w:rPr>
          <w:t>Non-admitted patient NBEDS 202</w:t>
        </w:r>
        <w:r w:rsidR="00C752A1" w:rsidRPr="00E80D45">
          <w:rPr>
            <w:rStyle w:val="Hyperlink"/>
            <w:lang w:val="en-US" w:eastAsia="en-AU"/>
          </w:rPr>
          <w:t>5</w:t>
        </w:r>
        <w:r w:rsidR="00E80D68" w:rsidRPr="00E80D45">
          <w:rPr>
            <w:rStyle w:val="Hyperlink"/>
            <w:lang w:val="en-US" w:eastAsia="en-AU"/>
          </w:rPr>
          <w:t>-2</w:t>
        </w:r>
        <w:r w:rsidR="00C752A1" w:rsidRPr="00E80D45">
          <w:rPr>
            <w:rStyle w:val="Hyperlink"/>
            <w:lang w:val="en-US" w:eastAsia="en-AU"/>
          </w:rPr>
          <w:t>6</w:t>
        </w:r>
      </w:hyperlink>
      <w:r w:rsidRPr="001320F7">
        <w:rPr>
          <w:lang w:val="en-US" w:eastAsia="en-AU"/>
        </w:rPr>
        <w:t>.</w:t>
      </w:r>
    </w:p>
    <w:p w14:paraId="4D826582" w14:textId="60044F70" w:rsidR="001320F7" w:rsidRDefault="001320F7" w:rsidP="001320F7">
      <w:pPr>
        <w:pStyle w:val="Heading3"/>
      </w:pPr>
      <w:bookmarkStart w:id="10" w:name="_Toc216162065"/>
      <w:r>
        <w:t>Queensland Health</w:t>
      </w:r>
      <w:r w:rsidR="00186BC2">
        <w:t xml:space="preserve"> (State)</w:t>
      </w:r>
      <w:bookmarkEnd w:id="10"/>
    </w:p>
    <w:p w14:paraId="1B2DBFD4" w14:textId="77777777" w:rsidR="001320F7" w:rsidRPr="001320F7" w:rsidRDefault="001320F7" w:rsidP="001320F7">
      <w:pPr>
        <w:pStyle w:val="BodyTextExpanded"/>
        <w:rPr>
          <w:lang w:eastAsia="en-AU"/>
        </w:rPr>
      </w:pPr>
      <w:r w:rsidRPr="001320F7">
        <w:rPr>
          <w:lang w:eastAsia="en-AU"/>
        </w:rPr>
        <w:t>Hospital and Health Services are required to provide non-admitted patient service event activity data to the QHNAPDC to ensure that the Queensland Department of Health (DoH):</w:t>
      </w:r>
    </w:p>
    <w:p w14:paraId="4524D7F8" w14:textId="77777777" w:rsidR="001320F7" w:rsidRPr="001320F7" w:rsidRDefault="001320F7" w:rsidP="001320F7">
      <w:pPr>
        <w:pStyle w:val="NumberedList2Column"/>
        <w:numPr>
          <w:ilvl w:val="0"/>
          <w:numId w:val="9"/>
        </w:numPr>
        <w:ind w:left="709"/>
        <w:rPr>
          <w:lang w:eastAsia="en-AU"/>
        </w:rPr>
      </w:pPr>
      <w:r w:rsidRPr="001320F7">
        <w:rPr>
          <w:lang w:eastAsia="en-AU"/>
        </w:rPr>
        <w:t>Fulfils legislative requirements</w:t>
      </w:r>
    </w:p>
    <w:p w14:paraId="317E2886" w14:textId="77777777" w:rsidR="001320F7" w:rsidRPr="001320F7" w:rsidRDefault="001320F7" w:rsidP="001320F7">
      <w:pPr>
        <w:pStyle w:val="NumberedList2Column"/>
        <w:numPr>
          <w:ilvl w:val="0"/>
          <w:numId w:val="9"/>
        </w:numPr>
        <w:ind w:left="709"/>
        <w:rPr>
          <w:lang w:eastAsia="en-AU"/>
        </w:rPr>
      </w:pPr>
      <w:r w:rsidRPr="001320F7">
        <w:rPr>
          <w:lang w:eastAsia="en-AU"/>
        </w:rPr>
        <w:t>Delivers accountabilities to state and commonwealth governments, and</w:t>
      </w:r>
    </w:p>
    <w:p w14:paraId="4FE577F1" w14:textId="77777777" w:rsidR="001320F7" w:rsidRPr="001320F7" w:rsidRDefault="001320F7" w:rsidP="001320F7">
      <w:pPr>
        <w:pStyle w:val="NumberedList2Column"/>
        <w:numPr>
          <w:ilvl w:val="0"/>
          <w:numId w:val="9"/>
        </w:numPr>
        <w:ind w:left="709"/>
        <w:rPr>
          <w:lang w:eastAsia="en-AU"/>
        </w:rPr>
      </w:pPr>
      <w:r w:rsidRPr="001320F7">
        <w:rPr>
          <w:lang w:eastAsia="en-AU"/>
        </w:rPr>
        <w:t>Monitors monthly performance and promotes improvements in the safety and quality of Health Services</w:t>
      </w:r>
    </w:p>
    <w:p w14:paraId="31373B88" w14:textId="6F10CA8D" w:rsidR="00FF13FE" w:rsidRDefault="001320F7" w:rsidP="001320F7">
      <w:pPr>
        <w:pStyle w:val="BodyTextExpanded"/>
        <w:rPr>
          <w:lang w:eastAsia="en-AU"/>
        </w:rPr>
      </w:pPr>
      <w:r w:rsidRPr="001320F7">
        <w:rPr>
          <w:lang w:eastAsia="en-AU"/>
        </w:rPr>
        <w:t>These data are also used within Queensland Health for many purposes including service planning costing, funding, performance management and provide</w:t>
      </w:r>
      <w:r w:rsidR="000C4B14">
        <w:rPr>
          <w:lang w:eastAsia="en-AU"/>
        </w:rPr>
        <w:t>d</w:t>
      </w:r>
      <w:r w:rsidRPr="001320F7">
        <w:rPr>
          <w:lang w:eastAsia="en-AU"/>
        </w:rPr>
        <w:t xml:space="preserve"> externally in data requests e.g., research.</w:t>
      </w:r>
    </w:p>
    <w:p w14:paraId="59D3AE97" w14:textId="77777777" w:rsidR="00FF13FE" w:rsidRDefault="00FF13FE">
      <w:pPr>
        <w:rPr>
          <w:spacing w:val="2"/>
          <w:kern w:val="21"/>
          <w:lang w:val="en-AU" w:eastAsia="en-AU"/>
          <w14:numSpacing w14:val="proportional"/>
        </w:rPr>
      </w:pPr>
      <w:r>
        <w:rPr>
          <w:lang w:eastAsia="en-AU"/>
        </w:rPr>
        <w:br w:type="page"/>
      </w:r>
    </w:p>
    <w:p w14:paraId="6A6BB554" w14:textId="54C77E2C" w:rsidR="001320F7" w:rsidRDefault="00FF13FE" w:rsidP="00A61293">
      <w:pPr>
        <w:pStyle w:val="NumberedHeading1"/>
        <w:ind w:right="-228"/>
        <w:rPr>
          <w:lang w:eastAsia="en-AU"/>
        </w:rPr>
      </w:pPr>
      <w:bookmarkStart w:id="11" w:name="_Toc216162066"/>
      <w:r>
        <w:rPr>
          <w:lang w:eastAsia="en-AU"/>
        </w:rPr>
        <w:lastRenderedPageBreak/>
        <w:t>Clinic Classification and Counting Rules</w:t>
      </w:r>
      <w:bookmarkEnd w:id="11"/>
    </w:p>
    <w:p w14:paraId="044038E0" w14:textId="52023322" w:rsidR="00FF13FE" w:rsidRDefault="00FF13FE" w:rsidP="00FF13FE">
      <w:pPr>
        <w:pStyle w:val="NumberedHeading2"/>
      </w:pPr>
      <w:bookmarkStart w:id="12" w:name="Outpatient_service_event_classification"/>
      <w:bookmarkStart w:id="13" w:name="_Toc216162067"/>
      <w:r>
        <w:t>Outpatient service event classification</w:t>
      </w:r>
      <w:bookmarkEnd w:id="13"/>
    </w:p>
    <w:bookmarkEnd w:id="12"/>
    <w:p w14:paraId="39706E54" w14:textId="39647BB5" w:rsidR="00FF13FE" w:rsidRDefault="00FF13FE" w:rsidP="00FF13FE">
      <w:pPr>
        <w:pStyle w:val="Heading4"/>
        <w:rPr>
          <w:lang w:eastAsia="en-AU"/>
        </w:rPr>
      </w:pPr>
      <w:r>
        <w:rPr>
          <w:lang w:eastAsia="en-AU"/>
        </w:rPr>
        <w:t xml:space="preserve">Corporate Clinic </w:t>
      </w:r>
      <w:r w:rsidR="00764F39">
        <w:rPr>
          <w:lang w:eastAsia="en-AU"/>
        </w:rPr>
        <w:t>C</w:t>
      </w:r>
      <w:r>
        <w:rPr>
          <w:lang w:eastAsia="en-AU"/>
        </w:rPr>
        <w:t>odes (CCCs)</w:t>
      </w:r>
    </w:p>
    <w:p w14:paraId="26593DC2" w14:textId="050C5EB0" w:rsidR="00FF13FE" w:rsidRPr="00FF13FE" w:rsidRDefault="00FF13FE" w:rsidP="00FF13FE">
      <w:pPr>
        <w:pStyle w:val="BodyTextExpanded"/>
        <w:rPr>
          <w:lang w:eastAsia="en-AU"/>
        </w:rPr>
      </w:pPr>
      <w:r w:rsidRPr="00FF13FE">
        <w:rPr>
          <w:lang w:eastAsia="en-AU"/>
        </w:rPr>
        <w:t xml:space="preserve">Queensland Health’s Corporate Clinic Codes are the most granular level of classification of non-admitted patient service event activity aligning to the clinical services provided by </w:t>
      </w:r>
      <w:r w:rsidR="0017298C">
        <w:rPr>
          <w:lang w:eastAsia="en-AU"/>
        </w:rPr>
        <w:t>facilities</w:t>
      </w:r>
      <w:r w:rsidRPr="00FF13FE">
        <w:rPr>
          <w:lang w:eastAsia="en-AU"/>
        </w:rPr>
        <w:t>.  Corporate Clinic Codes map to an IHACPA Tier 2 clinic classification.  An index of this mapping can be found in the Clinic Mapping document, which can be obtained by contacting the SSB.</w:t>
      </w:r>
      <w:r w:rsidR="006530A9">
        <w:rPr>
          <w:lang w:eastAsia="en-AU"/>
        </w:rPr>
        <w:t xml:space="preserve">  See </w:t>
      </w:r>
      <w:hyperlink w:anchor="Mapping_example" w:history="1">
        <w:r w:rsidR="006530A9" w:rsidRPr="003375A4">
          <w:rPr>
            <w:rStyle w:val="Hyperlink"/>
          </w:rPr>
          <w:t>below diagram</w:t>
        </w:r>
      </w:hyperlink>
      <w:r w:rsidR="006530A9">
        <w:rPr>
          <w:lang w:eastAsia="en-AU"/>
        </w:rPr>
        <w:t xml:space="preserve"> for an example of a CCC mapping to a Tier 2 class.</w:t>
      </w:r>
    </w:p>
    <w:p w14:paraId="73916D8D" w14:textId="65B2095C" w:rsidR="00FF13FE" w:rsidRDefault="00FF13FE" w:rsidP="00FF13FE">
      <w:pPr>
        <w:pStyle w:val="Heading4"/>
        <w:rPr>
          <w:lang w:eastAsia="en-AU"/>
        </w:rPr>
      </w:pPr>
      <w:r>
        <w:rPr>
          <w:lang w:eastAsia="en-AU"/>
        </w:rPr>
        <w:t>Tier 2 clinic classifications</w:t>
      </w:r>
    </w:p>
    <w:p w14:paraId="2C775CBB" w14:textId="72345D7C" w:rsidR="00FF13FE" w:rsidRPr="00FF13FE" w:rsidRDefault="00FF13FE" w:rsidP="00FF13FE">
      <w:pPr>
        <w:pStyle w:val="BodyTextExpanded"/>
        <w:rPr>
          <w:lang w:eastAsia="en-AU"/>
        </w:rPr>
      </w:pPr>
      <w:r w:rsidRPr="00FF13FE">
        <w:rPr>
          <w:lang w:eastAsia="en-AU"/>
        </w:rPr>
        <w:t xml:space="preserve">The IHACPA’s </w:t>
      </w:r>
      <w:hyperlink r:id="rId30" w:history="1">
        <w:r w:rsidRPr="003375A4">
          <w:rPr>
            <w:rStyle w:val="Hyperlink"/>
          </w:rPr>
          <w:t>Tier 2 Non-Admitted Services Definitions Manual (</w:t>
        </w:r>
        <w:r w:rsidRPr="000444FE">
          <w:rPr>
            <w:rStyle w:val="Hyperlink"/>
            <w:b/>
            <w:bCs/>
          </w:rPr>
          <w:t>Tier 2 Manual</w:t>
        </w:r>
        <w:r w:rsidRPr="003375A4">
          <w:rPr>
            <w:rStyle w:val="Hyperlink"/>
          </w:rPr>
          <w:t>)</w:t>
        </w:r>
      </w:hyperlink>
      <w:r w:rsidRPr="00FF13FE">
        <w:rPr>
          <w:lang w:eastAsia="en-AU"/>
        </w:rPr>
        <w:t xml:space="preserve"> defines the clinic classifications (classes) required for reporting non-admitted services.</w:t>
      </w:r>
    </w:p>
    <w:p w14:paraId="7A2D3A16" w14:textId="53E64385" w:rsidR="00FF13FE" w:rsidRPr="00FF13FE" w:rsidRDefault="00FF13FE" w:rsidP="00FF13FE">
      <w:pPr>
        <w:pStyle w:val="BodyTextExpanded"/>
        <w:rPr>
          <w:lang w:eastAsia="en-AU"/>
        </w:rPr>
      </w:pPr>
      <w:r w:rsidRPr="00FF13FE">
        <w:rPr>
          <w:lang w:eastAsia="en-AU"/>
        </w:rPr>
        <w:t xml:space="preserve">In addition, IHACPA has published the following two documents and recommends that these, along with the Tier 2 Manual and the data set specifications, are used </w:t>
      </w:r>
      <w:r w:rsidR="00EC1D88">
        <w:rPr>
          <w:lang w:eastAsia="en-AU"/>
        </w:rPr>
        <w:t>together</w:t>
      </w:r>
      <w:r w:rsidRPr="00FF13FE">
        <w:rPr>
          <w:lang w:eastAsia="en-AU"/>
        </w:rPr>
        <w:t>.</w:t>
      </w:r>
    </w:p>
    <w:p w14:paraId="341A5B20" w14:textId="2B2017C9" w:rsidR="00FF13FE" w:rsidRPr="00FF13FE" w:rsidRDefault="00FF13FE" w:rsidP="00B15365">
      <w:pPr>
        <w:pStyle w:val="ListBullet"/>
        <w:rPr>
          <w:u w:val="single"/>
        </w:rPr>
      </w:pPr>
      <w:hyperlink r:id="rId31" w:history="1">
        <w:r w:rsidRPr="00331C7B">
          <w:rPr>
            <w:rStyle w:val="Hyperlink"/>
          </w:rPr>
          <w:t>Tier 2 Non-Admitted Services Compendium (</w:t>
        </w:r>
        <w:r w:rsidRPr="00331C7B">
          <w:rPr>
            <w:rStyle w:val="Hyperlink"/>
            <w:b/>
            <w:bCs/>
          </w:rPr>
          <w:t>Tier 2 Compendium</w:t>
        </w:r>
        <w:r w:rsidRPr="00331C7B">
          <w:rPr>
            <w:rStyle w:val="Hyperlink"/>
          </w:rPr>
          <w:t>)</w:t>
        </w:r>
      </w:hyperlink>
      <w:r>
        <w:t xml:space="preserve"> – this document provides details on the counting and classification rules associated with the Tier 2 non-admitted services classification as well as business rules and scenarios to assist users to consistently classify activity</w:t>
      </w:r>
      <w:r w:rsidR="00331C7B">
        <w:t xml:space="preserve">.  Note this version of the Compendium </w:t>
      </w:r>
      <w:r w:rsidR="00560245">
        <w:t xml:space="preserve">is 2024-25 </w:t>
      </w:r>
      <w:r w:rsidR="00331C7B">
        <w:t>as IHACPA have not made changes for 2025-26</w:t>
      </w:r>
      <w:r w:rsidR="00560245">
        <w:t>.</w:t>
      </w:r>
    </w:p>
    <w:p w14:paraId="72269B49" w14:textId="69B1F4B5" w:rsidR="00FF13FE" w:rsidRPr="00FF13FE" w:rsidRDefault="00FF13FE" w:rsidP="00B15365">
      <w:pPr>
        <w:pStyle w:val="ListBullet"/>
      </w:pPr>
      <w:hyperlink r:id="rId32">
        <w:r w:rsidRPr="483ECF12">
          <w:rPr>
            <w:rStyle w:val="Hyperlink"/>
          </w:rPr>
          <w:t>Tier 2 Non-Admitted Services National Index (</w:t>
        </w:r>
        <w:r w:rsidRPr="000444FE">
          <w:rPr>
            <w:rStyle w:val="Hyperlink"/>
            <w:b/>
            <w:bCs/>
          </w:rPr>
          <w:t>Tier 2 Index</w:t>
        </w:r>
        <w:r w:rsidRPr="483ECF12">
          <w:rPr>
            <w:rStyle w:val="Hyperlink"/>
          </w:rPr>
          <w:t>)</w:t>
        </w:r>
      </w:hyperlink>
      <w:r>
        <w:t xml:space="preserve"> - this index assists users of the Tier 2 classification allocate local clinics to a Tier 2 class in a consistent manner.</w:t>
      </w:r>
    </w:p>
    <w:p w14:paraId="7A1DFE83" w14:textId="06BB96D8" w:rsidR="00FF13FE" w:rsidRPr="00FF13FE" w:rsidRDefault="00462612" w:rsidP="00B15365">
      <w:pPr>
        <w:pStyle w:val="Callout"/>
        <w:rPr>
          <w:lang w:eastAsia="en-AU"/>
        </w:rPr>
      </w:pPr>
      <w:r w:rsidRPr="00BE5CAF">
        <w:rPr>
          <w:noProof/>
          <w:lang w:val="en-US" w:eastAsia="en-AU"/>
        </w:rPr>
        <mc:AlternateContent>
          <mc:Choice Requires="wpg">
            <w:drawing>
              <wp:anchor distT="0" distB="0" distL="114300" distR="114300" simplePos="0" relativeHeight="251670016" behindDoc="0" locked="0" layoutInCell="1" allowOverlap="1" wp14:anchorId="57A59A07" wp14:editId="44C94099">
                <wp:simplePos x="0" y="0"/>
                <wp:positionH relativeFrom="column">
                  <wp:posOffset>236068</wp:posOffset>
                </wp:positionH>
                <wp:positionV relativeFrom="paragraph">
                  <wp:posOffset>1734207</wp:posOffset>
                </wp:positionV>
                <wp:extent cx="5602605" cy="2216150"/>
                <wp:effectExtent l="19050" t="0" r="17145" b="0"/>
                <wp:wrapNone/>
                <wp:docPr id="1891677870" name="Group 17"/>
                <wp:cNvGraphicFramePr/>
                <a:graphic xmlns:a="http://schemas.openxmlformats.org/drawingml/2006/main">
                  <a:graphicData uri="http://schemas.microsoft.com/office/word/2010/wordprocessingGroup">
                    <wpg:wgp>
                      <wpg:cNvGrpSpPr/>
                      <wpg:grpSpPr>
                        <a:xfrm>
                          <a:off x="0" y="0"/>
                          <a:ext cx="5602605" cy="2216150"/>
                          <a:chOff x="0" y="-26366"/>
                          <a:chExt cx="5602605" cy="2216637"/>
                        </a:xfrm>
                      </wpg:grpSpPr>
                      <wpg:grpSp>
                        <wpg:cNvPr id="1935859634" name="Group 1935859634"/>
                        <wpg:cNvGrpSpPr/>
                        <wpg:grpSpPr>
                          <a:xfrm>
                            <a:off x="0" y="5833"/>
                            <a:ext cx="2217419" cy="1042107"/>
                            <a:chOff x="0" y="5833"/>
                            <a:chExt cx="2217419" cy="1006301"/>
                          </a:xfrm>
                        </wpg:grpSpPr>
                        <wps:wsp>
                          <wps:cNvPr id="1049183585" name="Rectangle: Rounded Corners 1049183585"/>
                          <wps:cNvSpPr/>
                          <wps:spPr>
                            <a:xfrm>
                              <a:off x="0" y="5833"/>
                              <a:ext cx="2199005" cy="974725"/>
                            </a:xfrm>
                            <a:prstGeom prst="roundRect">
                              <a:avLst/>
                            </a:prstGeom>
                            <a:solidFill>
                              <a:srgbClr val="66FFFF"/>
                            </a:solidFill>
                            <a:ln w="28575">
                              <a:solidFill>
                                <a:srgbClr val="002060"/>
                              </a:solidFill>
                            </a:ln>
                          </wps:spPr>
                          <wps:style>
                            <a:lnRef idx="2">
                              <a:schemeClr val="accent1">
                                <a:shade val="50000"/>
                              </a:schemeClr>
                            </a:lnRef>
                            <a:fillRef idx="1">
                              <a:schemeClr val="accent1"/>
                            </a:fillRef>
                            <a:effectRef idx="0">
                              <a:schemeClr val="accent1"/>
                            </a:effectRef>
                            <a:fontRef idx="minor">
                              <a:schemeClr val="lt1"/>
                            </a:fontRef>
                          </wps:style>
                          <wps:bodyPr rot="0" spcFirstLastPara="0" vert="horz" wrap="square" lIns="91440" tIns="45720" rIns="91440" bIns="45720" numCol="1" spcCol="0" rtlCol="0" fromWordArt="0" anchor="ctr" anchorCtr="0" forceAA="0" compatLnSpc="1">
                            <a:prstTxWarp prst="textNoShape">
                              <a:avLst/>
                            </a:prstTxWarp>
                            <a:noAutofit/>
                          </wps:bodyPr>
                        </wps:wsp>
                        <wps:wsp>
                          <wps:cNvPr id="789044713" name="Text Box 6"/>
                          <wps:cNvSpPr txBox="1">
                            <a:spLocks noChangeArrowheads="1"/>
                          </wps:cNvSpPr>
                          <wps:spPr bwMode="auto">
                            <a:xfrm>
                              <a:off x="55244" y="50109"/>
                              <a:ext cx="2162175" cy="962025"/>
                            </a:xfrm>
                            <a:prstGeom prst="rect">
                              <a:avLst/>
                            </a:prstGeom>
                            <a:noFill/>
                            <a:ln w="19050">
                              <a:noFill/>
                              <a:miter lim="800000"/>
                              <a:headEnd/>
                              <a:tailEnd/>
                            </a:ln>
                          </wps:spPr>
                          <wps:txbx>
                            <w:txbxContent>
                              <w:p w14:paraId="724A3BEF" w14:textId="77777777" w:rsidR="00BE5CAF" w:rsidRDefault="00BE5CAF" w:rsidP="00BE5CAF">
                                <w:pPr>
                                  <w:spacing w:before="120" w:after="120"/>
                                  <w:jc w:val="center"/>
                                  <w:rPr>
                                    <w:rFonts w:eastAsia="Calibri" w:cs="Arial"/>
                                    <w:b/>
                                    <w:bCs/>
                                    <w:color w:val="0070C0"/>
                                    <w:spacing w:val="2"/>
                                    <w:kern w:val="21"/>
                                    <w:sz w:val="24"/>
                                    <w:szCs w:val="24"/>
                                  </w:rPr>
                                </w:pPr>
                                <w:r>
                                  <w:rPr>
                                    <w:rFonts w:eastAsia="Calibri" w:cs="Arial"/>
                                    <w:b/>
                                    <w:bCs/>
                                    <w:color w:val="0070C0"/>
                                    <w:spacing w:val="2"/>
                                    <w:kern w:val="21"/>
                                    <w:u w:val="single"/>
                                  </w:rPr>
                                  <w:t>Tier 2 Clinic Classification</w:t>
                                </w:r>
                              </w:p>
                              <w:p w14:paraId="24EA2787" w14:textId="77777777" w:rsidR="00BE5CAF" w:rsidRDefault="00BE5CAF" w:rsidP="00BE5CAF">
                                <w:pPr>
                                  <w:spacing w:before="120" w:after="120"/>
                                  <w:rPr>
                                    <w:rFonts w:eastAsia="Calibri" w:cs="Arial"/>
                                    <w:color w:val="3A3E3E"/>
                                    <w:kern w:val="21"/>
                                    <w:sz w:val="8"/>
                                    <w:szCs w:val="8"/>
                                  </w:rPr>
                                </w:pPr>
                                <w:r>
                                  <w:rPr>
                                    <w:rFonts w:eastAsia="Calibri" w:cs="Arial"/>
                                    <w:color w:val="3A3E3E"/>
                                    <w:kern w:val="21"/>
                                    <w:sz w:val="8"/>
                                    <w:szCs w:val="8"/>
                                  </w:rPr>
                                  <w:t> </w:t>
                                </w:r>
                              </w:p>
                              <w:p w14:paraId="45FB2881" w14:textId="77777777" w:rsidR="00BE5CAF" w:rsidRDefault="00BE5CAF" w:rsidP="00BE5CAF">
                                <w:pPr>
                                  <w:spacing w:before="120" w:after="120"/>
                                  <w:jc w:val="center"/>
                                  <w:rPr>
                                    <w:rFonts w:eastAsia="Calibri" w:cs="Arial"/>
                                    <w:b/>
                                    <w:bCs/>
                                    <w:color w:val="3A3E3E"/>
                                    <w:spacing w:val="2"/>
                                    <w:kern w:val="21"/>
                                  </w:rPr>
                                </w:pPr>
                                <w:r>
                                  <w:rPr>
                                    <w:rFonts w:eastAsia="Calibri" w:cs="Arial"/>
                                    <w:b/>
                                    <w:bCs/>
                                    <w:color w:val="3A3E3E"/>
                                    <w:spacing w:val="2"/>
                                    <w:kern w:val="21"/>
                                  </w:rPr>
                                  <w:t>20.23</w:t>
                                </w:r>
                                <w:r>
                                  <w:rPr>
                                    <w:rFonts w:eastAsia="Calibri" w:cs="Arial"/>
                                    <w:b/>
                                    <w:bCs/>
                                    <w:color w:val="0070C0"/>
                                    <w:spacing w:val="2"/>
                                    <w:kern w:val="21"/>
                                  </w:rPr>
                                  <w:t>: Cardiothoracic</w:t>
                                </w:r>
                              </w:p>
                            </w:txbxContent>
                          </wps:txbx>
                          <wps:bodyPr rot="0" vert="horz" wrap="square" lIns="91440" tIns="45720" rIns="91440" bIns="45720" anchor="t" anchorCtr="0">
                            <a:noAutofit/>
                          </wps:bodyPr>
                        </wps:wsp>
                      </wpg:grpSp>
                      <wpg:grpSp>
                        <wpg:cNvPr id="1052401800" name="Group 1052401800"/>
                        <wpg:cNvGrpSpPr/>
                        <wpg:grpSpPr>
                          <a:xfrm>
                            <a:off x="316" y="1195424"/>
                            <a:ext cx="2217103" cy="950386"/>
                            <a:chOff x="316" y="1195424"/>
                            <a:chExt cx="2217103" cy="906887"/>
                          </a:xfrm>
                        </wpg:grpSpPr>
                        <wps:wsp>
                          <wps:cNvPr id="643058104" name="Rectangle: Rounded Corners 643058104"/>
                          <wps:cNvSpPr/>
                          <wps:spPr>
                            <a:xfrm>
                              <a:off x="18414" y="1195424"/>
                              <a:ext cx="2199005" cy="906887"/>
                            </a:xfrm>
                            <a:prstGeom prst="roundRect">
                              <a:avLst/>
                            </a:prstGeom>
                            <a:solidFill>
                              <a:srgbClr val="66FFFF"/>
                            </a:solidFill>
                            <a:ln w="28575">
                              <a:solidFill>
                                <a:srgbClr val="002060"/>
                              </a:solidFill>
                            </a:ln>
                          </wps:spPr>
                          <wps:style>
                            <a:lnRef idx="2">
                              <a:schemeClr val="accent1">
                                <a:shade val="50000"/>
                              </a:schemeClr>
                            </a:lnRef>
                            <a:fillRef idx="1">
                              <a:schemeClr val="accent1"/>
                            </a:fillRef>
                            <a:effectRef idx="0">
                              <a:schemeClr val="accent1"/>
                            </a:effectRef>
                            <a:fontRef idx="minor">
                              <a:schemeClr val="lt1"/>
                            </a:fontRef>
                          </wps:style>
                          <wps:bodyPr rot="0" spcFirstLastPara="0" vert="horz" wrap="square" lIns="91440" tIns="45720" rIns="91440" bIns="45720" numCol="1" spcCol="0" rtlCol="0" fromWordArt="0" anchor="ctr" anchorCtr="0" forceAA="0" compatLnSpc="1">
                            <a:prstTxWarp prst="textNoShape">
                              <a:avLst/>
                            </a:prstTxWarp>
                            <a:noAutofit/>
                          </wps:bodyPr>
                        </wps:wsp>
                        <wps:wsp>
                          <wps:cNvPr id="1279686698" name="Text Box 1"/>
                          <wps:cNvSpPr txBox="1">
                            <a:spLocks noChangeArrowheads="1"/>
                          </wps:cNvSpPr>
                          <wps:spPr bwMode="auto">
                            <a:xfrm>
                              <a:off x="316" y="1227000"/>
                              <a:ext cx="2161540" cy="748037"/>
                            </a:xfrm>
                            <a:prstGeom prst="rect">
                              <a:avLst/>
                            </a:prstGeom>
                            <a:noFill/>
                            <a:ln w="19050">
                              <a:noFill/>
                              <a:miter lim="800000"/>
                              <a:headEnd/>
                              <a:tailEnd/>
                            </a:ln>
                          </wps:spPr>
                          <wps:txbx>
                            <w:txbxContent>
                              <w:p w14:paraId="4F4DBB1F" w14:textId="77777777" w:rsidR="00BE5CAF" w:rsidRDefault="00BE5CAF" w:rsidP="00BE5CAF">
                                <w:pPr>
                                  <w:spacing w:before="120" w:after="120"/>
                                  <w:jc w:val="center"/>
                                  <w:rPr>
                                    <w:rFonts w:eastAsia="Calibri" w:cs="Arial"/>
                                    <w:b/>
                                    <w:bCs/>
                                    <w:color w:val="0070C0"/>
                                    <w:spacing w:val="2"/>
                                    <w:kern w:val="21"/>
                                    <w:sz w:val="24"/>
                                    <w:szCs w:val="24"/>
                                  </w:rPr>
                                </w:pPr>
                                <w:r>
                                  <w:rPr>
                                    <w:rFonts w:eastAsia="Calibri" w:cs="Arial"/>
                                    <w:b/>
                                    <w:bCs/>
                                    <w:color w:val="0070C0"/>
                                    <w:spacing w:val="2"/>
                                    <w:kern w:val="21"/>
                                    <w:u w:val="single"/>
                                  </w:rPr>
                                  <w:t>Tier 2 Clinic Classification</w:t>
                                </w:r>
                              </w:p>
                              <w:p w14:paraId="7410816E" w14:textId="77777777" w:rsidR="00BE5CAF" w:rsidRDefault="00BE5CAF" w:rsidP="00BE5CAF">
                                <w:pPr>
                                  <w:spacing w:before="120" w:after="120"/>
                                  <w:rPr>
                                    <w:rFonts w:eastAsia="Calibri" w:cs="Arial"/>
                                    <w:color w:val="3A3E3E"/>
                                    <w:kern w:val="21"/>
                                    <w:sz w:val="8"/>
                                    <w:szCs w:val="8"/>
                                  </w:rPr>
                                </w:pPr>
                                <w:r>
                                  <w:rPr>
                                    <w:rFonts w:eastAsia="Calibri" w:cs="Arial"/>
                                    <w:color w:val="3A3E3E"/>
                                    <w:kern w:val="21"/>
                                    <w:sz w:val="8"/>
                                    <w:szCs w:val="8"/>
                                  </w:rPr>
                                  <w:t> </w:t>
                                </w:r>
                              </w:p>
                              <w:p w14:paraId="38424BC0" w14:textId="77777777" w:rsidR="00BE5CAF" w:rsidRDefault="00BE5CAF" w:rsidP="00BE5CAF">
                                <w:pPr>
                                  <w:spacing w:before="120" w:after="120"/>
                                  <w:jc w:val="center"/>
                                  <w:rPr>
                                    <w:rFonts w:eastAsia="Calibri" w:cs="Arial"/>
                                    <w:b/>
                                    <w:bCs/>
                                    <w:color w:val="3A3E3E"/>
                                    <w:spacing w:val="2"/>
                                    <w:kern w:val="21"/>
                                  </w:rPr>
                                </w:pPr>
                                <w:r>
                                  <w:rPr>
                                    <w:rFonts w:eastAsia="Calibri" w:cs="Arial"/>
                                    <w:b/>
                                    <w:bCs/>
                                    <w:color w:val="3A3E3E"/>
                                    <w:spacing w:val="2"/>
                                    <w:kern w:val="21"/>
                                  </w:rPr>
                                  <w:t>40.42</w:t>
                                </w:r>
                                <w:r>
                                  <w:rPr>
                                    <w:rFonts w:eastAsia="Calibri" w:cs="Arial"/>
                                    <w:b/>
                                    <w:bCs/>
                                    <w:color w:val="0070C0"/>
                                    <w:spacing w:val="2"/>
                                    <w:kern w:val="21"/>
                                  </w:rPr>
                                  <w:t>: Circulatory</w:t>
                                </w:r>
                              </w:p>
                            </w:txbxContent>
                          </wps:txbx>
                          <wps:bodyPr rot="0" vert="horz" wrap="square" lIns="91440" tIns="45720" rIns="91440" bIns="45720" anchor="t" anchorCtr="0">
                            <a:noAutofit/>
                          </wps:bodyPr>
                        </wps:wsp>
                      </wpg:grpSp>
                      <wps:wsp>
                        <wps:cNvPr id="1878489035" name="Arrow: Right 1878489035"/>
                        <wps:cNvSpPr/>
                        <wps:spPr>
                          <a:xfrm>
                            <a:off x="2235517" y="1328655"/>
                            <a:ext cx="1149985" cy="755015"/>
                          </a:xfrm>
                          <a:prstGeom prst="rightArrow">
                            <a:avLst/>
                          </a:prstGeom>
                          <a:noFill/>
                          <a:ln w="28575">
                            <a:solidFill>
                              <a:srgbClr val="002060"/>
                            </a:solidFill>
                          </a:ln>
                        </wps:spPr>
                        <wps:style>
                          <a:lnRef idx="2">
                            <a:schemeClr val="accent1">
                              <a:shade val="50000"/>
                            </a:schemeClr>
                          </a:lnRef>
                          <a:fillRef idx="1">
                            <a:schemeClr val="accent1"/>
                          </a:fillRef>
                          <a:effectRef idx="0">
                            <a:schemeClr val="accent1"/>
                          </a:effectRef>
                          <a:fontRef idx="minor">
                            <a:schemeClr val="lt1"/>
                          </a:fontRef>
                        </wps:style>
                        <wps:bodyPr rot="0" spcFirstLastPara="0" vert="horz" wrap="square" lIns="91440" tIns="45720" rIns="91440" bIns="45720" numCol="1" spcCol="0" rtlCol="0" fromWordArt="0" anchor="ctr" anchorCtr="0" forceAA="0" compatLnSpc="1">
                          <a:prstTxWarp prst="textNoShape">
                            <a:avLst/>
                          </a:prstTxWarp>
                          <a:noAutofit/>
                        </wps:bodyPr>
                      </wps:wsp>
                      <wps:wsp>
                        <wps:cNvPr id="1392699427" name="Arrow: Right 1392699427"/>
                        <wps:cNvSpPr/>
                        <wps:spPr>
                          <a:xfrm>
                            <a:off x="2217419" y="133028"/>
                            <a:ext cx="1149985" cy="755015"/>
                          </a:xfrm>
                          <a:prstGeom prst="rightArrow">
                            <a:avLst/>
                          </a:prstGeom>
                          <a:noFill/>
                          <a:ln w="28575">
                            <a:solidFill>
                              <a:srgbClr val="002060"/>
                            </a:solidFill>
                          </a:ln>
                        </wps:spPr>
                        <wps:style>
                          <a:lnRef idx="2">
                            <a:schemeClr val="accent1">
                              <a:shade val="50000"/>
                            </a:schemeClr>
                          </a:lnRef>
                          <a:fillRef idx="1">
                            <a:schemeClr val="accent1"/>
                          </a:fillRef>
                          <a:effectRef idx="0">
                            <a:schemeClr val="accent1"/>
                          </a:effectRef>
                          <a:fontRef idx="minor">
                            <a:schemeClr val="lt1"/>
                          </a:fontRef>
                        </wps:style>
                        <wps:bodyPr rot="0" spcFirstLastPara="0" vert="horz" wrap="square" lIns="91440" tIns="45720" rIns="91440" bIns="45720" numCol="1" spcCol="0" rtlCol="0" fromWordArt="0" anchor="ctr" anchorCtr="0" forceAA="0" compatLnSpc="1">
                          <a:prstTxWarp prst="textNoShape">
                            <a:avLst/>
                          </a:prstTxWarp>
                          <a:noAutofit/>
                        </wps:bodyPr>
                      </wps:wsp>
                      <wps:wsp>
                        <wps:cNvPr id="1073977720" name="Rectangle: Rounded Corners 1073977720"/>
                        <wps:cNvSpPr/>
                        <wps:spPr>
                          <a:xfrm>
                            <a:off x="3403600" y="1195283"/>
                            <a:ext cx="2199005" cy="969076"/>
                          </a:xfrm>
                          <a:prstGeom prst="roundRect">
                            <a:avLst/>
                          </a:prstGeom>
                          <a:solidFill>
                            <a:srgbClr val="66FFFF"/>
                          </a:solidFill>
                          <a:ln w="28575">
                            <a:solidFill>
                              <a:srgbClr val="002060"/>
                            </a:solidFill>
                          </a:ln>
                        </wps:spPr>
                        <wps:style>
                          <a:lnRef idx="2">
                            <a:schemeClr val="accent1">
                              <a:shade val="50000"/>
                            </a:schemeClr>
                          </a:lnRef>
                          <a:fillRef idx="1">
                            <a:schemeClr val="accent1"/>
                          </a:fillRef>
                          <a:effectRef idx="0">
                            <a:schemeClr val="accent1"/>
                          </a:effectRef>
                          <a:fontRef idx="minor">
                            <a:schemeClr val="lt1"/>
                          </a:fontRef>
                        </wps:style>
                        <wps:bodyPr rot="0" spcFirstLastPara="0" vert="horz" wrap="square" lIns="91440" tIns="45720" rIns="91440" bIns="45720" numCol="1" spcCol="0" rtlCol="0" fromWordArt="0" anchor="ctr" anchorCtr="0" forceAA="0" compatLnSpc="1">
                          <a:prstTxWarp prst="textNoShape">
                            <a:avLst/>
                          </a:prstTxWarp>
                          <a:noAutofit/>
                        </wps:bodyPr>
                      </wps:wsp>
                      <wps:wsp>
                        <wps:cNvPr id="267649783" name="Rectangle: Rounded Corners 267649783"/>
                        <wps:cNvSpPr/>
                        <wps:spPr>
                          <a:xfrm>
                            <a:off x="3367404" y="0"/>
                            <a:ext cx="2199005" cy="1042107"/>
                          </a:xfrm>
                          <a:prstGeom prst="roundRect">
                            <a:avLst/>
                          </a:prstGeom>
                          <a:solidFill>
                            <a:srgbClr val="66FFFF"/>
                          </a:solidFill>
                          <a:ln w="28575">
                            <a:solidFill>
                              <a:srgbClr val="002060"/>
                            </a:solidFill>
                          </a:ln>
                        </wps:spPr>
                        <wps:style>
                          <a:lnRef idx="2">
                            <a:schemeClr val="accent1">
                              <a:shade val="50000"/>
                            </a:schemeClr>
                          </a:lnRef>
                          <a:fillRef idx="1">
                            <a:schemeClr val="accent1"/>
                          </a:fillRef>
                          <a:effectRef idx="0">
                            <a:schemeClr val="accent1"/>
                          </a:effectRef>
                          <a:fontRef idx="minor">
                            <a:schemeClr val="lt1"/>
                          </a:fontRef>
                        </wps:style>
                        <wps:bodyPr rot="0" spcFirstLastPara="0" vert="horz" wrap="square" lIns="91440" tIns="45720" rIns="91440" bIns="45720" numCol="1" spcCol="0" rtlCol="0" fromWordArt="0" anchor="ctr" anchorCtr="0" forceAA="0" compatLnSpc="1">
                          <a:prstTxWarp prst="textNoShape">
                            <a:avLst/>
                          </a:prstTxWarp>
                          <a:noAutofit/>
                        </wps:bodyPr>
                      </wps:wsp>
                      <wps:wsp>
                        <wps:cNvPr id="439031692" name="Text Box 15"/>
                        <wps:cNvSpPr txBox="1">
                          <a:spLocks noChangeArrowheads="1"/>
                        </wps:cNvSpPr>
                        <wps:spPr bwMode="auto">
                          <a:xfrm>
                            <a:off x="2397721" y="276317"/>
                            <a:ext cx="745490" cy="363049"/>
                          </a:xfrm>
                          <a:prstGeom prst="rect">
                            <a:avLst/>
                          </a:prstGeom>
                          <a:noFill/>
                          <a:ln w="19050">
                            <a:noFill/>
                            <a:miter lim="800000"/>
                            <a:headEnd/>
                            <a:tailEnd/>
                          </a:ln>
                        </wps:spPr>
                        <wps:txbx>
                          <w:txbxContent>
                            <w:p w14:paraId="6260E914" w14:textId="77777777" w:rsidR="00BE5CAF" w:rsidRDefault="00BE5CAF" w:rsidP="00BE5CAF">
                              <w:pPr>
                                <w:spacing w:before="120" w:after="120"/>
                                <w:rPr>
                                  <w:rFonts w:eastAsia="Calibri" w:cs="Arial"/>
                                  <w:i/>
                                  <w:iCs/>
                                  <w:color w:val="0070C0"/>
                                  <w:spacing w:val="2"/>
                                  <w:kern w:val="21"/>
                                </w:rPr>
                              </w:pPr>
                              <w:r>
                                <w:rPr>
                                  <w:rFonts w:eastAsia="Calibri" w:cs="Arial"/>
                                  <w:i/>
                                  <w:iCs/>
                                  <w:color w:val="0070C0"/>
                                  <w:spacing w:val="2"/>
                                  <w:kern w:val="21"/>
                                </w:rPr>
                                <w:t>maps to</w:t>
                              </w:r>
                            </w:p>
                          </w:txbxContent>
                        </wps:txbx>
                        <wps:bodyPr rot="0" vert="horz" wrap="square" lIns="91440" tIns="45720" rIns="91440" bIns="45720" anchor="t" anchorCtr="0">
                          <a:noAutofit/>
                        </wps:bodyPr>
                      </wps:wsp>
                      <wps:wsp>
                        <wps:cNvPr id="1486782466" name="Text Box 15"/>
                        <wps:cNvSpPr txBox="1">
                          <a:spLocks noChangeArrowheads="1"/>
                        </wps:cNvSpPr>
                        <wps:spPr bwMode="auto">
                          <a:xfrm>
                            <a:off x="2390404" y="1471741"/>
                            <a:ext cx="745490" cy="345464"/>
                          </a:xfrm>
                          <a:prstGeom prst="rect">
                            <a:avLst/>
                          </a:prstGeom>
                          <a:noFill/>
                          <a:ln w="19050">
                            <a:noFill/>
                            <a:miter lim="800000"/>
                            <a:headEnd/>
                            <a:tailEnd/>
                          </a:ln>
                        </wps:spPr>
                        <wps:txbx>
                          <w:txbxContent>
                            <w:p w14:paraId="3ADA866C" w14:textId="77777777" w:rsidR="00BE5CAF" w:rsidRDefault="00BE5CAF" w:rsidP="00BE5CAF">
                              <w:pPr>
                                <w:spacing w:before="120" w:after="120"/>
                                <w:rPr>
                                  <w:rFonts w:eastAsia="Calibri" w:cs="Arial"/>
                                  <w:i/>
                                  <w:iCs/>
                                  <w:color w:val="0070C0"/>
                                  <w:spacing w:val="2"/>
                                  <w:kern w:val="21"/>
                                </w:rPr>
                              </w:pPr>
                              <w:r>
                                <w:rPr>
                                  <w:rFonts w:eastAsia="Calibri" w:cs="Arial"/>
                                  <w:i/>
                                  <w:iCs/>
                                  <w:color w:val="0070C0"/>
                                  <w:spacing w:val="2"/>
                                  <w:kern w:val="21"/>
                                </w:rPr>
                                <w:t>maps to</w:t>
                              </w:r>
                            </w:p>
                          </w:txbxContent>
                        </wps:txbx>
                        <wps:bodyPr rot="0" vert="horz" wrap="square" lIns="91440" tIns="45720" rIns="91440" bIns="45720" anchor="t" anchorCtr="0">
                          <a:noAutofit/>
                        </wps:bodyPr>
                      </wps:wsp>
                      <wps:wsp>
                        <wps:cNvPr id="239399751" name="Text Box 217"/>
                        <wps:cNvSpPr txBox="1">
                          <a:spLocks noChangeArrowheads="1"/>
                        </wps:cNvSpPr>
                        <wps:spPr bwMode="auto">
                          <a:xfrm>
                            <a:off x="3422014" y="-26366"/>
                            <a:ext cx="2162175" cy="1040076"/>
                          </a:xfrm>
                          <a:prstGeom prst="rect">
                            <a:avLst/>
                          </a:prstGeom>
                          <a:noFill/>
                          <a:ln w="19050">
                            <a:noFill/>
                            <a:miter lim="800000"/>
                            <a:headEnd/>
                            <a:tailEnd/>
                          </a:ln>
                        </wps:spPr>
                        <wps:txbx>
                          <w:txbxContent>
                            <w:p w14:paraId="6C63B51F" w14:textId="77777777" w:rsidR="00BE5CAF" w:rsidRDefault="00BE5CAF" w:rsidP="00BE5CAF">
                              <w:pPr>
                                <w:spacing w:before="120" w:after="120"/>
                                <w:jc w:val="center"/>
                                <w:rPr>
                                  <w:rFonts w:eastAsia="Calibri" w:cs="Arial"/>
                                  <w:b/>
                                  <w:bCs/>
                                  <w:color w:val="0070C0"/>
                                  <w:spacing w:val="2"/>
                                  <w:kern w:val="21"/>
                                  <w:sz w:val="24"/>
                                  <w:szCs w:val="24"/>
                                </w:rPr>
                              </w:pPr>
                              <w:r>
                                <w:rPr>
                                  <w:rFonts w:eastAsia="Calibri" w:cs="Arial"/>
                                  <w:b/>
                                  <w:bCs/>
                                  <w:color w:val="0070C0"/>
                                  <w:spacing w:val="2"/>
                                  <w:kern w:val="21"/>
                                  <w:u w:val="single"/>
                                </w:rPr>
                                <w:t>CCC</w:t>
                              </w:r>
                            </w:p>
                            <w:p w14:paraId="482868F0" w14:textId="77777777" w:rsidR="00BE5CAF" w:rsidRDefault="00BE5CAF" w:rsidP="00BE5CAF">
                              <w:pPr>
                                <w:spacing w:before="120" w:after="120"/>
                                <w:jc w:val="center"/>
                                <w:rPr>
                                  <w:rFonts w:eastAsia="Calibri" w:cs="Arial"/>
                                  <w:b/>
                                  <w:bCs/>
                                  <w:color w:val="0070C0"/>
                                  <w:spacing w:val="2"/>
                                  <w:kern w:val="21"/>
                                </w:rPr>
                              </w:pPr>
                              <w:r>
                                <w:rPr>
                                  <w:rFonts w:eastAsia="Calibri" w:cs="Arial"/>
                                  <w:b/>
                                  <w:bCs/>
                                  <w:color w:val="0070C0"/>
                                  <w:spacing w:val="2"/>
                                  <w:kern w:val="21"/>
                                </w:rPr>
                                <w:t>186: Cardiac Surgery – Cardiothoracic (</w:t>
                              </w:r>
                              <w:r>
                                <w:rPr>
                                  <w:rFonts w:eastAsia="Calibri" w:cs="Arial"/>
                                  <w:b/>
                                  <w:bCs/>
                                  <w:color w:val="3A3E3E"/>
                                  <w:spacing w:val="2"/>
                                  <w:kern w:val="21"/>
                                </w:rPr>
                                <w:t>Medical Officer</w:t>
                              </w:r>
                              <w:r>
                                <w:rPr>
                                  <w:rFonts w:eastAsia="Calibri" w:cs="Arial"/>
                                  <w:b/>
                                  <w:bCs/>
                                  <w:color w:val="0070C0"/>
                                  <w:spacing w:val="2"/>
                                  <w:kern w:val="21"/>
                                </w:rPr>
                                <w:t>)</w:t>
                              </w:r>
                            </w:p>
                          </w:txbxContent>
                        </wps:txbx>
                        <wps:bodyPr rot="0" vert="horz" wrap="square" lIns="91440" tIns="45720" rIns="91440" bIns="45720" anchor="t" anchorCtr="0">
                          <a:noAutofit/>
                        </wps:bodyPr>
                      </wps:wsp>
                      <wps:wsp>
                        <wps:cNvPr id="577301497" name="Text Box 4"/>
                        <wps:cNvSpPr txBox="1">
                          <a:spLocks noChangeArrowheads="1"/>
                        </wps:cNvSpPr>
                        <wps:spPr bwMode="auto">
                          <a:xfrm>
                            <a:off x="3422014" y="1223823"/>
                            <a:ext cx="2162175" cy="966448"/>
                          </a:xfrm>
                          <a:prstGeom prst="rect">
                            <a:avLst/>
                          </a:prstGeom>
                          <a:noFill/>
                          <a:ln w="19050">
                            <a:noFill/>
                            <a:miter lim="800000"/>
                            <a:headEnd/>
                            <a:tailEnd/>
                          </a:ln>
                        </wps:spPr>
                        <wps:txbx>
                          <w:txbxContent>
                            <w:p w14:paraId="514E90A2" w14:textId="77777777" w:rsidR="00BE5CAF" w:rsidRDefault="00BE5CAF" w:rsidP="00BE5CAF">
                              <w:pPr>
                                <w:spacing w:before="120" w:after="120"/>
                                <w:jc w:val="center"/>
                                <w:rPr>
                                  <w:rFonts w:eastAsia="Calibri" w:cs="Arial"/>
                                  <w:b/>
                                  <w:bCs/>
                                  <w:color w:val="0070C0"/>
                                  <w:spacing w:val="2"/>
                                  <w:kern w:val="21"/>
                                  <w:sz w:val="24"/>
                                  <w:szCs w:val="24"/>
                                </w:rPr>
                              </w:pPr>
                              <w:r>
                                <w:rPr>
                                  <w:rFonts w:eastAsia="Calibri" w:cs="Arial"/>
                                  <w:b/>
                                  <w:bCs/>
                                  <w:color w:val="0070C0"/>
                                  <w:spacing w:val="2"/>
                                  <w:kern w:val="21"/>
                                  <w:u w:val="single"/>
                                </w:rPr>
                                <w:t>CCC</w:t>
                              </w:r>
                            </w:p>
                            <w:p w14:paraId="4E0F81B3" w14:textId="77777777" w:rsidR="00BE5CAF" w:rsidRDefault="00BE5CAF" w:rsidP="00462612">
                              <w:pPr>
                                <w:spacing w:before="120" w:after="120"/>
                                <w:jc w:val="center"/>
                                <w:rPr>
                                  <w:rFonts w:eastAsia="Calibri" w:cs="Arial"/>
                                  <w:b/>
                                  <w:bCs/>
                                  <w:color w:val="0070C0"/>
                                  <w:spacing w:val="2"/>
                                  <w:kern w:val="21"/>
                                </w:rPr>
                              </w:pPr>
                              <w:r>
                                <w:rPr>
                                  <w:rFonts w:eastAsia="Calibri" w:cs="Arial"/>
                                  <w:b/>
                                  <w:bCs/>
                                  <w:color w:val="0070C0"/>
                                  <w:spacing w:val="2"/>
                                  <w:kern w:val="21"/>
                                </w:rPr>
                                <w:t>186: Cardiac Surgery – Cardiothoracic (</w:t>
                              </w:r>
                              <w:r>
                                <w:rPr>
                                  <w:rFonts w:eastAsia="Calibri" w:cs="Arial"/>
                                  <w:b/>
                                  <w:bCs/>
                                  <w:color w:val="3A3E3E"/>
                                  <w:spacing w:val="2"/>
                                  <w:kern w:val="21"/>
                                </w:rPr>
                                <w:t>Other Health Professional</w:t>
                              </w:r>
                              <w:r>
                                <w:rPr>
                                  <w:rFonts w:eastAsia="Calibri" w:cs="Arial"/>
                                  <w:b/>
                                  <w:bCs/>
                                  <w:color w:val="0070C0"/>
                                  <w:spacing w:val="2"/>
                                  <w:kern w:val="21"/>
                                </w:rPr>
                                <w:t>)</w:t>
                              </w:r>
                            </w:p>
                          </w:txbxContent>
                        </wps:txbx>
                        <wps:bodyPr rot="0" vert="horz" wrap="square" lIns="91440" tIns="45720" rIns="91440" bIns="45720" anchor="t" anchorCtr="0">
                          <a:noAutofit/>
                        </wps:bodyPr>
                      </wps:wsp>
                    </wpg:wgp>
                  </a:graphicData>
                </a:graphic>
                <wp14:sizeRelV relativeFrom="margin">
                  <wp14:pctHeight>0</wp14:pctHeight>
                </wp14:sizeRelV>
              </wp:anchor>
            </w:drawing>
          </mc:Choice>
          <mc:Fallback>
            <w:pict>
              <v:group w14:anchorId="57A59A07" id="Group 17" o:spid="_x0000_s1028" style="position:absolute;left:0;text-align:left;margin-left:18.6pt;margin-top:136.55pt;width:441.15pt;height:174.5pt;z-index:251670016;mso-height-relative:margin" coordorigin=",-263" coordsize="56026,22166"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CgA+whwYAAB0sAAAOAAAAZHJzL2Uyb0RvYy54bWzsWm1v2zYQ/j5g/0HQ99YkRVGiUafI0qYY&#10;kHVF26GfGUm2hUmiRjGxs1+/I6k3y6nTdJubos4HxzJfxDvePc/dkS9ebsvCu81Uk8tq4ePnyPey&#10;KpFpXq0W/h8fL5/FvtdoUaWikFW28O+yxn959vNPLzb1PCNyLYs0Ux5MUjXzTb3w11rX89msSdZZ&#10;KZrnss4qaFxKVQoNj2o1S5XYwOxlMSMIsdlGqrRWMsmaBn595Rr9Mzv/cpkl+vflssm0Vyx8WJu2&#10;n8p+XpvP2dkLMV8pUa/zpF2G+IpVlCKv4KX9VK+EFt6NyvemKvNEyUYu9fNEljO5XOZJZmUAaTCa&#10;SPNGyZvayrKab1Z1ryZQ7URPXz1t8vb2jao/1O8UaGJTr0AX9snIsl2q0vyHVXpbq7K7XmXZVnsJ&#10;/BgyRBgKfS+BNkIww2Gr1GQNmh/GPSMsYMzpO1m//txwFkSmz6x7+2xnTf2DWyss/p3y8hQMjwdh&#10;HHIWUN+rRAmGZnXnjX5v5Xu0wGEcBG7ZncwgZkQxdzJjRAlGdtFiPpF5GDpIPBmMWIDwQYnBL5ph&#10;65t/t/Uf1qLOrEU185H2EOU4NhrstPceHEdUqyKbe+/lTZVmqXchVQV+7oHAXWerUjtRb0DNvAFb&#10;+qz1DBrplYk5R50B8YhGJNxRh5jXqtFvMll65svCB5+oUrM+62/i9qrRzmC6fubljSzy9DIvCvug&#10;VtcXhfJuBYAAY5fw175ip1tReRuw4TiMQjv1TmMzngMhgpg1c7DTUTd4Kiow3k3dqcF+03dFZtZR&#10;VO+zJZgruA1xbzAol/VLE0mSVRq7prVIM7fiEMFft+BuhHURO6GZeQmS9nO3E3Q93STd3E5VbX8z&#10;NLMg2Q9GhxbmBvcj7JtlpfvBZV5Jdd8EBUjVvtn175TkVGO0dC3TO3BmJR1EN3VymcN+X4lGvxMK&#10;MBnQG3gGWtdS/e17G8Dshd/8dSNU5nvFrxV4BseUGpC3DzSMCDyoccv1uKW6KS8kWAQGhqoT+9X0&#10;10X3dalk+Qno5dy8FZpElcC7F36iVfdwoR2XAEEl2fm57QbAXgt9VX2oEzO50ZIxzY/bT0LVrRFr&#10;MP+3svNGMZ+YsetrRlby/EbLZW5tfNBTqz9ABoOER4CIKOaI0ggHHUJ8NA78i9x6FtPNGgBPDAx4&#10;egs/d5I39ZVM/my8Sl6sAVCyc6XkZp2JFLbL2cRoqJPFAIh3vflNpgDjAqS3KpyQURgSClgPpBMC&#10;b3JjXWDLLasADQFEt6TEGUEPYsoDcFJJgyX2HQ4lMEfAc26D+qYy1xDLFHm58GPjsy0RGmlfV6kd&#10;rUVeuO/3Y4XeXm8toREj0bDfvV/8ty7QWbSe2PMXWt5Azo6Pbezgvo7JBbYKYdBIZzotNaP+dyvq&#10;yhjQl8YiAWZ28zHmISV0sv2w+RiBpZqYhIcoiPu4ow1J7h2+y9HDBIjF8eGg5Aj+x2iAwhi4t1Pi&#10;AYYe+rY21Hpm+/QZgsYxxc6j7lfqDk/v6+TE0yeePvH0N+dpTCLOYsY45N0uEeqJ2tLtiG2PQ9Q9&#10;1BIS9ZQ4ImocmpDNIHVEYzTJ/vZB5ckRtc0Nvy+iPgJd4TiKKYSMQZ9R2sAPssl8tdbeqPkxFEVI&#10;EIY4cswfkJiFNlccAj+MKecmi7X2FEJo+FAyaZZjl2aDuUkYbrLOSYx3ShJtJchoxdbo9rNX2FCI&#10;bU9J4g+YJOKAE8Y5JeCijnx2vX5ofpzXt+U24AgcBIjEu+H+yemNw/XeeKoMnSpDluFd/eAIxeMo&#10;4FFki23O6Q+kplAp7zo/BgICigJmCggGAiDlJ/G0JL+TnTKOIpvyg190daOuOnyqIp+w4lRFdtX2&#10;o1eRCYsY5RF4bxsfHICKoe+jkCJgETVVMkCKtv46JJujk6bRsd0JJE5HTaejpqdz1EQDqBtgxkkH&#10;EkMFy2bzRy9hEROyEDgmBEwhEQugAgGQNFQdIhpS3haxAjjPp/Y46gCsPLkilj1AeepFLLO+/z+a&#10;pTGLYkLhqspe/fSbWR/qGA3DCSxcPTlgfmCKzO7m92R+vWInlwCe1GHnUcwPoCbgPAoBbCbVezjT&#10;NNt+dPALKIGbaS6gGt/hGqKq0Vk7RFXo4dTrycFff4Xhh7e/MIrgPhqE6Hv211PEUa95jK0PQ/k/&#10;JnuJ/8j8OGOU2urg94R+vV8/ZeuzVz3gDqqtLrb3Zc0l1/GzTSeHW71n/wAAAP//AwBQSwMEFAAG&#10;AAgAAAAhAAPKEy7hAAAACgEAAA8AAABkcnMvZG93bnJldi54bWxMj8FqwzAQRO+F/oPYQm+NLJkk&#10;jet1CKHtKRSaFEpvirWxTSzJWIrt/H3VU3Nc5jHzNl9PpmUD9b5xFkHMEmBkS6cbWyF8Hd6enoH5&#10;oKxWrbOEcCUP6+L+LleZdqP9pGEfKhZLrM8UQh1Cl3Huy5qM8jPXkY3ZyfVGhXj2Fde9GmO5ablM&#10;kgU3qrFxoVYdbWsqz/uLQXgf1bhJxeuwO5+215/D/ON7Jwjx8WHavAALNIV/GP70ozoU0enoLlZ7&#10;1iKkSxlJBLlMBbAIrMRqDuyIsJBSAC9yfvtC8QsAAP//AwBQSwECLQAUAAYACAAAACEAtoM4kv4A&#10;AADhAQAAEwAAAAAAAAAAAAAAAAAAAAAAW0NvbnRlbnRfVHlwZXNdLnhtbFBLAQItABQABgAIAAAA&#10;IQA4/SH/1gAAAJQBAAALAAAAAAAAAAAAAAAAAC8BAABfcmVscy8ucmVsc1BLAQItABQABgAIAAAA&#10;IQCCgA+whwYAAB0sAAAOAAAAAAAAAAAAAAAAAC4CAABkcnMvZTJvRG9jLnhtbFBLAQItABQABgAI&#10;AAAAIQADyhMu4QAAAAoBAAAPAAAAAAAAAAAAAAAAAOEIAABkcnMvZG93bnJldi54bWxQSwUGAAAA&#10;AAQABADzAAAA7wkAAAAA&#10;">
                <v:group id="Group 1935859634" o:spid="_x0000_s1029" style="position:absolute;top:58;width:22174;height:10421" coordorigin=",58" coordsize="22174,10063"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9HjOeyQAAAOMAAAAPAAAAZHJzL2Rvd25yZXYueG1sRE/NasJA&#10;EL4X+g7LCL3VTZpGNLqKSFs8SKFaEG9DdkyC2dmQ3Sbx7V1B6HG+/1msBlOLjlpXWVYQjyMQxLnV&#10;FRcKfg+fr1MQziNrrC2Tgis5WC2fnxaYadvzD3V7X4gQwi5DBaX3TSaly0sy6Ma2IQ7c2bYGfTjb&#10;QuoW+xBuavkWRRNpsOLQUGJDm5Lyy/7PKPjqsV8n8Ue3u5w319Mh/T7uYlLqZTSs5yA8Df5f/HBv&#10;dZg/S9JpOpsk73D/KQAglzcAAAD//wMAUEsBAi0AFAAGAAgAAAAhANvh9svuAAAAhQEAABMAAAAA&#10;AAAAAAAAAAAAAAAAAFtDb250ZW50X1R5cGVzXS54bWxQSwECLQAUAAYACAAAACEAWvQsW78AAAAV&#10;AQAACwAAAAAAAAAAAAAAAAAfAQAAX3JlbHMvLnJlbHNQSwECLQAUAAYACAAAACEAfR4znskAAADj&#10;AAAADwAAAAAAAAAAAAAAAAAHAgAAZHJzL2Rvd25yZXYueG1sUEsFBgAAAAADAAMAtwAAAP0CAAAA&#10;AA==&#10;">
                  <v:roundrect id="Rectangle: Rounded Corners 1049183585" o:spid="_x0000_s1030" style="position:absolute;top:58;width:21990;height:9747;visibility:visible;mso-wrap-style:square;v-text-anchor:middle" arcsize="10923f"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JI/JYygAAAOMAAAAPAAAAZHJzL2Rvd25yZXYueG1sRE9fa8Iw&#10;EH8X9h3CDXzTRDdH7YziBqIDZZsT2ePRnG1Zc6lNVrtvbwaDPd7v/80Wna1ES40vHWsYDRUI4syZ&#10;knMNh4/VIAHhA7LByjFp+CEPi/lNb4apcRd+p3YfchFD2KeooQihTqX0WUEW/dDVxJE7ucZiiGeT&#10;S9PgJYbbSo6VepAWS44NBdb0XFD2tf+2Gl5O5+Pxdb39tIf2SW3q3Y7Ob1Ot+7fd8hFEoC78i//c&#10;GxPnq/vpKLmbJBP4/SkCIOdXAAAA//8DAFBLAQItABQABgAIAAAAIQDb4fbL7gAAAIUBAAATAAAA&#10;AAAAAAAAAAAAAAAAAABbQ29udGVudF9UeXBlc10ueG1sUEsBAi0AFAAGAAgAAAAhAFr0LFu/AAAA&#10;FQEAAAsAAAAAAAAAAAAAAAAAHwEAAF9yZWxzLy5yZWxzUEsBAi0AFAAGAAgAAAAhAMkj8ljKAAAA&#10;4wAAAA8AAAAAAAAAAAAAAAAABwIAAGRycy9kb3ducmV2LnhtbFBLBQYAAAAAAwADALcAAAD+AgAA&#10;AAA=&#10;" fillcolor="#6ff" strokecolor="#002060" strokeweight="2.25pt">
                    <v:stroke joinstyle="miter"/>
                  </v:roundrect>
                  <v:shape id="Text Box 6" o:spid="_x0000_s1031" type="#_x0000_t202" style="position:absolute;left:552;top:501;width:21622;height:962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2jHFvyQAAAOIAAAAPAAAAZHJzL2Rvd25yZXYueG1sRI9PSwMx&#10;FMTvgt8hPMGbTVaLrdumRUXBgwhtF7w+Nq+bxc3LksT98+2NIHgcZuY3zHY/uU4MFGLrWUOxUCCI&#10;a29abjRUp9ebNYiYkA12nknDTBH2u8uLLZbGj3yg4ZgakSEcS9RgU+pLKWNtyWFc+J44e2cfHKYs&#10;QyNNwDHDXSdvlbqXDlvOCxZ7erZUfx2/nQb3rj4PHy+FreZqwDSfngKPk9bXV9PjBkSiKf2H/9pv&#10;RsNq/aCWy1VxB7+X8h2Qux8AAAD//wMAUEsBAi0AFAAGAAgAAAAhANvh9svuAAAAhQEAABMAAAAA&#10;AAAAAAAAAAAAAAAAAFtDb250ZW50X1R5cGVzXS54bWxQSwECLQAUAAYACAAAACEAWvQsW78AAAAV&#10;AQAACwAAAAAAAAAAAAAAAAAfAQAAX3JlbHMvLnJlbHNQSwECLQAUAAYACAAAACEA9oxxb8kAAADi&#10;AAAADwAAAAAAAAAAAAAAAAAHAgAAZHJzL2Rvd25yZXYueG1sUEsFBgAAAAADAAMAtwAAAP0CAAAA&#10;AA==&#10;" filled="f" stroked="f" strokeweight="1.5pt">
                    <v:textbox>
                      <w:txbxContent>
                        <w:p w14:paraId="724A3BEF" w14:textId="77777777" w:rsidR="00BE5CAF" w:rsidRDefault="00BE5CAF" w:rsidP="00BE5CAF">
                          <w:pPr>
                            <w:spacing w:before="120" w:after="120"/>
                            <w:jc w:val="center"/>
                            <w:rPr>
                              <w:rFonts w:eastAsia="Calibri" w:cs="Arial"/>
                              <w:b/>
                              <w:bCs/>
                              <w:color w:val="0070C0"/>
                              <w:spacing w:val="2"/>
                              <w:kern w:val="21"/>
                              <w:sz w:val="24"/>
                              <w:szCs w:val="24"/>
                            </w:rPr>
                          </w:pPr>
                          <w:r>
                            <w:rPr>
                              <w:rFonts w:eastAsia="Calibri" w:cs="Arial"/>
                              <w:b/>
                              <w:bCs/>
                              <w:color w:val="0070C0"/>
                              <w:spacing w:val="2"/>
                              <w:kern w:val="21"/>
                              <w:u w:val="single"/>
                            </w:rPr>
                            <w:t>Tier 2 Clinic Classification</w:t>
                          </w:r>
                        </w:p>
                        <w:p w14:paraId="24EA2787" w14:textId="77777777" w:rsidR="00BE5CAF" w:rsidRDefault="00BE5CAF" w:rsidP="00BE5CAF">
                          <w:pPr>
                            <w:spacing w:before="120" w:after="120"/>
                            <w:rPr>
                              <w:rFonts w:eastAsia="Calibri" w:cs="Arial"/>
                              <w:color w:val="3A3E3E"/>
                              <w:kern w:val="21"/>
                              <w:sz w:val="8"/>
                              <w:szCs w:val="8"/>
                            </w:rPr>
                          </w:pPr>
                          <w:r>
                            <w:rPr>
                              <w:rFonts w:eastAsia="Calibri" w:cs="Arial"/>
                              <w:color w:val="3A3E3E"/>
                              <w:kern w:val="21"/>
                              <w:sz w:val="8"/>
                              <w:szCs w:val="8"/>
                            </w:rPr>
                            <w:t> </w:t>
                          </w:r>
                        </w:p>
                        <w:p w14:paraId="45FB2881" w14:textId="77777777" w:rsidR="00BE5CAF" w:rsidRDefault="00BE5CAF" w:rsidP="00BE5CAF">
                          <w:pPr>
                            <w:spacing w:before="120" w:after="120"/>
                            <w:jc w:val="center"/>
                            <w:rPr>
                              <w:rFonts w:eastAsia="Calibri" w:cs="Arial"/>
                              <w:b/>
                              <w:bCs/>
                              <w:color w:val="3A3E3E"/>
                              <w:spacing w:val="2"/>
                              <w:kern w:val="21"/>
                            </w:rPr>
                          </w:pPr>
                          <w:r>
                            <w:rPr>
                              <w:rFonts w:eastAsia="Calibri" w:cs="Arial"/>
                              <w:b/>
                              <w:bCs/>
                              <w:color w:val="3A3E3E"/>
                              <w:spacing w:val="2"/>
                              <w:kern w:val="21"/>
                            </w:rPr>
                            <w:t>20.23</w:t>
                          </w:r>
                          <w:r>
                            <w:rPr>
                              <w:rFonts w:eastAsia="Calibri" w:cs="Arial"/>
                              <w:b/>
                              <w:bCs/>
                              <w:color w:val="0070C0"/>
                              <w:spacing w:val="2"/>
                              <w:kern w:val="21"/>
                            </w:rPr>
                            <w:t>: Cardiothoracic</w:t>
                          </w:r>
                        </w:p>
                      </w:txbxContent>
                    </v:textbox>
                  </v:shape>
                </v:group>
                <v:group id="Group 1052401800" o:spid="_x0000_s1032" style="position:absolute;left:3;top:11954;width:22171;height:9504" coordorigin="3,11954" coordsize="22171,9068"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PieJPzAAAAOMAAAAPAAAAZHJzL2Rvd25yZXYueG1sRI9Ba8JA&#10;EIXvhf6HZQre6m60FkldRaRKD1KoFkpvQ3ZMgtnZkN0m8d93DoUeZ+bNe+9bbUbfqJ66WAe2kE0N&#10;KOIiuJpLC5/n/eMSVEzIDpvAZOFGETbr+7sV5i4M/EH9KZVKTDjmaKFKqc21jkVFHuM0tMRyu4TO&#10;Y5KxK7XrcBBz3+iZMc/aY82SUGFLu4qK6+nHWzgMOGzn2Wt/vF52t+/z4v3rmJG1k4dx+wIq0Zj+&#10;xX/fb07qm8XsyWRLIxTCJAvQ618AAAD//wMAUEsBAi0AFAAGAAgAAAAhANvh9svuAAAAhQEAABMA&#10;AAAAAAAAAAAAAAAAAAAAAFtDb250ZW50X1R5cGVzXS54bWxQSwECLQAUAAYACAAAACEAWvQsW78A&#10;AAAVAQAACwAAAAAAAAAAAAAAAAAfAQAAX3JlbHMvLnJlbHNQSwECLQAUAAYACAAAACEAD4niT8wA&#10;AADjAAAADwAAAAAAAAAAAAAAAAAHAgAAZHJzL2Rvd25yZXYueG1sUEsFBgAAAAADAAMAtwAAAAAD&#10;AAAAAA==&#10;">
                  <v:roundrect id="Rectangle: Rounded Corners 643058104" o:spid="_x0000_s1033" style="position:absolute;left:184;top:11954;width:21990;height:9069;visibility:visible;mso-wrap-style:square;v-text-anchor:middle" arcsize="10923f"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ZVZp9zAAAAOIAAAAPAAAAZHJzL2Rvd25yZXYueG1sRI/dagIx&#10;FITvC32HcAq9q4mtFd0apQqlFhR/ES8Pm+Pu0s3JuknX7ds3QsHLYWa+YUaT1paiodoXjjV0OwoE&#10;cepMwZmG/e7jaQDCB2SDpWPS8EseJuP7uxEmxl14Q802ZCJC2CeoIQ+hSqT0aU4WfcdVxNE7udpi&#10;iLLOpKnxEuG2lM9K9aXFguNCjhXNckq/tz9Ww9fpfDisPhdHu2+mal4tl3ReD7V+fGjf30AEasMt&#10;/N+eGw393ot6HXRVD66X4h2Q4z8AAAD//wMAUEsBAi0AFAAGAAgAAAAhANvh9svuAAAAhQEAABMA&#10;AAAAAAAAAAAAAAAAAAAAAFtDb250ZW50X1R5cGVzXS54bWxQSwECLQAUAAYACAAAACEAWvQsW78A&#10;AAAVAQAACwAAAAAAAAAAAAAAAAAfAQAAX3JlbHMvLnJlbHNQSwECLQAUAAYACAAAACEAWVWafcwA&#10;AADiAAAADwAAAAAAAAAAAAAAAAAHAgAAZHJzL2Rvd25yZXYueG1sUEsFBgAAAAADAAMAtwAAAAAD&#10;AAAAAA==&#10;" fillcolor="#6ff" strokecolor="#002060" strokeweight="2.25pt">
                    <v:stroke joinstyle="miter"/>
                  </v:roundrect>
                  <v:shape id="Text Box 1" o:spid="_x0000_s1034" type="#_x0000_t202" style="position:absolute;left:3;top:12270;width:21615;height:748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qN6eIygAAAOMAAAAPAAAAZHJzL2Rvd25yZXYueG1sRI9PT8Mw&#10;DMXvSHyHyEjcWLodylaWTYBA4oCQtlXiajWmqWicKgn98+3xAYmj/Z7f+3l/nH2vRoqpC2xgvSpA&#10;ETfBdtwaqC+vd1tQKSNb7AOTgYUSHA/XV3usbJj4ROM5t0pCOFVowOU8VFqnxpHHtAoDsWhfIXrM&#10;MsZW24iThPteb4qi1B47lgaHAz07ar7PP96Afy8+Tx8va1cv9Yh5uTxFnmZjbm/mxwdQmeb8b/67&#10;frOCv7nflduy3Am0/CQL0IdfAAAA//8DAFBLAQItABQABgAIAAAAIQDb4fbL7gAAAIUBAAATAAAA&#10;AAAAAAAAAAAAAAAAAABbQ29udGVudF9UeXBlc10ueG1sUEsBAi0AFAAGAAgAAAAhAFr0LFu/AAAA&#10;FQEAAAsAAAAAAAAAAAAAAAAAHwEAAF9yZWxzLy5yZWxzUEsBAi0AFAAGAAgAAAAhAGo3p4jKAAAA&#10;4wAAAA8AAAAAAAAAAAAAAAAABwIAAGRycy9kb3ducmV2LnhtbFBLBQYAAAAAAwADALcAAAD+AgAA&#10;AAA=&#10;" filled="f" stroked="f" strokeweight="1.5pt">
                    <v:textbox>
                      <w:txbxContent>
                        <w:p w14:paraId="4F4DBB1F" w14:textId="77777777" w:rsidR="00BE5CAF" w:rsidRDefault="00BE5CAF" w:rsidP="00BE5CAF">
                          <w:pPr>
                            <w:spacing w:before="120" w:after="120"/>
                            <w:jc w:val="center"/>
                            <w:rPr>
                              <w:rFonts w:eastAsia="Calibri" w:cs="Arial"/>
                              <w:b/>
                              <w:bCs/>
                              <w:color w:val="0070C0"/>
                              <w:spacing w:val="2"/>
                              <w:kern w:val="21"/>
                              <w:sz w:val="24"/>
                              <w:szCs w:val="24"/>
                            </w:rPr>
                          </w:pPr>
                          <w:r>
                            <w:rPr>
                              <w:rFonts w:eastAsia="Calibri" w:cs="Arial"/>
                              <w:b/>
                              <w:bCs/>
                              <w:color w:val="0070C0"/>
                              <w:spacing w:val="2"/>
                              <w:kern w:val="21"/>
                              <w:u w:val="single"/>
                            </w:rPr>
                            <w:t>Tier 2 Clinic Classification</w:t>
                          </w:r>
                        </w:p>
                        <w:p w14:paraId="7410816E" w14:textId="77777777" w:rsidR="00BE5CAF" w:rsidRDefault="00BE5CAF" w:rsidP="00BE5CAF">
                          <w:pPr>
                            <w:spacing w:before="120" w:after="120"/>
                            <w:rPr>
                              <w:rFonts w:eastAsia="Calibri" w:cs="Arial"/>
                              <w:color w:val="3A3E3E"/>
                              <w:kern w:val="21"/>
                              <w:sz w:val="8"/>
                              <w:szCs w:val="8"/>
                            </w:rPr>
                          </w:pPr>
                          <w:r>
                            <w:rPr>
                              <w:rFonts w:eastAsia="Calibri" w:cs="Arial"/>
                              <w:color w:val="3A3E3E"/>
                              <w:kern w:val="21"/>
                              <w:sz w:val="8"/>
                              <w:szCs w:val="8"/>
                            </w:rPr>
                            <w:t> </w:t>
                          </w:r>
                        </w:p>
                        <w:p w14:paraId="38424BC0" w14:textId="77777777" w:rsidR="00BE5CAF" w:rsidRDefault="00BE5CAF" w:rsidP="00BE5CAF">
                          <w:pPr>
                            <w:spacing w:before="120" w:after="120"/>
                            <w:jc w:val="center"/>
                            <w:rPr>
                              <w:rFonts w:eastAsia="Calibri" w:cs="Arial"/>
                              <w:b/>
                              <w:bCs/>
                              <w:color w:val="3A3E3E"/>
                              <w:spacing w:val="2"/>
                              <w:kern w:val="21"/>
                            </w:rPr>
                          </w:pPr>
                          <w:r>
                            <w:rPr>
                              <w:rFonts w:eastAsia="Calibri" w:cs="Arial"/>
                              <w:b/>
                              <w:bCs/>
                              <w:color w:val="3A3E3E"/>
                              <w:spacing w:val="2"/>
                              <w:kern w:val="21"/>
                            </w:rPr>
                            <w:t>40.42</w:t>
                          </w:r>
                          <w:r>
                            <w:rPr>
                              <w:rFonts w:eastAsia="Calibri" w:cs="Arial"/>
                              <w:b/>
                              <w:bCs/>
                              <w:color w:val="0070C0"/>
                              <w:spacing w:val="2"/>
                              <w:kern w:val="21"/>
                            </w:rPr>
                            <w:t>: Circulatory</w:t>
                          </w:r>
                        </w:p>
                      </w:txbxContent>
                    </v:textbox>
                  </v:shape>
                </v:group>
                <v:shapetype id="_x0000_t13" coordsize="21600,21600" o:spt="13" adj="16200,5400" path="m@0,l@0@1,0@1,0@2@0@2@0,21600,21600,10800xe">
                  <v:stroke joinstyle="miter"/>
                  <v:formulas>
                    <v:f eqn="val #0"/>
                    <v:f eqn="val #1"/>
                    <v:f eqn="sum height 0 #1"/>
                    <v:f eqn="sum 10800 0 #1"/>
                    <v:f eqn="sum width 0 #0"/>
                    <v:f eqn="prod @4 @3 10800"/>
                    <v:f eqn="sum width 0 @5"/>
                  </v:formulas>
                  <v:path o:connecttype="custom" o:connectlocs="@0,0;0,10800;@0,21600;21600,10800" o:connectangles="270,180,90,0" textboxrect="0,@1,@6,@2"/>
                  <v:handles>
                    <v:h position="#0,#1" xrange="0,21600" yrange="0,10800"/>
                  </v:handles>
                </v:shapetype>
                <v:shape id="Arrow: Right 1878489035" o:spid="_x0000_s1035" type="#_x0000_t13" style="position:absolute;left:22355;top:13286;width:11500;height:755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Ddta5yAAAAOMAAAAPAAAAZHJzL2Rvd25yZXYueG1sRE/dS8Mw&#10;EH8X/B/CCb6IS+eci3XZ0IEy2FP34fPRnG1Zc6lJbOt/bwTBx/t933I92lb05EPjWMN0koEgLp1p&#10;uNJwPLzeKhAhIhtsHZOGbwqwXl1eLDE3buCC+n2sRArhkKOGOsYulzKUNVkME9cRJ+7DeYsxnb6S&#10;xuOQwm0r77LsQVpsODXU2NGmpvK8/7Iahs17X/QHZf3i9FbYG/Qvn7Od1tdX4/MTiEhj/Bf/ubcm&#10;zVcLda8es9kcfn9KAMjVDwAAAP//AwBQSwECLQAUAAYACAAAACEA2+H2y+4AAACFAQAAEwAAAAAA&#10;AAAAAAAAAAAAAAAAW0NvbnRlbnRfVHlwZXNdLnhtbFBLAQItABQABgAIAAAAIQBa9CxbvwAAABUB&#10;AAALAAAAAAAAAAAAAAAAAB8BAABfcmVscy8ucmVsc1BLAQItABQABgAIAAAAIQCDdta5yAAAAOMA&#10;AAAPAAAAAAAAAAAAAAAAAAcCAABkcnMvZG93bnJldi54bWxQSwUGAAAAAAMAAwC3AAAA/AIAAAAA&#10;" adj="14509" filled="f" strokecolor="#002060" strokeweight="2.25pt"/>
                <v:shape id="Arrow: Right 1392699427" o:spid="_x0000_s1036" type="#_x0000_t13" style="position:absolute;left:22174;top:1330;width:11500;height:755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19wlfyAAAAOMAAAAPAAAAZHJzL2Rvd25yZXYueG1sRE9fS8Mw&#10;EH8X9h3CDXwRl66Tba3Lhg4UYU/ddM9Hc2uLzaVLYlu/vREEH+/3/za70bSiJ+cbywrmswQEcWl1&#10;w5WC99PL/RqED8gaW8uk4Js87LaTmw3m2g5cUH8MlYgh7HNUUIfQ5VL6siaDfmY74shdrDMY4ukq&#10;qR0OMdy0Mk2SpTTYcGyosaN9TeXn8csoGPbnvuhPa+NWH6+FuUP3fF0clLqdjk+PIAKN4V/8537T&#10;cf4iS5dZ9pCu4PenCIDc/gAAAP//AwBQSwECLQAUAAYACAAAACEA2+H2y+4AAACFAQAAEwAAAAAA&#10;AAAAAAAAAAAAAAAAW0NvbnRlbnRfVHlwZXNdLnhtbFBLAQItABQABgAIAAAAIQBa9CxbvwAAABUB&#10;AAALAAAAAAAAAAAAAAAAAB8BAABfcmVscy8ucmVsc1BLAQItABQABgAIAAAAIQC19wlfyAAAAOMA&#10;AAAPAAAAAAAAAAAAAAAAAAcCAABkcnMvZG93bnJldi54bWxQSwUGAAAAAAMAAwC3AAAA/AIAAAAA&#10;" adj="14509" filled="f" strokecolor="#002060" strokeweight="2.25pt"/>
                <v:roundrect id="Rectangle: Rounded Corners 1073977720" o:spid="_x0000_s1037" style="position:absolute;left:34036;top:11952;width:21990;height:9691;visibility:visible;mso-wrap-style:square;v-text-anchor:middle" arcsize="10923f"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z+DVIzQAAAOMAAAAPAAAAZHJzL2Rvd25yZXYueG1sRI9BS8NA&#10;EIXvQv/DMkJvdtcWjI3dFhXECha1luJxyE6T0Oxsml3T+O+dg+BxZt68977FavCN6qmLdWAL1xMD&#10;irgIrubSwu7z6eoWVEzIDpvAZOGHIqyWo4sF5i6c+YP6bSqVmHDM0UKVUptrHYuKPMZJaInldgid&#10;xyRjV2rX4VnMfaOnxtxojzVLQoUtPVZUHLff3sLL4bTfvz2/fvld/2DW7WZDp/e5tePL4f4OVKIh&#10;/Yv/vtdO6ptsNs+ybCoUwiQL0MtfAAAA//8DAFBLAQItABQABgAIAAAAIQDb4fbL7gAAAIUBAAAT&#10;AAAAAAAAAAAAAAAAAAAAAABbQ29udGVudF9UeXBlc10ueG1sUEsBAi0AFAAGAAgAAAAhAFr0LFu/&#10;AAAAFQEAAAsAAAAAAAAAAAAAAAAAHwEAAF9yZWxzLy5yZWxzUEsBAi0AFAAGAAgAAAAhALP4NUjN&#10;AAAA4wAAAA8AAAAAAAAAAAAAAAAABwIAAGRycy9kb3ducmV2LnhtbFBLBQYAAAAAAwADALcAAAAB&#10;AwAAAAA=&#10;" fillcolor="#6ff" strokecolor="#002060" strokeweight="2.25pt">
                  <v:stroke joinstyle="miter"/>
                </v:roundrect>
                <v:roundrect id="Rectangle: Rounded Corners 267649783" o:spid="_x0000_s1038" style="position:absolute;left:33674;width:21990;height:10421;visibility:visible;mso-wrap-style:square;v-text-anchor:middle" arcsize="10923f"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S45UqzAAAAOIAAAAPAAAAZHJzL2Rvd25yZXYueG1sRI9Ba8JA&#10;FITvgv9heYI33dRK1NRVbKHUgtLWivT4yD6TYPZtzK4x/feuUOhxmJlvmPmyNaVoqHaFZQUPwwgE&#10;cWp1wZmC/ffrYArCeWSNpWVS8EsOlotuZ46Jtlf+ombnMxEg7BJUkHtfJVK6NCeDbmgr4uAdbW3Q&#10;B1lnUtd4DXBTylEUxdJgwWEhx4peckpPu4tR8H48Hw4fb5sfs2+eo3W13dL5c6ZUv9eunkB4av1/&#10;+K+91gpG8SQezybTR7hfCndALm4AAAD//wMAUEsBAi0AFAAGAAgAAAAhANvh9svuAAAAhQEAABMA&#10;AAAAAAAAAAAAAAAAAAAAAFtDb250ZW50X1R5cGVzXS54bWxQSwECLQAUAAYACAAAACEAWvQsW78A&#10;AAAVAQAACwAAAAAAAAAAAAAAAAAfAQAAX3JlbHMvLnJlbHNQSwECLQAUAAYACAAAACEA0uOVKswA&#10;AADiAAAADwAAAAAAAAAAAAAAAAAHAgAAZHJzL2Rvd25yZXYueG1sUEsFBgAAAAADAAMAtwAAAAAD&#10;AAAAAA==&#10;" fillcolor="#6ff" strokecolor="#002060" strokeweight="2.25pt">
                  <v:stroke joinstyle="miter"/>
                </v:roundrect>
                <v:shape id="Text Box 15" o:spid="_x0000_s1039" type="#_x0000_t202" style="position:absolute;left:23977;top:2763;width:7455;height:363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aYvj4yQAAAOIAAAAPAAAAZHJzL2Rvd25yZXYueG1sRI9PSwMx&#10;FMTvgt8hPMGbTbaVYrdNi4qCBxHaLnh9bF43i5uXJYn759sbQfA4zMxvmN1hcp0YKMTWs4ZioUAQ&#10;19603Giozq93DyBiQjbYeSYNM0U47K+vdlgaP/KRhlNqRIZwLFGDTakvpYy1JYdx4Xvi7F18cJiy&#10;DI00AccMd51cKrWWDlvOCxZ7erZUf52+nQb3rj6PHy+FreZqwDSfnwKPk9a3N9PjFkSiKf2H/9pv&#10;RsP9aqNWxXqzhN9L+Q7I/Q8AAAD//wMAUEsBAi0AFAAGAAgAAAAhANvh9svuAAAAhQEAABMAAAAA&#10;AAAAAAAAAAAAAAAAAFtDb250ZW50X1R5cGVzXS54bWxQSwECLQAUAAYACAAAACEAWvQsW78AAAAV&#10;AQAACwAAAAAAAAAAAAAAAAAfAQAAX3JlbHMvLnJlbHNQSwECLQAUAAYACAAAACEAmmL4+MkAAADi&#10;AAAADwAAAAAAAAAAAAAAAAAHAgAAZHJzL2Rvd25yZXYueG1sUEsFBgAAAAADAAMAtwAAAP0CAAAA&#10;AA==&#10;" filled="f" stroked="f" strokeweight="1.5pt">
                  <v:textbox>
                    <w:txbxContent>
                      <w:p w14:paraId="6260E914" w14:textId="77777777" w:rsidR="00BE5CAF" w:rsidRDefault="00BE5CAF" w:rsidP="00BE5CAF">
                        <w:pPr>
                          <w:spacing w:before="120" w:after="120"/>
                          <w:rPr>
                            <w:rFonts w:eastAsia="Calibri" w:cs="Arial"/>
                            <w:i/>
                            <w:iCs/>
                            <w:color w:val="0070C0"/>
                            <w:spacing w:val="2"/>
                            <w:kern w:val="21"/>
                          </w:rPr>
                        </w:pPr>
                        <w:r>
                          <w:rPr>
                            <w:rFonts w:eastAsia="Calibri" w:cs="Arial"/>
                            <w:i/>
                            <w:iCs/>
                            <w:color w:val="0070C0"/>
                            <w:spacing w:val="2"/>
                            <w:kern w:val="21"/>
                          </w:rPr>
                          <w:t>maps to</w:t>
                        </w:r>
                      </w:p>
                    </w:txbxContent>
                  </v:textbox>
                </v:shape>
                <v:shape id="Text Box 15" o:spid="_x0000_s1040" type="#_x0000_t202" style="position:absolute;left:23904;top:14717;width:7454;height:345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9JGbxgAAAOMAAAAPAAAAZHJzL2Rvd25yZXYueG1sRE/dS8Mw&#10;EH8X/B/CCb65dGPU0i0bbij4IMK2wl6P5tYUm0tJYj/+eyMIPt7v+7b7yXZiIB9axwqWiwwEce10&#10;y42C6vL2VIAIEVlj55gUzBRgv7u/22Kp3cgnGs6xESmEQ4kKTIx9KWWoDVkMC9cTJ+7mvMWYTt9I&#10;7XFM4baTqyzLpcWWU4PBno6G6q/zt1VgP7Lr6fN1aaq5GjDOl4PncVLq8WF62YCINMV/8Z/7Xaf5&#10;6yJ/LlbrPIffnxIAcvcDAAD//wMAUEsBAi0AFAAGAAgAAAAhANvh9svuAAAAhQEAABMAAAAAAAAA&#10;AAAAAAAAAAAAAFtDb250ZW50X1R5cGVzXS54bWxQSwECLQAUAAYACAAAACEAWvQsW78AAAAVAQAA&#10;CwAAAAAAAAAAAAAAAAAfAQAAX3JlbHMvLnJlbHNQSwECLQAUAAYACAAAACEAv/SRm8YAAADjAAAA&#10;DwAAAAAAAAAAAAAAAAAHAgAAZHJzL2Rvd25yZXYueG1sUEsFBgAAAAADAAMAtwAAAPoCAAAAAA==&#10;" filled="f" stroked="f" strokeweight="1.5pt">
                  <v:textbox>
                    <w:txbxContent>
                      <w:p w14:paraId="3ADA866C" w14:textId="77777777" w:rsidR="00BE5CAF" w:rsidRDefault="00BE5CAF" w:rsidP="00BE5CAF">
                        <w:pPr>
                          <w:spacing w:before="120" w:after="120"/>
                          <w:rPr>
                            <w:rFonts w:eastAsia="Calibri" w:cs="Arial"/>
                            <w:i/>
                            <w:iCs/>
                            <w:color w:val="0070C0"/>
                            <w:spacing w:val="2"/>
                            <w:kern w:val="21"/>
                          </w:rPr>
                        </w:pPr>
                        <w:r>
                          <w:rPr>
                            <w:rFonts w:eastAsia="Calibri" w:cs="Arial"/>
                            <w:i/>
                            <w:iCs/>
                            <w:color w:val="0070C0"/>
                            <w:spacing w:val="2"/>
                            <w:kern w:val="21"/>
                          </w:rPr>
                          <w:t>maps to</w:t>
                        </w:r>
                      </w:p>
                    </w:txbxContent>
                  </v:textbox>
                </v:shape>
                <v:shape id="Text Box 217" o:spid="_x0000_s1041" type="#_x0000_t202" style="position:absolute;left:34220;top:-263;width:21621;height:1040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dWFBkygAAAOIAAAAPAAAAZHJzL2Rvd25yZXYueG1sRI9La8Mw&#10;EITvhfwHsYHeGtkJfdiNEtLSQg+lkMTQ62JtLRNrZSTVj39fFQo9DjPzDbPdT7YTA/nQOlaQrzIQ&#10;xLXTLTcKqvPrzQOIEJE1do5JwUwB9rvF1RZL7UY+0nCKjUgQDiUqMDH2pZShNmQxrFxPnLwv5y3G&#10;JH0jtccxwW0n11l2Jy22nBYM9vRsqL6cvq0C+559Hj9eclPN1YBxPj95HielrpfT4RFEpCn+h//a&#10;b1rBelNsiuL+NoffS+kOyN0PAAAA//8DAFBLAQItABQABgAIAAAAIQDb4fbL7gAAAIUBAAATAAAA&#10;AAAAAAAAAAAAAAAAAABbQ29udGVudF9UeXBlc10ueG1sUEsBAi0AFAAGAAgAAAAhAFr0LFu/AAAA&#10;FQEAAAsAAAAAAAAAAAAAAAAAHwEAAF9yZWxzLy5yZWxzUEsBAi0AFAAGAAgAAAAhAB1YUGTKAAAA&#10;4gAAAA8AAAAAAAAAAAAAAAAABwIAAGRycy9kb3ducmV2LnhtbFBLBQYAAAAAAwADALcAAAD+AgAA&#10;AAA=&#10;" filled="f" stroked="f" strokeweight="1.5pt">
                  <v:textbox>
                    <w:txbxContent>
                      <w:p w14:paraId="6C63B51F" w14:textId="77777777" w:rsidR="00BE5CAF" w:rsidRDefault="00BE5CAF" w:rsidP="00BE5CAF">
                        <w:pPr>
                          <w:spacing w:before="120" w:after="120"/>
                          <w:jc w:val="center"/>
                          <w:rPr>
                            <w:rFonts w:eastAsia="Calibri" w:cs="Arial"/>
                            <w:b/>
                            <w:bCs/>
                            <w:color w:val="0070C0"/>
                            <w:spacing w:val="2"/>
                            <w:kern w:val="21"/>
                            <w:sz w:val="24"/>
                            <w:szCs w:val="24"/>
                          </w:rPr>
                        </w:pPr>
                        <w:r>
                          <w:rPr>
                            <w:rFonts w:eastAsia="Calibri" w:cs="Arial"/>
                            <w:b/>
                            <w:bCs/>
                            <w:color w:val="0070C0"/>
                            <w:spacing w:val="2"/>
                            <w:kern w:val="21"/>
                            <w:u w:val="single"/>
                          </w:rPr>
                          <w:t>CCC</w:t>
                        </w:r>
                      </w:p>
                      <w:p w14:paraId="482868F0" w14:textId="77777777" w:rsidR="00BE5CAF" w:rsidRDefault="00BE5CAF" w:rsidP="00BE5CAF">
                        <w:pPr>
                          <w:spacing w:before="120" w:after="120"/>
                          <w:jc w:val="center"/>
                          <w:rPr>
                            <w:rFonts w:eastAsia="Calibri" w:cs="Arial"/>
                            <w:b/>
                            <w:bCs/>
                            <w:color w:val="0070C0"/>
                            <w:spacing w:val="2"/>
                            <w:kern w:val="21"/>
                          </w:rPr>
                        </w:pPr>
                        <w:r>
                          <w:rPr>
                            <w:rFonts w:eastAsia="Calibri" w:cs="Arial"/>
                            <w:b/>
                            <w:bCs/>
                            <w:color w:val="0070C0"/>
                            <w:spacing w:val="2"/>
                            <w:kern w:val="21"/>
                          </w:rPr>
                          <w:t>186: Cardiac Surgery – Cardiothoracic (</w:t>
                        </w:r>
                        <w:r>
                          <w:rPr>
                            <w:rFonts w:eastAsia="Calibri" w:cs="Arial"/>
                            <w:b/>
                            <w:bCs/>
                            <w:color w:val="3A3E3E"/>
                            <w:spacing w:val="2"/>
                            <w:kern w:val="21"/>
                          </w:rPr>
                          <w:t>Medical Officer</w:t>
                        </w:r>
                        <w:r>
                          <w:rPr>
                            <w:rFonts w:eastAsia="Calibri" w:cs="Arial"/>
                            <w:b/>
                            <w:bCs/>
                            <w:color w:val="0070C0"/>
                            <w:spacing w:val="2"/>
                            <w:kern w:val="21"/>
                          </w:rPr>
                          <w:t>)</w:t>
                        </w:r>
                      </w:p>
                    </w:txbxContent>
                  </v:textbox>
                </v:shape>
                <v:shape id="Text Box 4" o:spid="_x0000_s1042" type="#_x0000_t202" style="position:absolute;left:34220;top:12238;width:21621;height:9664;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8GkVuyAAAAOIAAAAPAAAAZHJzL2Rvd25yZXYueG1sRI9bS8Qw&#10;FITfBf9DOIJvblJv1brZRUXBh0XY3YKvh+bYFJuTksRe/r0RBB+HmfmGWW9n14uRQuw8ayhWCgRx&#10;403HrYb6+HpxByImZIO9Z9KwUITt5vRkjZXxE+9pPKRWZAjHCjXYlIZKythYchhXfiDO3qcPDlOW&#10;oZUm4JThrpeXSt1Khx3nBYsDPVtqvg7fToPbqY/9+0th66UeMS3Hp8DTrPX52fz4ACLRnP7Df+03&#10;o+GmLK9UcX1fwu+lfAfk5gcAAP//AwBQSwECLQAUAAYACAAAACEA2+H2y+4AAACFAQAAEwAAAAAA&#10;AAAAAAAAAAAAAAAAW0NvbnRlbnRfVHlwZXNdLnhtbFBLAQItABQABgAIAAAAIQBa9CxbvwAAABUB&#10;AAALAAAAAAAAAAAAAAAAAB8BAABfcmVscy8ucmVsc1BLAQItABQABgAIAAAAIQB8GkVuyAAAAOIA&#10;AAAPAAAAAAAAAAAAAAAAAAcCAABkcnMvZG93bnJldi54bWxQSwUGAAAAAAMAAwC3AAAA/AIAAAAA&#10;" filled="f" stroked="f" strokeweight="1.5pt">
                  <v:textbox>
                    <w:txbxContent>
                      <w:p w14:paraId="514E90A2" w14:textId="77777777" w:rsidR="00BE5CAF" w:rsidRDefault="00BE5CAF" w:rsidP="00BE5CAF">
                        <w:pPr>
                          <w:spacing w:before="120" w:after="120"/>
                          <w:jc w:val="center"/>
                          <w:rPr>
                            <w:rFonts w:eastAsia="Calibri" w:cs="Arial"/>
                            <w:b/>
                            <w:bCs/>
                            <w:color w:val="0070C0"/>
                            <w:spacing w:val="2"/>
                            <w:kern w:val="21"/>
                            <w:sz w:val="24"/>
                            <w:szCs w:val="24"/>
                          </w:rPr>
                        </w:pPr>
                        <w:r>
                          <w:rPr>
                            <w:rFonts w:eastAsia="Calibri" w:cs="Arial"/>
                            <w:b/>
                            <w:bCs/>
                            <w:color w:val="0070C0"/>
                            <w:spacing w:val="2"/>
                            <w:kern w:val="21"/>
                            <w:u w:val="single"/>
                          </w:rPr>
                          <w:t>CCC</w:t>
                        </w:r>
                      </w:p>
                      <w:p w14:paraId="4E0F81B3" w14:textId="77777777" w:rsidR="00BE5CAF" w:rsidRDefault="00BE5CAF" w:rsidP="00462612">
                        <w:pPr>
                          <w:spacing w:before="120" w:after="120"/>
                          <w:jc w:val="center"/>
                          <w:rPr>
                            <w:rFonts w:eastAsia="Calibri" w:cs="Arial"/>
                            <w:b/>
                            <w:bCs/>
                            <w:color w:val="0070C0"/>
                            <w:spacing w:val="2"/>
                            <w:kern w:val="21"/>
                          </w:rPr>
                        </w:pPr>
                        <w:r>
                          <w:rPr>
                            <w:rFonts w:eastAsia="Calibri" w:cs="Arial"/>
                            <w:b/>
                            <w:bCs/>
                            <w:color w:val="0070C0"/>
                            <w:spacing w:val="2"/>
                            <w:kern w:val="21"/>
                          </w:rPr>
                          <w:t>186: Cardiac Surgery – Cardiothoracic (</w:t>
                        </w:r>
                        <w:r>
                          <w:rPr>
                            <w:rFonts w:eastAsia="Calibri" w:cs="Arial"/>
                            <w:b/>
                            <w:bCs/>
                            <w:color w:val="3A3E3E"/>
                            <w:spacing w:val="2"/>
                            <w:kern w:val="21"/>
                          </w:rPr>
                          <w:t>Other Health Professional</w:t>
                        </w:r>
                        <w:r>
                          <w:rPr>
                            <w:rFonts w:eastAsia="Calibri" w:cs="Arial"/>
                            <w:b/>
                            <w:bCs/>
                            <w:color w:val="0070C0"/>
                            <w:spacing w:val="2"/>
                            <w:kern w:val="21"/>
                          </w:rPr>
                          <w:t>)</w:t>
                        </w:r>
                      </w:p>
                    </w:txbxContent>
                  </v:textbox>
                </v:shape>
              </v:group>
            </w:pict>
          </mc:Fallback>
        </mc:AlternateContent>
      </w:r>
      <w:r w:rsidR="00B15365" w:rsidRPr="00B15365">
        <w:rPr>
          <w:b/>
          <w:bCs/>
          <w:i/>
          <w:iCs w:val="0"/>
        </w:rPr>
        <w:t>Note:</w:t>
      </w:r>
      <w:r w:rsidR="00B15365">
        <w:rPr>
          <w:b/>
          <w:bCs/>
          <w:i/>
          <w:iCs w:val="0"/>
        </w:rPr>
        <w:t xml:space="preserve"> </w:t>
      </w:r>
      <w:r w:rsidR="00B15365" w:rsidRPr="00B15365">
        <w:rPr>
          <w:i/>
          <w:lang w:val="en"/>
        </w:rPr>
        <w:t xml:space="preserve">IHACPA publications must be referenced in conjunction with the Department of Health’s Healthcare Purchasing and Funding Branch (HPFB) resources and this document, as in some cases. local reporting rules and requirements take precedence over these national guidelines.  </w:t>
      </w:r>
      <w:r w:rsidR="00B15365" w:rsidRPr="00B15365">
        <w:rPr>
          <w:i/>
        </w:rPr>
        <w:t xml:space="preserve">Refer to </w:t>
      </w:r>
      <w:hyperlink r:id="rId33" w:history="1">
        <w:r w:rsidR="00B15365" w:rsidRPr="00220DD0">
          <w:rPr>
            <w:rStyle w:val="Hyperlink"/>
            <w:i/>
          </w:rPr>
          <w:t>QHNAPDC Business Rules</w:t>
        </w:r>
      </w:hyperlink>
      <w:r w:rsidR="00B15365" w:rsidRPr="00B15365">
        <w:rPr>
          <w:i/>
        </w:rPr>
        <w:t xml:space="preserve"> for derivations applied for specific counting rules.</w:t>
      </w:r>
      <w:r w:rsidR="00B15365" w:rsidRPr="00B15365">
        <w:rPr>
          <w:b/>
          <w:bCs/>
          <w:i/>
        </w:rPr>
        <w:t xml:space="preserve"> </w:t>
      </w:r>
    </w:p>
    <w:p w14:paraId="3E6CBD60" w14:textId="6C57FE17" w:rsidR="00FF13FE" w:rsidRPr="00FF13FE" w:rsidRDefault="00FF13FE" w:rsidP="00FF13FE">
      <w:pPr>
        <w:pStyle w:val="BodyText"/>
        <w:rPr>
          <w:lang w:eastAsia="en-AU"/>
        </w:rPr>
      </w:pPr>
      <w:bookmarkStart w:id="14" w:name="Mapping_example"/>
    </w:p>
    <w:bookmarkEnd w:id="14"/>
    <w:p w14:paraId="7E4D592A" w14:textId="46C515A8" w:rsidR="006E08B6" w:rsidRDefault="006E08B6">
      <w:pPr>
        <w:rPr>
          <w:kern w:val="21"/>
          <w:lang w:val="en-AU" w:eastAsia="en-AU"/>
          <w14:numSpacing w14:val="proportional"/>
        </w:rPr>
      </w:pPr>
      <w:r>
        <w:rPr>
          <w:lang w:eastAsia="en-AU"/>
        </w:rPr>
        <w:br w:type="page"/>
      </w:r>
    </w:p>
    <w:p w14:paraId="73A18EB0" w14:textId="161BC694" w:rsidR="001320F7" w:rsidRDefault="006E08B6" w:rsidP="006E08B6">
      <w:pPr>
        <w:pStyle w:val="NumberedHeading3"/>
      </w:pPr>
      <w:bookmarkStart w:id="15" w:name="_Toc216162068"/>
      <w:r>
        <w:lastRenderedPageBreak/>
        <w:t>Counting Rules</w:t>
      </w:r>
      <w:bookmarkEnd w:id="15"/>
    </w:p>
    <w:p w14:paraId="429DDB9B" w14:textId="51F2BAA1" w:rsidR="006E08B6" w:rsidRDefault="006E08B6" w:rsidP="006E08B6">
      <w:pPr>
        <w:pStyle w:val="BodyText"/>
        <w:rPr>
          <w:lang w:eastAsia="en-AU"/>
        </w:rPr>
      </w:pPr>
      <w:r>
        <w:rPr>
          <w:noProof/>
          <w:lang w:eastAsia="en-AU"/>
        </w:rPr>
        <w:drawing>
          <wp:inline distT="0" distB="0" distL="0" distR="0" wp14:anchorId="71F0C3CD" wp14:editId="4E8B3342">
            <wp:extent cx="6115050" cy="5114925"/>
            <wp:effectExtent l="0" t="0" r="0" b="9525"/>
            <wp:docPr id="18" name="Picture 1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
                    <pic:cNvPicPr>
                      <a:picLocks noChangeAspect="1" noChangeArrowheads="1"/>
                    </pic:cNvPicPr>
                  </pic:nvPicPr>
                  <pic:blipFill>
                    <a:blip r:embed="rId34">
                      <a:extLst>
                        <a:ext uri="{28A0092B-C50C-407E-A947-70E740481C1C}">
                          <a14:useLocalDpi xmlns:a14="http://schemas.microsoft.com/office/drawing/2010/main" val="0"/>
                        </a:ext>
                      </a:extLst>
                    </a:blip>
                    <a:srcRect/>
                    <a:stretch>
                      <a:fillRect/>
                    </a:stretch>
                  </pic:blipFill>
                  <pic:spPr bwMode="auto">
                    <a:xfrm>
                      <a:off x="0" y="0"/>
                      <a:ext cx="6115050" cy="5114925"/>
                    </a:xfrm>
                    <a:prstGeom prst="rect">
                      <a:avLst/>
                    </a:prstGeom>
                    <a:noFill/>
                  </pic:spPr>
                </pic:pic>
              </a:graphicData>
            </a:graphic>
          </wp:inline>
        </w:drawing>
      </w:r>
    </w:p>
    <w:p w14:paraId="5B6C5CC3" w14:textId="14A6E073" w:rsidR="001728E6" w:rsidRDefault="006E08B6" w:rsidP="00624002">
      <w:pPr>
        <w:pStyle w:val="BodyTextExpanded"/>
        <w:rPr>
          <w:lang w:eastAsia="en-AU"/>
        </w:rPr>
      </w:pPr>
      <w:r w:rsidRPr="006E08B6">
        <w:rPr>
          <w:lang w:eastAsia="en-AU"/>
        </w:rPr>
        <w:t xml:space="preserve">Refer to the </w:t>
      </w:r>
      <w:hyperlink r:id="rId35" w:history="1">
        <w:r w:rsidRPr="00220DD0">
          <w:rPr>
            <w:rStyle w:val="Hyperlink"/>
            <w:lang w:eastAsia="en-AU"/>
          </w:rPr>
          <w:t>QHNAPDC Business Rules</w:t>
        </w:r>
      </w:hyperlink>
      <w:r w:rsidRPr="006E08B6">
        <w:rPr>
          <w:lang w:eastAsia="en-AU"/>
        </w:rPr>
        <w:t xml:space="preserve"> </w:t>
      </w:r>
      <w:r w:rsidRPr="006E08B6">
        <w:rPr>
          <w:b/>
          <w:bCs/>
          <w:lang w:eastAsia="en-AU"/>
        </w:rPr>
        <w:t>14</w:t>
      </w:r>
      <w:r w:rsidRPr="006E08B6">
        <w:rPr>
          <w:lang w:eastAsia="en-AU"/>
        </w:rPr>
        <w:t xml:space="preserve"> and </w:t>
      </w:r>
      <w:r w:rsidRPr="006E08B6">
        <w:rPr>
          <w:b/>
          <w:bCs/>
          <w:lang w:eastAsia="en-AU"/>
        </w:rPr>
        <w:t>12</w:t>
      </w:r>
      <w:r w:rsidRPr="006E08B6">
        <w:rPr>
          <w:lang w:eastAsia="en-AU"/>
        </w:rPr>
        <w:t xml:space="preserve"> for further information on Scenarios 4 and 5.</w:t>
      </w:r>
    </w:p>
    <w:p w14:paraId="0EEE9D4A" w14:textId="35B5CC6B" w:rsidR="00516E8E" w:rsidRPr="00BD110B" w:rsidRDefault="00516E8E" w:rsidP="00516E8E">
      <w:pPr>
        <w:pStyle w:val="Heading4"/>
      </w:pPr>
      <w:r>
        <w:t>How to count diagnostic radiology service events</w:t>
      </w:r>
    </w:p>
    <w:p w14:paraId="5F679DD6" w14:textId="77777777" w:rsidR="00516E8E" w:rsidRPr="00516E8E" w:rsidRDefault="00516E8E" w:rsidP="00516E8E">
      <w:pPr>
        <w:pStyle w:val="BodyText"/>
        <w:rPr>
          <w:lang w:eastAsia="en-AU"/>
        </w:rPr>
      </w:pPr>
      <w:r w:rsidRPr="00516E8E">
        <w:rPr>
          <w:lang w:eastAsia="en-AU"/>
        </w:rPr>
        <w:t>The following rules for counting diagnostic radiology service events have been provided by </w:t>
      </w:r>
      <w:r w:rsidRPr="00516E8E">
        <w:rPr>
          <w:b/>
          <w:bCs/>
          <w:lang w:eastAsia="en-AU"/>
        </w:rPr>
        <w:t>Radiology Support – Biomedical Technology Services</w:t>
      </w:r>
      <w:r w:rsidRPr="00516E8E">
        <w:rPr>
          <w:lang w:eastAsia="en-AU"/>
        </w:rPr>
        <w:t>.</w:t>
      </w:r>
    </w:p>
    <w:p w14:paraId="251EF5EF" w14:textId="77777777" w:rsidR="00516E8E" w:rsidRPr="00516E8E" w:rsidRDefault="00516E8E" w:rsidP="00516E8E">
      <w:pPr>
        <w:pStyle w:val="BodyText"/>
        <w:rPr>
          <w:lang w:eastAsia="en-AU"/>
        </w:rPr>
      </w:pPr>
      <w:r w:rsidRPr="00516E8E">
        <w:rPr>
          <w:u w:val="single"/>
          <w:lang w:eastAsia="en-AU"/>
        </w:rPr>
        <w:t>An attendance is a single occasion of service:</w:t>
      </w:r>
    </w:p>
    <w:p w14:paraId="2FCD8779" w14:textId="77777777" w:rsidR="00516E8E" w:rsidRPr="00516E8E" w:rsidRDefault="00516E8E" w:rsidP="00516E8E">
      <w:pPr>
        <w:pStyle w:val="BodyText"/>
        <w:rPr>
          <w:lang w:eastAsia="en-AU"/>
        </w:rPr>
      </w:pPr>
      <w:r w:rsidRPr="00516E8E">
        <w:rPr>
          <w:u w:val="single"/>
          <w:lang w:eastAsia="en-AU"/>
        </w:rPr>
        <w:t>Multiple exams – one occasion of service</w:t>
      </w:r>
    </w:p>
    <w:p w14:paraId="7AD308E4" w14:textId="77777777" w:rsidR="00516E8E" w:rsidRPr="00516E8E" w:rsidRDefault="00516E8E" w:rsidP="00516E8E">
      <w:pPr>
        <w:pStyle w:val="BodyText"/>
        <w:rPr>
          <w:lang w:eastAsia="en-AU"/>
        </w:rPr>
      </w:pPr>
      <w:r w:rsidRPr="00516E8E">
        <w:rPr>
          <w:lang w:eastAsia="en-AU"/>
        </w:rPr>
        <w:t>If a patient has an x-ray of their left knee, chest and cervical spine, all performed during the same visit to the x-ray department, this is counted as three examinations, but only one occasion of service.  It is only </w:t>
      </w:r>
      <w:r w:rsidRPr="00516E8E">
        <w:rPr>
          <w:b/>
          <w:bCs/>
          <w:lang w:eastAsia="en-AU"/>
        </w:rPr>
        <w:t>one occasion of service</w:t>
      </w:r>
      <w:r w:rsidRPr="00516E8E">
        <w:rPr>
          <w:lang w:eastAsia="en-AU"/>
        </w:rPr>
        <w:t> because all examinations were performed within the same modality during one visit to the medical imaging department.</w:t>
      </w:r>
    </w:p>
    <w:p w14:paraId="0D090E2A" w14:textId="77777777" w:rsidR="00516E8E" w:rsidRPr="00516E8E" w:rsidRDefault="00516E8E" w:rsidP="00516E8E">
      <w:pPr>
        <w:pStyle w:val="BodyText"/>
        <w:rPr>
          <w:lang w:eastAsia="en-AU"/>
        </w:rPr>
      </w:pPr>
      <w:r w:rsidRPr="00516E8E">
        <w:rPr>
          <w:u w:val="single"/>
          <w:lang w:eastAsia="en-AU"/>
        </w:rPr>
        <w:t>Multiple modalities – multiple occasions of service</w:t>
      </w:r>
    </w:p>
    <w:p w14:paraId="2F711423" w14:textId="77777777" w:rsidR="00516E8E" w:rsidRPr="00516E8E" w:rsidRDefault="00516E8E" w:rsidP="00516E8E">
      <w:pPr>
        <w:pStyle w:val="BodyText"/>
        <w:rPr>
          <w:lang w:eastAsia="en-AU"/>
        </w:rPr>
      </w:pPr>
      <w:r w:rsidRPr="00516E8E">
        <w:rPr>
          <w:lang w:eastAsia="en-AU"/>
        </w:rPr>
        <w:t>If during the same visit, the patient had a CT scan, this would constitute a fourth examination, and a </w:t>
      </w:r>
      <w:r w:rsidRPr="00516E8E">
        <w:rPr>
          <w:b/>
          <w:bCs/>
          <w:lang w:eastAsia="en-AU"/>
        </w:rPr>
        <w:t>second occasion of service</w:t>
      </w:r>
      <w:r w:rsidRPr="00516E8E">
        <w:rPr>
          <w:lang w:eastAsia="en-AU"/>
        </w:rPr>
        <w:t>, because it involves a second modality.</w:t>
      </w:r>
    </w:p>
    <w:p w14:paraId="53FFD1E9" w14:textId="77777777" w:rsidR="00516E8E" w:rsidRDefault="00516E8E" w:rsidP="00516E8E">
      <w:pPr>
        <w:pStyle w:val="BodyText"/>
        <w:rPr>
          <w:u w:val="single"/>
          <w:lang w:eastAsia="en-AU"/>
        </w:rPr>
      </w:pPr>
    </w:p>
    <w:p w14:paraId="201E4301" w14:textId="1CB12C5E" w:rsidR="00516E8E" w:rsidRPr="00516E8E" w:rsidRDefault="00516E8E" w:rsidP="00516E8E">
      <w:pPr>
        <w:pStyle w:val="BodyText"/>
        <w:rPr>
          <w:lang w:eastAsia="en-AU"/>
        </w:rPr>
      </w:pPr>
      <w:r w:rsidRPr="00516E8E">
        <w:rPr>
          <w:u w:val="single"/>
          <w:lang w:eastAsia="en-AU"/>
        </w:rPr>
        <w:lastRenderedPageBreak/>
        <w:t>Single modality – multiple occasions of service</w:t>
      </w:r>
    </w:p>
    <w:p w14:paraId="43FD515C" w14:textId="77777777" w:rsidR="00516E8E" w:rsidRPr="00516E8E" w:rsidRDefault="00516E8E" w:rsidP="00516E8E">
      <w:pPr>
        <w:pStyle w:val="BodyText"/>
        <w:rPr>
          <w:lang w:eastAsia="en-AU"/>
        </w:rPr>
      </w:pPr>
      <w:r w:rsidRPr="00516E8E">
        <w:rPr>
          <w:lang w:eastAsia="en-AU"/>
        </w:rPr>
        <w:t>Alternatively, a patient with a broken wrist may have two occasions of service within the same day; an initial x-ray examination to identify the fracture and a follow-up series of x-rays to assess the post-reduction position of the fracture – as this involves two separate visits to the medical imaging department it is counted as </w:t>
      </w:r>
      <w:r w:rsidRPr="00516E8E">
        <w:rPr>
          <w:b/>
          <w:bCs/>
          <w:lang w:eastAsia="en-AU"/>
        </w:rPr>
        <w:t>two occasions of service</w:t>
      </w:r>
      <w:r w:rsidRPr="00516E8E">
        <w:rPr>
          <w:lang w:eastAsia="en-AU"/>
        </w:rPr>
        <w:t>.</w:t>
      </w:r>
    </w:p>
    <w:p w14:paraId="1651AA36" w14:textId="77777777" w:rsidR="00516E8E" w:rsidRPr="00516E8E" w:rsidRDefault="00516E8E" w:rsidP="00516E8E">
      <w:pPr>
        <w:pStyle w:val="BodyText"/>
        <w:rPr>
          <w:rFonts w:eastAsiaTheme="majorEastAsia" w:cstheme="majorBidi"/>
          <w:iCs/>
          <w:color w:val="1880AD" w:themeColor="accent3" w:themeShade="BF"/>
          <w:sz w:val="27"/>
        </w:rPr>
      </w:pPr>
      <w:r w:rsidRPr="00516E8E">
        <w:rPr>
          <w:rFonts w:eastAsiaTheme="majorEastAsia" w:cstheme="majorBidi"/>
          <w:iCs/>
          <w:color w:val="1880AD" w:themeColor="accent3" w:themeShade="BF"/>
          <w:sz w:val="27"/>
        </w:rPr>
        <w:t>How to count service events where the </w:t>
      </w:r>
      <w:hyperlink r:id="rId36" w:tgtFrame="_blank" w:history="1">
        <w:r w:rsidRPr="00516E8E">
          <w:rPr>
            <w:rStyle w:val="Hyperlink"/>
            <w:rFonts w:eastAsiaTheme="majorEastAsia" w:cstheme="majorBidi"/>
            <w:iCs/>
            <w:sz w:val="27"/>
          </w:rPr>
          <w:t>service delivery mode</w:t>
        </w:r>
      </w:hyperlink>
      <w:r w:rsidRPr="00516E8E">
        <w:rPr>
          <w:rFonts w:eastAsiaTheme="majorEastAsia" w:cstheme="majorBidi"/>
          <w:iCs/>
          <w:color w:val="1880AD" w:themeColor="accent3" w:themeShade="BF"/>
          <w:sz w:val="27"/>
        </w:rPr>
        <w:t> is 10 - Patient self-administered - diagnostic monitoring (telemonitoring)</w:t>
      </w:r>
    </w:p>
    <w:p w14:paraId="6645CEDB" w14:textId="77777777" w:rsidR="00516E8E" w:rsidRPr="00516E8E" w:rsidRDefault="00516E8E" w:rsidP="00516E8E">
      <w:pPr>
        <w:pStyle w:val="BodyText"/>
        <w:rPr>
          <w:lang w:eastAsia="en-AU"/>
        </w:rPr>
      </w:pPr>
      <w:r w:rsidRPr="00516E8E">
        <w:rPr>
          <w:lang w:eastAsia="en-AU"/>
        </w:rPr>
        <w:t>The definition of service delivery mode code 10 is: “</w:t>
      </w:r>
      <w:r w:rsidRPr="00516E8E">
        <w:rPr>
          <w:i/>
          <w:iCs/>
          <w:lang w:eastAsia="en-AU"/>
        </w:rPr>
        <w:t>The health service was delivered via a means that does not involve direct interaction with a healthcare provider (however is under the care/review of the healthcare provider) such as remote home based diagnostic monitoring (telemonitoring) that the patient self-administers without assistance from a healthcare provider.</w:t>
      </w:r>
      <w:r w:rsidRPr="00516E8E">
        <w:rPr>
          <w:lang w:eastAsia="en-AU"/>
        </w:rPr>
        <w:t>”</w:t>
      </w:r>
    </w:p>
    <w:p w14:paraId="1F1DA79D" w14:textId="77777777" w:rsidR="00516E8E" w:rsidRPr="00516E8E" w:rsidRDefault="00516E8E" w:rsidP="00516E8E">
      <w:pPr>
        <w:pStyle w:val="BodyText"/>
        <w:rPr>
          <w:lang w:eastAsia="en-AU"/>
        </w:rPr>
      </w:pPr>
      <w:r w:rsidRPr="00516E8E">
        <w:rPr>
          <w:lang w:eastAsia="en-AU"/>
        </w:rPr>
        <w:t>Only one record for this service delivery mode per patient per calendar month is to be provided regardless of the number of observations remotely monitored.  A single record for each calendar month for any 'telemonitored' records should be supplied for this census count.  Should more than one record be reported, this will trigger </w:t>
      </w:r>
      <w:hyperlink r:id="rId37" w:tgtFrame="_blank" w:history="1">
        <w:r w:rsidRPr="00516E8E">
          <w:rPr>
            <w:rStyle w:val="Hyperlink"/>
            <w:lang w:eastAsia="en-AU"/>
          </w:rPr>
          <w:t>validation SVE035</w:t>
        </w:r>
      </w:hyperlink>
      <w:r w:rsidRPr="00516E8E">
        <w:rPr>
          <w:lang w:eastAsia="en-AU"/>
        </w:rPr>
        <w:t>.</w:t>
      </w:r>
    </w:p>
    <w:p w14:paraId="4FB3F5C5" w14:textId="77777777" w:rsidR="00516E8E" w:rsidRPr="00516E8E" w:rsidRDefault="00516E8E" w:rsidP="00516E8E">
      <w:pPr>
        <w:pStyle w:val="BodyText"/>
        <w:rPr>
          <w:lang w:eastAsia="en-AU"/>
        </w:rPr>
      </w:pPr>
      <w:r w:rsidRPr="00516E8E">
        <w:rPr>
          <w:lang w:eastAsia="en-AU"/>
        </w:rPr>
        <w:t>Remote Patient Monitoring (RPM) refers to the use of technology to enable the monitoring of patients’ physiological and patient-reported observations outside of conventional clinical settings, such as in the home or in a remote area. From 2024/2025, ABF localisation will be applied to Remote Patient Monitoring activity. For more information, please contact </w:t>
      </w:r>
      <w:hyperlink r:id="rId38" w:history="1">
        <w:r w:rsidRPr="00516E8E">
          <w:rPr>
            <w:rStyle w:val="Hyperlink"/>
            <w:lang w:eastAsia="en-AU"/>
          </w:rPr>
          <w:t>QVH@health.qld.gov.au</w:t>
        </w:r>
      </w:hyperlink>
      <w:r w:rsidRPr="00516E8E">
        <w:rPr>
          <w:lang w:eastAsia="en-AU"/>
        </w:rPr>
        <w:t>.</w:t>
      </w:r>
    </w:p>
    <w:p w14:paraId="45E86833" w14:textId="77777777" w:rsidR="00516E8E" w:rsidRPr="00516E8E" w:rsidRDefault="00516E8E" w:rsidP="00516E8E">
      <w:pPr>
        <w:pStyle w:val="BodyText"/>
        <w:rPr>
          <w:lang w:eastAsia="en-AU"/>
        </w:rPr>
      </w:pPr>
      <w:r w:rsidRPr="00516E8E">
        <w:rPr>
          <w:lang w:eastAsia="en-AU"/>
        </w:rPr>
        <w:t>See </w:t>
      </w:r>
      <w:hyperlink r:id="rId39" w:history="1">
        <w:r w:rsidRPr="00516E8E">
          <w:rPr>
            <w:rStyle w:val="Hyperlink"/>
            <w:lang w:eastAsia="en-AU"/>
          </w:rPr>
          <w:t>Remote Patient Monitoring Reporting Guidelines</w:t>
        </w:r>
      </w:hyperlink>
      <w:r w:rsidRPr="00516E8E">
        <w:rPr>
          <w:lang w:eastAsia="en-AU"/>
        </w:rPr>
        <w:t> for more information.</w:t>
      </w:r>
    </w:p>
    <w:p w14:paraId="62314D23" w14:textId="77777777" w:rsidR="001728E6" w:rsidRDefault="001728E6" w:rsidP="00B44AEB">
      <w:pPr>
        <w:pStyle w:val="BodyText"/>
      </w:pPr>
    </w:p>
    <w:p w14:paraId="672F8772" w14:textId="77777777" w:rsidR="00624002" w:rsidRDefault="00624002" w:rsidP="00B44AEB">
      <w:pPr>
        <w:pStyle w:val="BodyText"/>
        <w:sectPr w:rsidR="00624002" w:rsidSect="00B44AEB">
          <w:headerReference w:type="default" r:id="rId40"/>
          <w:footerReference w:type="default" r:id="rId41"/>
          <w:type w:val="continuous"/>
          <w:pgSz w:w="11906" w:h="16838" w:code="9"/>
          <w:pgMar w:top="1440" w:right="1077" w:bottom="1440" w:left="1077" w:header="709" w:footer="709" w:gutter="0"/>
          <w:cols w:space="708"/>
          <w:docGrid w:linePitch="360"/>
        </w:sectPr>
      </w:pPr>
    </w:p>
    <w:p w14:paraId="3AA5DEB3" w14:textId="507B086C" w:rsidR="001728E6" w:rsidRPr="00AC1DAA" w:rsidRDefault="001728E6" w:rsidP="001728E6">
      <w:pPr>
        <w:pStyle w:val="NumberedHeading2"/>
      </w:pPr>
      <w:bookmarkStart w:id="16" w:name="PCH_serv_type_class_counting_rules"/>
      <w:bookmarkStart w:id="17" w:name="_Toc216162069"/>
      <w:r>
        <w:lastRenderedPageBreak/>
        <w:t>Primary and Community Health (PCH) service type classification and counting rules</w:t>
      </w:r>
      <w:bookmarkEnd w:id="17"/>
    </w:p>
    <w:bookmarkEnd w:id="16"/>
    <w:p w14:paraId="022C8DB7" w14:textId="77777777" w:rsidR="001728E6" w:rsidRDefault="001728E6" w:rsidP="001728E6">
      <w:pPr>
        <w:pStyle w:val="BodyTextExpanded"/>
      </w:pPr>
      <w:r>
        <w:t>Primary and Community Health Service Events (PCHSEs) are classified according to the following service types:</w:t>
      </w:r>
    </w:p>
    <w:tbl>
      <w:tblPr>
        <w:tblW w:w="0" w:type="auto"/>
        <w:tblBorders>
          <w:top w:val="single" w:sz="4" w:space="0" w:color="0F9AA1"/>
          <w:bottom w:val="single" w:sz="4" w:space="0" w:color="0F9AA1"/>
          <w:insideH w:val="single" w:sz="4" w:space="0" w:color="0F9AA1"/>
        </w:tblBorders>
        <w:tblCellMar>
          <w:top w:w="57" w:type="dxa"/>
          <w:bottom w:w="57" w:type="dxa"/>
        </w:tblCellMar>
        <w:tblLook w:val="04A0" w:firstRow="1" w:lastRow="0" w:firstColumn="1" w:lastColumn="0" w:noHBand="0" w:noVBand="1"/>
      </w:tblPr>
      <w:tblGrid>
        <w:gridCol w:w="2337"/>
        <w:gridCol w:w="4675"/>
        <w:gridCol w:w="6946"/>
      </w:tblGrid>
      <w:tr w:rsidR="00236D02" w:rsidRPr="00236D02" w14:paraId="495EFB9D" w14:textId="77777777" w:rsidTr="00B44AEB">
        <w:trPr>
          <w:cantSplit/>
          <w:trHeight w:val="495"/>
          <w:tblHeader/>
        </w:trPr>
        <w:tc>
          <w:tcPr>
            <w:tcW w:w="15451" w:type="dxa"/>
            <w:gridSpan w:val="3"/>
            <w:tcBorders>
              <w:top w:val="nil"/>
              <w:left w:val="nil"/>
              <w:bottom w:val="nil"/>
              <w:right w:val="nil"/>
              <w:tl2br w:val="nil"/>
              <w:tr2bl w:val="nil"/>
            </w:tcBorders>
            <w:shd w:val="clear" w:color="auto" w:fill="17365D"/>
            <w:vAlign w:val="center"/>
          </w:tcPr>
          <w:p w14:paraId="76B99A3D" w14:textId="5BD7B5C8" w:rsidR="00236D02" w:rsidRPr="00236D02" w:rsidRDefault="00236D02" w:rsidP="00236D02">
            <w:pPr>
              <w:jc w:val="center"/>
              <w:rPr>
                <w:b/>
                <w:i/>
                <w:lang w:val="en-AU"/>
              </w:rPr>
            </w:pPr>
            <w:bookmarkStart w:id="18" w:name="PCH_Service_Catalogue"/>
            <w:r w:rsidRPr="00236D02">
              <w:rPr>
                <w:b/>
                <w:i/>
                <w:color w:val="FFFFFF" w:themeColor="background1"/>
                <w:lang w:val="en-AU"/>
              </w:rPr>
              <w:t>Primary and Community Health Service Catalogue</w:t>
            </w:r>
            <w:bookmarkEnd w:id="18"/>
          </w:p>
        </w:tc>
      </w:tr>
      <w:tr w:rsidR="00236D02" w:rsidRPr="00236D02" w14:paraId="4361454C" w14:textId="77777777" w:rsidTr="00B44AEB">
        <w:trPr>
          <w:cantSplit/>
          <w:trHeight w:val="495"/>
          <w:tblHeader/>
        </w:trPr>
        <w:tc>
          <w:tcPr>
            <w:tcW w:w="2694" w:type="dxa"/>
            <w:tcBorders>
              <w:top w:val="nil"/>
              <w:left w:val="nil"/>
              <w:bottom w:val="nil"/>
              <w:right w:val="nil"/>
              <w:tl2br w:val="nil"/>
              <w:tr2bl w:val="nil"/>
            </w:tcBorders>
            <w:shd w:val="clear" w:color="auto" w:fill="C9EDF7"/>
            <w:vAlign w:val="center"/>
            <w:hideMark/>
          </w:tcPr>
          <w:p w14:paraId="5BE78DC6" w14:textId="77777777" w:rsidR="00236D02" w:rsidRPr="00236D02" w:rsidRDefault="00236D02" w:rsidP="00236D02">
            <w:pPr>
              <w:rPr>
                <w:b/>
                <w:bCs/>
                <w:lang w:val="en-AU"/>
              </w:rPr>
            </w:pPr>
            <w:r w:rsidRPr="00236D02">
              <w:rPr>
                <w:b/>
                <w:bCs/>
                <w:lang w:val="en-AU"/>
              </w:rPr>
              <w:t>Service Type</w:t>
            </w:r>
          </w:p>
        </w:tc>
        <w:tc>
          <w:tcPr>
            <w:tcW w:w="5811" w:type="dxa"/>
            <w:tcBorders>
              <w:top w:val="nil"/>
              <w:left w:val="nil"/>
              <w:bottom w:val="nil"/>
              <w:right w:val="nil"/>
              <w:tl2br w:val="nil"/>
              <w:tr2bl w:val="nil"/>
            </w:tcBorders>
            <w:shd w:val="clear" w:color="auto" w:fill="C9EDF7"/>
            <w:vAlign w:val="center"/>
            <w:hideMark/>
          </w:tcPr>
          <w:p w14:paraId="5D36D9AB" w14:textId="77777777" w:rsidR="00236D02" w:rsidRPr="00236D02" w:rsidRDefault="00236D02" w:rsidP="00236D02">
            <w:pPr>
              <w:rPr>
                <w:b/>
                <w:bCs/>
                <w:lang w:val="en-AU"/>
              </w:rPr>
            </w:pPr>
            <w:r w:rsidRPr="00236D02">
              <w:rPr>
                <w:b/>
                <w:bCs/>
                <w:lang w:val="en-AU"/>
              </w:rPr>
              <w:t>Definition</w:t>
            </w:r>
          </w:p>
        </w:tc>
        <w:tc>
          <w:tcPr>
            <w:tcW w:w="6946" w:type="dxa"/>
            <w:tcBorders>
              <w:top w:val="nil"/>
              <w:left w:val="nil"/>
              <w:bottom w:val="nil"/>
              <w:right w:val="nil"/>
              <w:tl2br w:val="nil"/>
              <w:tr2bl w:val="nil"/>
            </w:tcBorders>
            <w:shd w:val="clear" w:color="auto" w:fill="C9EDF7"/>
            <w:vAlign w:val="center"/>
            <w:hideMark/>
          </w:tcPr>
          <w:p w14:paraId="1C494ED0" w14:textId="77777777" w:rsidR="00236D02" w:rsidRPr="00236D02" w:rsidRDefault="00236D02" w:rsidP="00236D02">
            <w:pPr>
              <w:rPr>
                <w:b/>
                <w:bCs/>
                <w:lang w:val="en-AU"/>
              </w:rPr>
            </w:pPr>
            <w:r w:rsidRPr="00236D02">
              <w:rPr>
                <w:b/>
                <w:bCs/>
                <w:lang w:val="en-AU"/>
              </w:rPr>
              <w:t>Service</w:t>
            </w:r>
          </w:p>
        </w:tc>
      </w:tr>
      <w:tr w:rsidR="00236D02" w:rsidRPr="00236D02" w14:paraId="739E30EE" w14:textId="77777777" w:rsidTr="00B44AEB">
        <w:trPr>
          <w:cantSplit/>
          <w:trHeight w:val="499"/>
        </w:trPr>
        <w:tc>
          <w:tcPr>
            <w:tcW w:w="2694" w:type="dxa"/>
            <w:vMerge w:val="restart"/>
            <w:hideMark/>
          </w:tcPr>
          <w:p w14:paraId="05AC563F" w14:textId="77777777" w:rsidR="00236D02" w:rsidRPr="00236D02" w:rsidRDefault="00236D02" w:rsidP="00236D02">
            <w:pPr>
              <w:rPr>
                <w:bCs/>
                <w:lang w:val="en-AU"/>
              </w:rPr>
            </w:pPr>
            <w:r w:rsidRPr="00236D02">
              <w:rPr>
                <w:bCs/>
                <w:lang w:val="en-AU"/>
              </w:rPr>
              <w:t>Care Co-ordination</w:t>
            </w:r>
          </w:p>
        </w:tc>
        <w:tc>
          <w:tcPr>
            <w:tcW w:w="5811" w:type="dxa"/>
            <w:vMerge w:val="restart"/>
            <w:hideMark/>
          </w:tcPr>
          <w:p w14:paraId="3F755600" w14:textId="77777777" w:rsidR="00236D02" w:rsidRPr="00236D02" w:rsidRDefault="00236D02" w:rsidP="00236D02">
            <w:pPr>
              <w:rPr>
                <w:lang w:val="en-AU"/>
              </w:rPr>
            </w:pPr>
            <w:r w:rsidRPr="00236D02">
              <w:rPr>
                <w:lang w:val="en-AU"/>
              </w:rPr>
              <w:t>Community services that involve coordination of other services to achieve the optimal outcomes for a non-admitted client (where the PCHSE definition is met).</w:t>
            </w:r>
          </w:p>
        </w:tc>
        <w:tc>
          <w:tcPr>
            <w:tcW w:w="6946" w:type="dxa"/>
            <w:hideMark/>
          </w:tcPr>
          <w:p w14:paraId="137110CC" w14:textId="77777777" w:rsidR="00236D02" w:rsidRPr="00236D02" w:rsidRDefault="00236D02" w:rsidP="00236D02">
            <w:pPr>
              <w:rPr>
                <w:lang w:val="en-AU"/>
              </w:rPr>
            </w:pPr>
            <w:r w:rsidRPr="00236D02">
              <w:rPr>
                <w:lang w:val="en-AU"/>
              </w:rPr>
              <w:t>Community Hospital Interface Program (CHIP) or similar community based co-ordination services if not for an ABF service.  If CHIP is used for hospital avoidance this should be reported in the valid Tier 2 clinic code 40.58 Hospital Avoidance Programs.</w:t>
            </w:r>
          </w:p>
        </w:tc>
      </w:tr>
      <w:tr w:rsidR="00236D02" w:rsidRPr="00236D02" w14:paraId="0E6CC3BC" w14:textId="77777777" w:rsidTr="00B44AEB">
        <w:trPr>
          <w:cantSplit/>
          <w:trHeight w:val="284"/>
        </w:trPr>
        <w:tc>
          <w:tcPr>
            <w:tcW w:w="2694" w:type="dxa"/>
            <w:vMerge/>
            <w:hideMark/>
          </w:tcPr>
          <w:p w14:paraId="16C81DF7" w14:textId="77777777" w:rsidR="00236D02" w:rsidRPr="00236D02" w:rsidRDefault="00236D02" w:rsidP="00236D02">
            <w:pPr>
              <w:rPr>
                <w:bCs/>
                <w:lang w:val="en-AU"/>
              </w:rPr>
            </w:pPr>
          </w:p>
        </w:tc>
        <w:tc>
          <w:tcPr>
            <w:tcW w:w="5811" w:type="dxa"/>
            <w:vMerge/>
            <w:hideMark/>
          </w:tcPr>
          <w:p w14:paraId="163237D1" w14:textId="77777777" w:rsidR="00236D02" w:rsidRPr="00236D02" w:rsidRDefault="00236D02" w:rsidP="00236D02">
            <w:pPr>
              <w:rPr>
                <w:lang w:val="en-AU"/>
              </w:rPr>
            </w:pPr>
          </w:p>
        </w:tc>
        <w:tc>
          <w:tcPr>
            <w:tcW w:w="6946" w:type="dxa"/>
            <w:hideMark/>
          </w:tcPr>
          <w:p w14:paraId="1F94116A" w14:textId="77777777" w:rsidR="00236D02" w:rsidRPr="00236D02" w:rsidRDefault="00236D02" w:rsidP="00236D02">
            <w:pPr>
              <w:rPr>
                <w:lang w:val="en-AU"/>
              </w:rPr>
            </w:pPr>
            <w:r w:rsidRPr="00236D02">
              <w:rPr>
                <w:lang w:val="en-AU"/>
              </w:rPr>
              <w:t>Liaison services including indigenous liaison officers</w:t>
            </w:r>
          </w:p>
        </w:tc>
      </w:tr>
      <w:tr w:rsidR="00236D02" w:rsidRPr="00236D02" w14:paraId="695E2BFE" w14:textId="77777777" w:rsidTr="00B44AEB">
        <w:trPr>
          <w:cantSplit/>
          <w:trHeight w:val="362"/>
        </w:trPr>
        <w:tc>
          <w:tcPr>
            <w:tcW w:w="2694" w:type="dxa"/>
            <w:vMerge w:val="restart"/>
            <w:hideMark/>
          </w:tcPr>
          <w:p w14:paraId="7D9DCDEC" w14:textId="77777777" w:rsidR="00236D02" w:rsidRPr="00236D02" w:rsidRDefault="00236D02" w:rsidP="00236D02">
            <w:pPr>
              <w:rPr>
                <w:bCs/>
                <w:lang w:val="en-AU"/>
              </w:rPr>
            </w:pPr>
            <w:r w:rsidRPr="00236D02">
              <w:rPr>
                <w:bCs/>
                <w:lang w:val="en-AU"/>
              </w:rPr>
              <w:t>Child &amp; Youth</w:t>
            </w:r>
          </w:p>
        </w:tc>
        <w:tc>
          <w:tcPr>
            <w:tcW w:w="5811" w:type="dxa"/>
            <w:vMerge w:val="restart"/>
            <w:hideMark/>
          </w:tcPr>
          <w:p w14:paraId="29F1D3A4" w14:textId="5CAA7837" w:rsidR="00236D02" w:rsidRPr="00236D02" w:rsidRDefault="00236D02" w:rsidP="00236D02">
            <w:pPr>
              <w:rPr>
                <w:lang w:val="en-AU"/>
              </w:rPr>
            </w:pPr>
            <w:r w:rsidRPr="00236D02">
              <w:rPr>
                <w:lang w:val="en-AU"/>
              </w:rPr>
              <w:t>Community services provided principally for an infant, child or a young person under 18 years of age.  Whilst the service may be provided to a parent or guardian the focus is on supporting the health or development of the child or young person. Includes child protection services. Excludes oral health and community mental health services because activity for these services is collected in other systems (e.g., CIMHA).</w:t>
            </w:r>
          </w:p>
        </w:tc>
        <w:tc>
          <w:tcPr>
            <w:tcW w:w="6946" w:type="dxa"/>
            <w:hideMark/>
          </w:tcPr>
          <w:p w14:paraId="3D510CA0" w14:textId="77777777" w:rsidR="00236D02" w:rsidRPr="00236D02" w:rsidRDefault="00236D02" w:rsidP="00236D02">
            <w:pPr>
              <w:rPr>
                <w:lang w:val="en-AU"/>
              </w:rPr>
            </w:pPr>
            <w:r w:rsidRPr="00236D02">
              <w:rPr>
                <w:lang w:val="en-AU"/>
              </w:rPr>
              <w:t>Community Clinic Services</w:t>
            </w:r>
          </w:p>
        </w:tc>
      </w:tr>
      <w:tr w:rsidR="00236D02" w:rsidRPr="00236D02" w14:paraId="4E9941CB" w14:textId="77777777" w:rsidTr="00B44AEB">
        <w:trPr>
          <w:cantSplit/>
          <w:trHeight w:val="284"/>
        </w:trPr>
        <w:tc>
          <w:tcPr>
            <w:tcW w:w="2694" w:type="dxa"/>
            <w:vMerge/>
            <w:hideMark/>
          </w:tcPr>
          <w:p w14:paraId="5CCA8F41" w14:textId="77777777" w:rsidR="00236D02" w:rsidRPr="00236D02" w:rsidRDefault="00236D02" w:rsidP="00236D02">
            <w:pPr>
              <w:rPr>
                <w:bCs/>
                <w:lang w:val="en-AU"/>
              </w:rPr>
            </w:pPr>
          </w:p>
        </w:tc>
        <w:tc>
          <w:tcPr>
            <w:tcW w:w="5811" w:type="dxa"/>
            <w:vMerge/>
            <w:hideMark/>
          </w:tcPr>
          <w:p w14:paraId="61E6A49A" w14:textId="77777777" w:rsidR="00236D02" w:rsidRPr="00236D02" w:rsidRDefault="00236D02" w:rsidP="00236D02">
            <w:pPr>
              <w:rPr>
                <w:lang w:val="en-AU"/>
              </w:rPr>
            </w:pPr>
          </w:p>
        </w:tc>
        <w:tc>
          <w:tcPr>
            <w:tcW w:w="6946" w:type="dxa"/>
            <w:hideMark/>
          </w:tcPr>
          <w:p w14:paraId="684588AD" w14:textId="77777777" w:rsidR="00236D02" w:rsidRPr="00236D02" w:rsidRDefault="00236D02" w:rsidP="00236D02">
            <w:pPr>
              <w:rPr>
                <w:lang w:val="en-AU"/>
              </w:rPr>
            </w:pPr>
            <w:r w:rsidRPr="00236D02">
              <w:rPr>
                <w:lang w:val="en-AU"/>
              </w:rPr>
              <w:t xml:space="preserve">Child/Infant development assessment and treatment </w:t>
            </w:r>
          </w:p>
        </w:tc>
      </w:tr>
      <w:tr w:rsidR="00236D02" w:rsidRPr="00236D02" w14:paraId="3562C37B" w14:textId="77777777" w:rsidTr="00B44AEB">
        <w:trPr>
          <w:cantSplit/>
          <w:trHeight w:val="362"/>
        </w:trPr>
        <w:tc>
          <w:tcPr>
            <w:tcW w:w="2694" w:type="dxa"/>
            <w:vMerge/>
            <w:hideMark/>
          </w:tcPr>
          <w:p w14:paraId="687DE6A1" w14:textId="77777777" w:rsidR="00236D02" w:rsidRPr="00236D02" w:rsidRDefault="00236D02" w:rsidP="00236D02">
            <w:pPr>
              <w:rPr>
                <w:bCs/>
                <w:lang w:val="en-AU"/>
              </w:rPr>
            </w:pPr>
          </w:p>
        </w:tc>
        <w:tc>
          <w:tcPr>
            <w:tcW w:w="5811" w:type="dxa"/>
            <w:vMerge/>
            <w:hideMark/>
          </w:tcPr>
          <w:p w14:paraId="41059F2E" w14:textId="77777777" w:rsidR="00236D02" w:rsidRPr="00236D02" w:rsidRDefault="00236D02" w:rsidP="00236D02">
            <w:pPr>
              <w:rPr>
                <w:lang w:val="en-AU"/>
              </w:rPr>
            </w:pPr>
          </w:p>
        </w:tc>
        <w:tc>
          <w:tcPr>
            <w:tcW w:w="6946" w:type="dxa"/>
            <w:hideMark/>
          </w:tcPr>
          <w:p w14:paraId="0FB888BF" w14:textId="77777777" w:rsidR="00236D02" w:rsidRPr="00236D02" w:rsidRDefault="00236D02" w:rsidP="00236D02">
            <w:pPr>
              <w:rPr>
                <w:lang w:val="en-AU"/>
              </w:rPr>
            </w:pPr>
            <w:r w:rsidRPr="00236D02">
              <w:rPr>
                <w:lang w:val="en-AU"/>
              </w:rPr>
              <w:t>Hearing Screening</w:t>
            </w:r>
          </w:p>
        </w:tc>
      </w:tr>
      <w:tr w:rsidR="00236D02" w:rsidRPr="00236D02" w14:paraId="6B7E878E" w14:textId="77777777" w:rsidTr="00B44AEB">
        <w:trPr>
          <w:cantSplit/>
          <w:trHeight w:val="284"/>
        </w:trPr>
        <w:tc>
          <w:tcPr>
            <w:tcW w:w="2694" w:type="dxa"/>
            <w:vMerge/>
            <w:hideMark/>
          </w:tcPr>
          <w:p w14:paraId="28F21316" w14:textId="77777777" w:rsidR="00236D02" w:rsidRPr="00236D02" w:rsidRDefault="00236D02" w:rsidP="00236D02">
            <w:pPr>
              <w:rPr>
                <w:bCs/>
                <w:lang w:val="en-AU"/>
              </w:rPr>
            </w:pPr>
          </w:p>
        </w:tc>
        <w:tc>
          <w:tcPr>
            <w:tcW w:w="5811" w:type="dxa"/>
            <w:vMerge/>
            <w:hideMark/>
          </w:tcPr>
          <w:p w14:paraId="69D2FED1" w14:textId="77777777" w:rsidR="00236D02" w:rsidRPr="00236D02" w:rsidRDefault="00236D02" w:rsidP="00236D02">
            <w:pPr>
              <w:rPr>
                <w:lang w:val="en-AU"/>
              </w:rPr>
            </w:pPr>
          </w:p>
        </w:tc>
        <w:tc>
          <w:tcPr>
            <w:tcW w:w="6946" w:type="dxa"/>
            <w:hideMark/>
          </w:tcPr>
          <w:p w14:paraId="5E86913C" w14:textId="77777777" w:rsidR="00236D02" w:rsidRPr="00236D02" w:rsidRDefault="00236D02" w:rsidP="00236D02">
            <w:pPr>
              <w:rPr>
                <w:lang w:val="en-AU"/>
              </w:rPr>
            </w:pPr>
            <w:r w:rsidRPr="00236D02">
              <w:rPr>
                <w:lang w:val="en-AU"/>
              </w:rPr>
              <w:t>Child Protection Services</w:t>
            </w:r>
          </w:p>
        </w:tc>
      </w:tr>
      <w:tr w:rsidR="00236D02" w:rsidRPr="00236D02" w14:paraId="68A645EC" w14:textId="77777777" w:rsidTr="00B44AEB">
        <w:trPr>
          <w:cantSplit/>
          <w:trHeight w:val="363"/>
        </w:trPr>
        <w:tc>
          <w:tcPr>
            <w:tcW w:w="2694" w:type="dxa"/>
            <w:vMerge/>
            <w:hideMark/>
          </w:tcPr>
          <w:p w14:paraId="70234DD7" w14:textId="77777777" w:rsidR="00236D02" w:rsidRPr="00236D02" w:rsidRDefault="00236D02" w:rsidP="00236D02">
            <w:pPr>
              <w:rPr>
                <w:bCs/>
                <w:lang w:val="en-AU"/>
              </w:rPr>
            </w:pPr>
          </w:p>
        </w:tc>
        <w:tc>
          <w:tcPr>
            <w:tcW w:w="5811" w:type="dxa"/>
            <w:vMerge/>
            <w:hideMark/>
          </w:tcPr>
          <w:p w14:paraId="156E29AB" w14:textId="77777777" w:rsidR="00236D02" w:rsidRPr="00236D02" w:rsidRDefault="00236D02" w:rsidP="00236D02">
            <w:pPr>
              <w:rPr>
                <w:lang w:val="en-AU"/>
              </w:rPr>
            </w:pPr>
          </w:p>
        </w:tc>
        <w:tc>
          <w:tcPr>
            <w:tcW w:w="6946" w:type="dxa"/>
            <w:hideMark/>
          </w:tcPr>
          <w:p w14:paraId="3E4142A3" w14:textId="77777777" w:rsidR="00236D02" w:rsidRPr="00236D02" w:rsidRDefault="00236D02" w:rsidP="00236D02">
            <w:pPr>
              <w:rPr>
                <w:lang w:val="en-AU"/>
              </w:rPr>
            </w:pPr>
            <w:r w:rsidRPr="00236D02">
              <w:rPr>
                <w:lang w:val="en-AU"/>
              </w:rPr>
              <w:t>Parenting support programs</w:t>
            </w:r>
          </w:p>
        </w:tc>
      </w:tr>
      <w:tr w:rsidR="00236D02" w:rsidRPr="00236D02" w14:paraId="1BD2BC1D" w14:textId="77777777" w:rsidTr="00B44AEB">
        <w:trPr>
          <w:cantSplit/>
          <w:trHeight w:val="285"/>
        </w:trPr>
        <w:tc>
          <w:tcPr>
            <w:tcW w:w="2694" w:type="dxa"/>
            <w:vMerge/>
            <w:hideMark/>
          </w:tcPr>
          <w:p w14:paraId="4DD55F5A" w14:textId="77777777" w:rsidR="00236D02" w:rsidRPr="00236D02" w:rsidRDefault="00236D02" w:rsidP="00236D02">
            <w:pPr>
              <w:rPr>
                <w:bCs/>
                <w:lang w:val="en-AU"/>
              </w:rPr>
            </w:pPr>
          </w:p>
        </w:tc>
        <w:tc>
          <w:tcPr>
            <w:tcW w:w="5811" w:type="dxa"/>
            <w:vMerge/>
            <w:hideMark/>
          </w:tcPr>
          <w:p w14:paraId="0DB7D9C3" w14:textId="77777777" w:rsidR="00236D02" w:rsidRPr="00236D02" w:rsidRDefault="00236D02" w:rsidP="00236D02">
            <w:pPr>
              <w:rPr>
                <w:lang w:val="en-AU"/>
              </w:rPr>
            </w:pPr>
          </w:p>
        </w:tc>
        <w:tc>
          <w:tcPr>
            <w:tcW w:w="6946" w:type="dxa"/>
            <w:hideMark/>
          </w:tcPr>
          <w:p w14:paraId="6129CE0D" w14:textId="77777777" w:rsidR="00236D02" w:rsidRPr="00236D02" w:rsidRDefault="00236D02" w:rsidP="00236D02">
            <w:pPr>
              <w:rPr>
                <w:lang w:val="en-AU"/>
              </w:rPr>
            </w:pPr>
            <w:r w:rsidRPr="00236D02">
              <w:rPr>
                <w:lang w:val="en-AU"/>
              </w:rPr>
              <w:t>School based health nurses</w:t>
            </w:r>
          </w:p>
        </w:tc>
      </w:tr>
      <w:tr w:rsidR="00236D02" w:rsidRPr="00236D02" w14:paraId="04F796D5" w14:textId="77777777" w:rsidTr="00B44AEB">
        <w:trPr>
          <w:cantSplit/>
          <w:trHeight w:val="975"/>
        </w:trPr>
        <w:tc>
          <w:tcPr>
            <w:tcW w:w="2694" w:type="dxa"/>
            <w:tcBorders>
              <w:bottom w:val="single" w:sz="4" w:space="0" w:color="0F9AA1"/>
            </w:tcBorders>
            <w:hideMark/>
          </w:tcPr>
          <w:p w14:paraId="7E8773E1" w14:textId="77777777" w:rsidR="00236D02" w:rsidRPr="00236D02" w:rsidRDefault="00236D02" w:rsidP="00236D02">
            <w:pPr>
              <w:rPr>
                <w:bCs/>
                <w:lang w:val="en-AU"/>
              </w:rPr>
            </w:pPr>
            <w:r w:rsidRPr="00236D02">
              <w:rPr>
                <w:bCs/>
                <w:lang w:val="en-AU"/>
              </w:rPr>
              <w:t>Chronic Disease</w:t>
            </w:r>
          </w:p>
        </w:tc>
        <w:tc>
          <w:tcPr>
            <w:tcW w:w="5811" w:type="dxa"/>
            <w:tcBorders>
              <w:bottom w:val="single" w:sz="4" w:space="0" w:color="0F9AA1"/>
            </w:tcBorders>
            <w:hideMark/>
          </w:tcPr>
          <w:p w14:paraId="2D758CA7" w14:textId="77777777" w:rsidR="00236D02" w:rsidRPr="00236D02" w:rsidRDefault="00236D02" w:rsidP="00236D02">
            <w:pPr>
              <w:rPr>
                <w:lang w:val="en-AU"/>
              </w:rPr>
            </w:pPr>
            <w:r w:rsidRPr="00236D02">
              <w:rPr>
                <w:lang w:val="en-AU"/>
              </w:rPr>
              <w:t>Community services provided to identify and manage an illness or medical condition that lasts over a long period (e.g. more than 12 months) and sometimes causes a long-term change in the body.</w:t>
            </w:r>
          </w:p>
        </w:tc>
        <w:tc>
          <w:tcPr>
            <w:tcW w:w="6946" w:type="dxa"/>
            <w:tcBorders>
              <w:bottom w:val="single" w:sz="4" w:space="0" w:color="0F9AA1"/>
            </w:tcBorders>
            <w:hideMark/>
          </w:tcPr>
          <w:p w14:paraId="11A1BDB6" w14:textId="77777777" w:rsidR="00236D02" w:rsidRPr="00236D02" w:rsidRDefault="00236D02" w:rsidP="00236D02">
            <w:pPr>
              <w:rPr>
                <w:lang w:val="en-AU"/>
              </w:rPr>
            </w:pPr>
            <w:r w:rsidRPr="00236D02">
              <w:rPr>
                <w:lang w:val="en-AU"/>
              </w:rPr>
              <w:t>Type 2 diabetes services, pulmonary services, cardiac services, renal services</w:t>
            </w:r>
          </w:p>
        </w:tc>
      </w:tr>
      <w:tr w:rsidR="00236D02" w:rsidRPr="00236D02" w14:paraId="1F471FDD" w14:textId="77777777" w:rsidTr="00B44AEB">
        <w:trPr>
          <w:cantSplit/>
          <w:trHeight w:val="373"/>
        </w:trPr>
        <w:tc>
          <w:tcPr>
            <w:tcW w:w="2694" w:type="dxa"/>
            <w:vMerge w:val="restart"/>
            <w:tcBorders>
              <w:bottom w:val="single" w:sz="4" w:space="0" w:color="auto"/>
            </w:tcBorders>
            <w:hideMark/>
          </w:tcPr>
          <w:p w14:paraId="29622732" w14:textId="77777777" w:rsidR="00236D02" w:rsidRPr="00236D02" w:rsidRDefault="00236D02" w:rsidP="00236D02">
            <w:pPr>
              <w:rPr>
                <w:bCs/>
                <w:lang w:val="en-AU"/>
              </w:rPr>
            </w:pPr>
            <w:r w:rsidRPr="00236D02">
              <w:rPr>
                <w:bCs/>
                <w:lang w:val="en-AU"/>
              </w:rPr>
              <w:lastRenderedPageBreak/>
              <w:t xml:space="preserve">Communicable Diseases </w:t>
            </w:r>
          </w:p>
        </w:tc>
        <w:tc>
          <w:tcPr>
            <w:tcW w:w="5811" w:type="dxa"/>
            <w:vMerge w:val="restart"/>
            <w:tcBorders>
              <w:bottom w:val="single" w:sz="4" w:space="0" w:color="auto"/>
            </w:tcBorders>
            <w:hideMark/>
          </w:tcPr>
          <w:p w14:paraId="35867D62" w14:textId="77777777" w:rsidR="00236D02" w:rsidRPr="00236D02" w:rsidRDefault="00236D02" w:rsidP="00236D02">
            <w:pPr>
              <w:rPr>
                <w:lang w:val="en-AU"/>
              </w:rPr>
            </w:pPr>
            <w:r w:rsidRPr="00236D02">
              <w:rPr>
                <w:lang w:val="en-AU"/>
              </w:rPr>
              <w:t>Community based surveillance and treatment of communicable and infectious diseases, including immunisations. Excludes sexually transmitted diseases (see Sexual Health) and Staff vaccinations.</w:t>
            </w:r>
          </w:p>
        </w:tc>
        <w:tc>
          <w:tcPr>
            <w:tcW w:w="6946" w:type="dxa"/>
            <w:vMerge w:val="restart"/>
            <w:tcBorders>
              <w:bottom w:val="single" w:sz="4" w:space="0" w:color="auto"/>
            </w:tcBorders>
            <w:hideMark/>
          </w:tcPr>
          <w:p w14:paraId="0384F8BD" w14:textId="77777777" w:rsidR="00236D02" w:rsidRPr="00236D02" w:rsidRDefault="00236D02" w:rsidP="00236D02">
            <w:pPr>
              <w:rPr>
                <w:lang w:val="en-AU"/>
              </w:rPr>
            </w:pPr>
            <w:r w:rsidRPr="00236D02">
              <w:rPr>
                <w:lang w:val="en-AU"/>
              </w:rPr>
              <w:t>Includes immunisations relevant for this service as well as activity pertaining to general communicable or infectious disease prevention, detection and response.</w:t>
            </w:r>
          </w:p>
        </w:tc>
      </w:tr>
      <w:tr w:rsidR="00236D02" w:rsidRPr="00236D02" w14:paraId="7CD757D5" w14:textId="77777777" w:rsidTr="00B44AEB">
        <w:trPr>
          <w:cantSplit/>
          <w:trHeight w:val="664"/>
        </w:trPr>
        <w:tc>
          <w:tcPr>
            <w:tcW w:w="2694" w:type="dxa"/>
            <w:vMerge/>
            <w:hideMark/>
          </w:tcPr>
          <w:p w14:paraId="069E136B" w14:textId="77777777" w:rsidR="00236D02" w:rsidRPr="00236D02" w:rsidRDefault="00236D02" w:rsidP="00236D02">
            <w:pPr>
              <w:rPr>
                <w:bCs/>
                <w:lang w:val="en-AU"/>
              </w:rPr>
            </w:pPr>
          </w:p>
        </w:tc>
        <w:tc>
          <w:tcPr>
            <w:tcW w:w="5811" w:type="dxa"/>
            <w:vMerge/>
            <w:hideMark/>
          </w:tcPr>
          <w:p w14:paraId="795B90D6" w14:textId="77777777" w:rsidR="00236D02" w:rsidRPr="00236D02" w:rsidRDefault="00236D02" w:rsidP="00236D02">
            <w:pPr>
              <w:rPr>
                <w:lang w:val="en-AU"/>
              </w:rPr>
            </w:pPr>
          </w:p>
        </w:tc>
        <w:tc>
          <w:tcPr>
            <w:tcW w:w="6946" w:type="dxa"/>
            <w:vMerge/>
            <w:hideMark/>
          </w:tcPr>
          <w:p w14:paraId="48D05EF2" w14:textId="77777777" w:rsidR="00236D02" w:rsidRPr="00236D02" w:rsidRDefault="00236D02" w:rsidP="00236D02">
            <w:pPr>
              <w:rPr>
                <w:lang w:val="en-AU"/>
              </w:rPr>
            </w:pPr>
          </w:p>
        </w:tc>
      </w:tr>
      <w:tr w:rsidR="00236D02" w:rsidRPr="00236D02" w14:paraId="65E670CE" w14:textId="77777777" w:rsidTr="00B44AEB">
        <w:trPr>
          <w:cantSplit/>
          <w:trHeight w:val="295"/>
        </w:trPr>
        <w:tc>
          <w:tcPr>
            <w:tcW w:w="2694" w:type="dxa"/>
            <w:vMerge/>
            <w:hideMark/>
          </w:tcPr>
          <w:p w14:paraId="6C517220" w14:textId="77777777" w:rsidR="00236D02" w:rsidRPr="00236D02" w:rsidRDefault="00236D02" w:rsidP="00236D02">
            <w:pPr>
              <w:rPr>
                <w:bCs/>
                <w:lang w:val="en-AU"/>
              </w:rPr>
            </w:pPr>
          </w:p>
        </w:tc>
        <w:tc>
          <w:tcPr>
            <w:tcW w:w="5811" w:type="dxa"/>
            <w:vMerge/>
            <w:hideMark/>
          </w:tcPr>
          <w:p w14:paraId="0B941743" w14:textId="77777777" w:rsidR="00236D02" w:rsidRPr="00236D02" w:rsidRDefault="00236D02" w:rsidP="00236D02">
            <w:pPr>
              <w:rPr>
                <w:lang w:val="en-AU"/>
              </w:rPr>
            </w:pPr>
          </w:p>
        </w:tc>
        <w:tc>
          <w:tcPr>
            <w:tcW w:w="6946" w:type="dxa"/>
            <w:vMerge/>
            <w:hideMark/>
          </w:tcPr>
          <w:p w14:paraId="4B4D0C87" w14:textId="77777777" w:rsidR="00236D02" w:rsidRPr="00236D02" w:rsidRDefault="00236D02" w:rsidP="00236D02">
            <w:pPr>
              <w:rPr>
                <w:lang w:val="en-AU"/>
              </w:rPr>
            </w:pPr>
          </w:p>
        </w:tc>
      </w:tr>
      <w:tr w:rsidR="00236D02" w:rsidRPr="00236D02" w14:paraId="3F808DD6" w14:textId="77777777" w:rsidTr="00B44AEB">
        <w:trPr>
          <w:cantSplit/>
          <w:trHeight w:val="295"/>
        </w:trPr>
        <w:tc>
          <w:tcPr>
            <w:tcW w:w="2694" w:type="dxa"/>
            <w:vMerge w:val="restart"/>
            <w:tcBorders>
              <w:top w:val="single" w:sz="4" w:space="0" w:color="072D51" w:themeColor="accent1" w:themeShade="80"/>
            </w:tcBorders>
            <w:hideMark/>
          </w:tcPr>
          <w:p w14:paraId="54827FE7" w14:textId="77777777" w:rsidR="00236D02" w:rsidRPr="00236D02" w:rsidRDefault="00236D02" w:rsidP="00236D02">
            <w:pPr>
              <w:rPr>
                <w:bCs/>
                <w:lang w:val="en-AU"/>
              </w:rPr>
            </w:pPr>
            <w:r w:rsidRPr="00236D02">
              <w:rPr>
                <w:bCs/>
                <w:lang w:val="en-AU"/>
              </w:rPr>
              <w:t>Community Palliative Care</w:t>
            </w:r>
          </w:p>
        </w:tc>
        <w:tc>
          <w:tcPr>
            <w:tcW w:w="5811" w:type="dxa"/>
            <w:vMerge w:val="restart"/>
            <w:tcBorders>
              <w:top w:val="single" w:sz="4" w:space="0" w:color="072D51" w:themeColor="accent1" w:themeShade="80"/>
            </w:tcBorders>
            <w:hideMark/>
          </w:tcPr>
          <w:p w14:paraId="2D719E6E" w14:textId="77777777" w:rsidR="00236D02" w:rsidRPr="00236D02" w:rsidRDefault="00236D02" w:rsidP="00236D02">
            <w:pPr>
              <w:rPr>
                <w:lang w:val="en-AU"/>
              </w:rPr>
            </w:pPr>
            <w:r w:rsidRPr="00236D02">
              <w:rPr>
                <w:lang w:val="en-AU"/>
              </w:rPr>
              <w:t>Community palliative care services provided in the community or a patient's home. Includes care services purchased through non-government providers and equipment hire.</w:t>
            </w:r>
          </w:p>
        </w:tc>
        <w:tc>
          <w:tcPr>
            <w:tcW w:w="6946" w:type="dxa"/>
            <w:vMerge w:val="restart"/>
            <w:tcBorders>
              <w:top w:val="single" w:sz="4" w:space="0" w:color="072D51" w:themeColor="accent1" w:themeShade="80"/>
            </w:tcBorders>
            <w:hideMark/>
          </w:tcPr>
          <w:p w14:paraId="7AD7AFCF" w14:textId="77777777" w:rsidR="00236D02" w:rsidRPr="00236D02" w:rsidRDefault="00236D02" w:rsidP="00236D02">
            <w:pPr>
              <w:rPr>
                <w:lang w:val="en-AU"/>
              </w:rPr>
            </w:pPr>
            <w:r w:rsidRPr="00236D02">
              <w:rPr>
                <w:lang w:val="en-AU"/>
              </w:rPr>
              <w:t>Includes heart failure.</w:t>
            </w:r>
          </w:p>
        </w:tc>
      </w:tr>
      <w:tr w:rsidR="00236D02" w:rsidRPr="00236D02" w14:paraId="7E042D29" w14:textId="77777777" w:rsidTr="00B44AEB">
        <w:trPr>
          <w:cantSplit/>
          <w:trHeight w:val="531"/>
        </w:trPr>
        <w:tc>
          <w:tcPr>
            <w:tcW w:w="2694" w:type="dxa"/>
            <w:vMerge/>
            <w:hideMark/>
          </w:tcPr>
          <w:p w14:paraId="41CE2B7A" w14:textId="77777777" w:rsidR="00236D02" w:rsidRPr="00236D02" w:rsidRDefault="00236D02" w:rsidP="00236D02">
            <w:pPr>
              <w:rPr>
                <w:bCs/>
                <w:lang w:val="en-AU"/>
              </w:rPr>
            </w:pPr>
          </w:p>
        </w:tc>
        <w:tc>
          <w:tcPr>
            <w:tcW w:w="5811" w:type="dxa"/>
            <w:vMerge/>
            <w:hideMark/>
          </w:tcPr>
          <w:p w14:paraId="1D66ADE8" w14:textId="77777777" w:rsidR="00236D02" w:rsidRPr="00236D02" w:rsidRDefault="00236D02" w:rsidP="00236D02">
            <w:pPr>
              <w:rPr>
                <w:lang w:val="en-AU"/>
              </w:rPr>
            </w:pPr>
          </w:p>
        </w:tc>
        <w:tc>
          <w:tcPr>
            <w:tcW w:w="6946" w:type="dxa"/>
            <w:vMerge/>
            <w:hideMark/>
          </w:tcPr>
          <w:p w14:paraId="072A54CF" w14:textId="77777777" w:rsidR="00236D02" w:rsidRPr="00236D02" w:rsidRDefault="00236D02" w:rsidP="00236D02">
            <w:pPr>
              <w:rPr>
                <w:lang w:val="en-AU"/>
              </w:rPr>
            </w:pPr>
          </w:p>
        </w:tc>
      </w:tr>
      <w:tr w:rsidR="00236D02" w:rsidRPr="00236D02" w14:paraId="6C8BC2E8" w14:textId="77777777" w:rsidTr="00B44AEB">
        <w:trPr>
          <w:cantSplit/>
          <w:trHeight w:val="295"/>
        </w:trPr>
        <w:tc>
          <w:tcPr>
            <w:tcW w:w="2694" w:type="dxa"/>
            <w:vMerge/>
            <w:hideMark/>
          </w:tcPr>
          <w:p w14:paraId="0145854B" w14:textId="77777777" w:rsidR="00236D02" w:rsidRPr="00236D02" w:rsidRDefault="00236D02" w:rsidP="00236D02">
            <w:pPr>
              <w:rPr>
                <w:bCs/>
                <w:lang w:val="en-AU"/>
              </w:rPr>
            </w:pPr>
          </w:p>
        </w:tc>
        <w:tc>
          <w:tcPr>
            <w:tcW w:w="5811" w:type="dxa"/>
            <w:vMerge/>
            <w:hideMark/>
          </w:tcPr>
          <w:p w14:paraId="63174A69" w14:textId="77777777" w:rsidR="00236D02" w:rsidRPr="00236D02" w:rsidRDefault="00236D02" w:rsidP="00236D02">
            <w:pPr>
              <w:rPr>
                <w:lang w:val="en-AU"/>
              </w:rPr>
            </w:pPr>
          </w:p>
        </w:tc>
        <w:tc>
          <w:tcPr>
            <w:tcW w:w="6946" w:type="dxa"/>
            <w:vMerge/>
            <w:hideMark/>
          </w:tcPr>
          <w:p w14:paraId="0F8E98E2" w14:textId="77777777" w:rsidR="00236D02" w:rsidRPr="00236D02" w:rsidRDefault="00236D02" w:rsidP="00236D02">
            <w:pPr>
              <w:rPr>
                <w:lang w:val="en-AU"/>
              </w:rPr>
            </w:pPr>
          </w:p>
        </w:tc>
      </w:tr>
      <w:tr w:rsidR="00236D02" w:rsidRPr="00236D02" w14:paraId="7969F693" w14:textId="77777777" w:rsidTr="00B44AEB">
        <w:trPr>
          <w:cantSplit/>
          <w:trHeight w:val="190"/>
        </w:trPr>
        <w:tc>
          <w:tcPr>
            <w:tcW w:w="2694" w:type="dxa"/>
            <w:vMerge w:val="restart"/>
            <w:hideMark/>
          </w:tcPr>
          <w:p w14:paraId="48C12FF2" w14:textId="77777777" w:rsidR="00236D02" w:rsidRPr="00236D02" w:rsidRDefault="00236D02" w:rsidP="00236D02">
            <w:pPr>
              <w:rPr>
                <w:bCs/>
                <w:lang w:val="en-AU"/>
              </w:rPr>
            </w:pPr>
            <w:r w:rsidRPr="00236D02">
              <w:rPr>
                <w:bCs/>
                <w:lang w:val="en-AU"/>
              </w:rPr>
              <w:t>Community Rehabilitation</w:t>
            </w:r>
          </w:p>
        </w:tc>
        <w:tc>
          <w:tcPr>
            <w:tcW w:w="5811" w:type="dxa"/>
            <w:vMerge w:val="restart"/>
            <w:hideMark/>
          </w:tcPr>
          <w:p w14:paraId="365945E2" w14:textId="7207F549" w:rsidR="00236D02" w:rsidRPr="00236D02" w:rsidRDefault="00236D02" w:rsidP="00236D02">
            <w:pPr>
              <w:rPr>
                <w:lang w:val="en-AU"/>
              </w:rPr>
            </w:pPr>
            <w:r w:rsidRPr="00236D02">
              <w:rPr>
                <w:lang w:val="en-AU"/>
              </w:rPr>
              <w:t xml:space="preserve">Community based rehabilitation services for children and/or adults provided in a community setting (i.e., patients home or community centre), usually, but not always, following a hospital event.  Includes care services purchased through non-government providers and equipment hire.  </w:t>
            </w:r>
          </w:p>
        </w:tc>
        <w:tc>
          <w:tcPr>
            <w:tcW w:w="6946" w:type="dxa"/>
            <w:hideMark/>
          </w:tcPr>
          <w:p w14:paraId="19DAC951" w14:textId="77777777" w:rsidR="00236D02" w:rsidRPr="00236D02" w:rsidRDefault="00236D02" w:rsidP="00236D02">
            <w:pPr>
              <w:rPr>
                <w:lang w:val="en-AU"/>
              </w:rPr>
            </w:pPr>
            <w:r w:rsidRPr="00236D02">
              <w:rPr>
                <w:lang w:val="en-AU"/>
              </w:rPr>
              <w:t>Cardiac Rehabilitation</w:t>
            </w:r>
          </w:p>
        </w:tc>
      </w:tr>
      <w:tr w:rsidR="00236D02" w:rsidRPr="00236D02" w14:paraId="03D5FA4E" w14:textId="77777777" w:rsidTr="00B44AEB">
        <w:trPr>
          <w:cantSplit/>
          <w:trHeight w:val="254"/>
        </w:trPr>
        <w:tc>
          <w:tcPr>
            <w:tcW w:w="2694" w:type="dxa"/>
            <w:vMerge/>
            <w:hideMark/>
          </w:tcPr>
          <w:p w14:paraId="7125508C" w14:textId="77777777" w:rsidR="00236D02" w:rsidRPr="00236D02" w:rsidRDefault="00236D02" w:rsidP="00236D02">
            <w:pPr>
              <w:rPr>
                <w:bCs/>
                <w:lang w:val="en-AU"/>
              </w:rPr>
            </w:pPr>
          </w:p>
        </w:tc>
        <w:tc>
          <w:tcPr>
            <w:tcW w:w="5811" w:type="dxa"/>
            <w:vMerge/>
            <w:hideMark/>
          </w:tcPr>
          <w:p w14:paraId="3F900179" w14:textId="77777777" w:rsidR="00236D02" w:rsidRPr="00236D02" w:rsidRDefault="00236D02" w:rsidP="00236D02">
            <w:pPr>
              <w:rPr>
                <w:lang w:val="en-AU"/>
              </w:rPr>
            </w:pPr>
          </w:p>
        </w:tc>
        <w:tc>
          <w:tcPr>
            <w:tcW w:w="6946" w:type="dxa"/>
            <w:hideMark/>
          </w:tcPr>
          <w:p w14:paraId="1295471E" w14:textId="77777777" w:rsidR="00236D02" w:rsidRPr="00236D02" w:rsidRDefault="00236D02" w:rsidP="00236D02">
            <w:pPr>
              <w:rPr>
                <w:lang w:val="en-AU"/>
              </w:rPr>
            </w:pPr>
            <w:r w:rsidRPr="00236D02">
              <w:rPr>
                <w:lang w:val="en-AU"/>
              </w:rPr>
              <w:t>Pulmonary Rehabilitation</w:t>
            </w:r>
          </w:p>
        </w:tc>
      </w:tr>
      <w:tr w:rsidR="00236D02" w:rsidRPr="00236D02" w14:paraId="27374BF2" w14:textId="77777777" w:rsidTr="00B44AEB">
        <w:trPr>
          <w:cantSplit/>
          <w:trHeight w:val="190"/>
        </w:trPr>
        <w:tc>
          <w:tcPr>
            <w:tcW w:w="2694" w:type="dxa"/>
            <w:vMerge/>
            <w:hideMark/>
          </w:tcPr>
          <w:p w14:paraId="42F042D9" w14:textId="77777777" w:rsidR="00236D02" w:rsidRPr="00236D02" w:rsidRDefault="00236D02" w:rsidP="00236D02">
            <w:pPr>
              <w:rPr>
                <w:bCs/>
                <w:lang w:val="en-AU"/>
              </w:rPr>
            </w:pPr>
          </w:p>
        </w:tc>
        <w:tc>
          <w:tcPr>
            <w:tcW w:w="5811" w:type="dxa"/>
            <w:vMerge/>
            <w:hideMark/>
          </w:tcPr>
          <w:p w14:paraId="164167BC" w14:textId="77777777" w:rsidR="00236D02" w:rsidRPr="00236D02" w:rsidRDefault="00236D02" w:rsidP="00236D02">
            <w:pPr>
              <w:rPr>
                <w:lang w:val="en-AU"/>
              </w:rPr>
            </w:pPr>
          </w:p>
        </w:tc>
        <w:tc>
          <w:tcPr>
            <w:tcW w:w="6946" w:type="dxa"/>
            <w:hideMark/>
          </w:tcPr>
          <w:p w14:paraId="66355629" w14:textId="77777777" w:rsidR="00236D02" w:rsidRPr="00236D02" w:rsidRDefault="00236D02" w:rsidP="00236D02">
            <w:pPr>
              <w:rPr>
                <w:lang w:val="en-AU"/>
              </w:rPr>
            </w:pPr>
            <w:r w:rsidRPr="00236D02">
              <w:rPr>
                <w:lang w:val="en-AU"/>
              </w:rPr>
              <w:t>Acquired Brain Injury Rehabilitation</w:t>
            </w:r>
          </w:p>
        </w:tc>
      </w:tr>
      <w:tr w:rsidR="00236D02" w:rsidRPr="00236D02" w14:paraId="34E75017" w14:textId="77777777" w:rsidTr="00B44AEB">
        <w:trPr>
          <w:cantSplit/>
          <w:trHeight w:val="254"/>
        </w:trPr>
        <w:tc>
          <w:tcPr>
            <w:tcW w:w="2694" w:type="dxa"/>
            <w:vMerge/>
            <w:hideMark/>
          </w:tcPr>
          <w:p w14:paraId="0F694FB8" w14:textId="77777777" w:rsidR="00236D02" w:rsidRPr="00236D02" w:rsidRDefault="00236D02" w:rsidP="00236D02">
            <w:pPr>
              <w:rPr>
                <w:bCs/>
                <w:lang w:val="en-AU"/>
              </w:rPr>
            </w:pPr>
          </w:p>
        </w:tc>
        <w:tc>
          <w:tcPr>
            <w:tcW w:w="5811" w:type="dxa"/>
            <w:vMerge/>
            <w:hideMark/>
          </w:tcPr>
          <w:p w14:paraId="56240049" w14:textId="77777777" w:rsidR="00236D02" w:rsidRPr="00236D02" w:rsidRDefault="00236D02" w:rsidP="00236D02">
            <w:pPr>
              <w:rPr>
                <w:lang w:val="en-AU"/>
              </w:rPr>
            </w:pPr>
          </w:p>
        </w:tc>
        <w:tc>
          <w:tcPr>
            <w:tcW w:w="6946" w:type="dxa"/>
            <w:hideMark/>
          </w:tcPr>
          <w:p w14:paraId="3E2BE46F" w14:textId="77777777" w:rsidR="00236D02" w:rsidRPr="00236D02" w:rsidRDefault="00236D02" w:rsidP="00236D02">
            <w:pPr>
              <w:rPr>
                <w:lang w:val="en-AU"/>
              </w:rPr>
            </w:pPr>
            <w:r w:rsidRPr="00236D02">
              <w:rPr>
                <w:lang w:val="en-AU"/>
              </w:rPr>
              <w:t>Spinal Injury Rehabilitation</w:t>
            </w:r>
          </w:p>
        </w:tc>
      </w:tr>
      <w:tr w:rsidR="00236D02" w:rsidRPr="00236D02" w14:paraId="660CCF9E" w14:textId="77777777" w:rsidTr="00B44AEB">
        <w:trPr>
          <w:cantSplit/>
          <w:trHeight w:val="1005"/>
        </w:trPr>
        <w:tc>
          <w:tcPr>
            <w:tcW w:w="2694" w:type="dxa"/>
            <w:hideMark/>
          </w:tcPr>
          <w:p w14:paraId="28F84D10" w14:textId="77777777" w:rsidR="00236D02" w:rsidRPr="00236D02" w:rsidRDefault="00236D02" w:rsidP="00236D02">
            <w:pPr>
              <w:rPr>
                <w:bCs/>
                <w:lang w:val="en-AU"/>
              </w:rPr>
            </w:pPr>
            <w:r w:rsidRPr="00236D02">
              <w:rPr>
                <w:bCs/>
                <w:lang w:val="en-AU"/>
              </w:rPr>
              <w:t>Maternal Health</w:t>
            </w:r>
          </w:p>
        </w:tc>
        <w:tc>
          <w:tcPr>
            <w:tcW w:w="5811" w:type="dxa"/>
            <w:hideMark/>
          </w:tcPr>
          <w:p w14:paraId="58B115F5" w14:textId="77777777" w:rsidR="00236D02" w:rsidRPr="00236D02" w:rsidRDefault="00236D02" w:rsidP="00236D02">
            <w:pPr>
              <w:rPr>
                <w:lang w:val="en-AU"/>
              </w:rPr>
            </w:pPr>
            <w:r w:rsidRPr="00236D02">
              <w:rPr>
                <w:lang w:val="en-AU"/>
              </w:rPr>
              <w:t>Community based pre-natal and post-natal services provided to women/parents.</w:t>
            </w:r>
          </w:p>
        </w:tc>
        <w:tc>
          <w:tcPr>
            <w:tcW w:w="6946" w:type="dxa"/>
            <w:hideMark/>
          </w:tcPr>
          <w:p w14:paraId="1CA44C38" w14:textId="77777777" w:rsidR="00236D02" w:rsidRPr="00236D02" w:rsidRDefault="00236D02" w:rsidP="00236D02">
            <w:pPr>
              <w:rPr>
                <w:lang w:val="en-AU"/>
              </w:rPr>
            </w:pPr>
            <w:r w:rsidRPr="00236D02">
              <w:rPr>
                <w:lang w:val="en-AU"/>
              </w:rPr>
              <w:t>Antenatal and Postnatal Care (including postnatal contact/visits delivered under specific initiatives and government commitments). Excludes parenting support programs (see Child and Youth community health service type).</w:t>
            </w:r>
          </w:p>
        </w:tc>
      </w:tr>
      <w:tr w:rsidR="00236D02" w:rsidRPr="00236D02" w14:paraId="3B64B90B" w14:textId="77777777" w:rsidTr="00B44AEB">
        <w:trPr>
          <w:cantSplit/>
          <w:trHeight w:val="975"/>
        </w:trPr>
        <w:tc>
          <w:tcPr>
            <w:tcW w:w="2694" w:type="dxa"/>
            <w:hideMark/>
          </w:tcPr>
          <w:p w14:paraId="1485C0FC" w14:textId="77777777" w:rsidR="00236D02" w:rsidRPr="00236D02" w:rsidRDefault="00236D02" w:rsidP="00236D02">
            <w:pPr>
              <w:rPr>
                <w:bCs/>
                <w:lang w:val="en-AU"/>
              </w:rPr>
            </w:pPr>
            <w:r w:rsidRPr="00236D02">
              <w:rPr>
                <w:bCs/>
                <w:lang w:val="en-AU"/>
              </w:rPr>
              <w:t>Offender Health Services</w:t>
            </w:r>
          </w:p>
        </w:tc>
        <w:tc>
          <w:tcPr>
            <w:tcW w:w="5811" w:type="dxa"/>
            <w:hideMark/>
          </w:tcPr>
          <w:p w14:paraId="6A493C31" w14:textId="77777777" w:rsidR="00236D02" w:rsidRPr="00236D02" w:rsidRDefault="00236D02" w:rsidP="00236D02">
            <w:pPr>
              <w:rPr>
                <w:lang w:val="en-AU"/>
              </w:rPr>
            </w:pPr>
            <w:r w:rsidRPr="00236D02">
              <w:rPr>
                <w:lang w:val="en-AU"/>
              </w:rPr>
              <w:t>Health services provided to offenders/prisoners under the supervision of Queensland Corrective Services.</w:t>
            </w:r>
          </w:p>
        </w:tc>
        <w:tc>
          <w:tcPr>
            <w:tcW w:w="6946" w:type="dxa"/>
            <w:hideMark/>
          </w:tcPr>
          <w:p w14:paraId="169709EE" w14:textId="77777777" w:rsidR="00236D02" w:rsidRPr="00236D02" w:rsidRDefault="00236D02" w:rsidP="00236D02">
            <w:pPr>
              <w:rPr>
                <w:lang w:val="en-AU"/>
              </w:rPr>
            </w:pPr>
            <w:r w:rsidRPr="00236D02">
              <w:rPr>
                <w:lang w:val="en-AU"/>
              </w:rPr>
              <w:t>All community health services provided to offenders/prisoners fall into this category. Activity recorded could pertain to a range of service types across the community health service catalogue, but the client/patient is an offender/prisoner.</w:t>
            </w:r>
          </w:p>
        </w:tc>
      </w:tr>
      <w:tr w:rsidR="00236D02" w:rsidRPr="00236D02" w14:paraId="1464127E" w14:textId="77777777" w:rsidTr="00B44AEB">
        <w:trPr>
          <w:cantSplit/>
          <w:trHeight w:val="148"/>
        </w:trPr>
        <w:tc>
          <w:tcPr>
            <w:tcW w:w="2694" w:type="dxa"/>
            <w:vMerge w:val="restart"/>
            <w:hideMark/>
          </w:tcPr>
          <w:p w14:paraId="221B9CB6" w14:textId="77777777" w:rsidR="00236D02" w:rsidRPr="00236D02" w:rsidRDefault="00236D02" w:rsidP="00236D02">
            <w:pPr>
              <w:rPr>
                <w:bCs/>
                <w:lang w:val="en-AU"/>
              </w:rPr>
            </w:pPr>
            <w:r w:rsidRPr="00236D02">
              <w:rPr>
                <w:bCs/>
                <w:lang w:val="en-AU"/>
              </w:rPr>
              <w:t>Primary Health Care</w:t>
            </w:r>
          </w:p>
        </w:tc>
        <w:tc>
          <w:tcPr>
            <w:tcW w:w="5811" w:type="dxa"/>
            <w:vMerge w:val="restart"/>
            <w:hideMark/>
          </w:tcPr>
          <w:p w14:paraId="1857B10F" w14:textId="77777777" w:rsidR="00236D02" w:rsidRPr="00236D02" w:rsidRDefault="00236D02" w:rsidP="00236D02">
            <w:pPr>
              <w:rPr>
                <w:lang w:val="en-AU"/>
              </w:rPr>
            </w:pPr>
            <w:r w:rsidRPr="00236D02">
              <w:rPr>
                <w:lang w:val="en-AU"/>
              </w:rPr>
              <w:t>GP type services provided in the community, including services to Medicare ineligible clients. (Includes services provided to indigenous persons/communities).</w:t>
            </w:r>
          </w:p>
        </w:tc>
        <w:tc>
          <w:tcPr>
            <w:tcW w:w="6946" w:type="dxa"/>
            <w:hideMark/>
          </w:tcPr>
          <w:p w14:paraId="7730561A" w14:textId="77777777" w:rsidR="00236D02" w:rsidRPr="00236D02" w:rsidRDefault="00236D02" w:rsidP="00236D02">
            <w:pPr>
              <w:rPr>
                <w:lang w:val="en-AU"/>
              </w:rPr>
            </w:pPr>
            <w:r w:rsidRPr="00236D02">
              <w:rPr>
                <w:lang w:val="en-AU"/>
              </w:rPr>
              <w:t>Refugee Health</w:t>
            </w:r>
          </w:p>
        </w:tc>
      </w:tr>
      <w:tr w:rsidR="00236D02" w:rsidRPr="00236D02" w14:paraId="00E52C35" w14:textId="77777777" w:rsidTr="00B44AEB">
        <w:trPr>
          <w:cantSplit/>
          <w:trHeight w:val="499"/>
        </w:trPr>
        <w:tc>
          <w:tcPr>
            <w:tcW w:w="2694" w:type="dxa"/>
            <w:vMerge/>
            <w:hideMark/>
          </w:tcPr>
          <w:p w14:paraId="5E2626BE" w14:textId="77777777" w:rsidR="00236D02" w:rsidRPr="00236D02" w:rsidRDefault="00236D02" w:rsidP="00236D02">
            <w:pPr>
              <w:rPr>
                <w:bCs/>
                <w:lang w:val="en-AU"/>
              </w:rPr>
            </w:pPr>
          </w:p>
        </w:tc>
        <w:tc>
          <w:tcPr>
            <w:tcW w:w="5811" w:type="dxa"/>
            <w:vMerge/>
            <w:hideMark/>
          </w:tcPr>
          <w:p w14:paraId="78A91EFC" w14:textId="77777777" w:rsidR="00236D02" w:rsidRPr="00236D02" w:rsidRDefault="00236D02" w:rsidP="00236D02">
            <w:pPr>
              <w:rPr>
                <w:lang w:val="en-AU"/>
              </w:rPr>
            </w:pPr>
          </w:p>
        </w:tc>
        <w:tc>
          <w:tcPr>
            <w:tcW w:w="6946" w:type="dxa"/>
            <w:hideMark/>
          </w:tcPr>
          <w:p w14:paraId="0B16B332" w14:textId="77777777" w:rsidR="00236D02" w:rsidRPr="00236D02" w:rsidRDefault="00236D02" w:rsidP="00236D02">
            <w:pPr>
              <w:rPr>
                <w:lang w:val="en-AU"/>
              </w:rPr>
            </w:pPr>
            <w:r w:rsidRPr="00236D02">
              <w:rPr>
                <w:lang w:val="en-AU"/>
              </w:rPr>
              <w:t>Primary Care Clinics (out of scope Tier 2 clinics)</w:t>
            </w:r>
          </w:p>
        </w:tc>
      </w:tr>
      <w:tr w:rsidR="00236D02" w:rsidRPr="00236D02" w14:paraId="11336D4B" w14:textId="77777777" w:rsidTr="00B44AEB">
        <w:trPr>
          <w:cantSplit/>
          <w:trHeight w:val="229"/>
        </w:trPr>
        <w:tc>
          <w:tcPr>
            <w:tcW w:w="2694" w:type="dxa"/>
            <w:vMerge w:val="restart"/>
            <w:hideMark/>
          </w:tcPr>
          <w:p w14:paraId="72DD92B7" w14:textId="77777777" w:rsidR="00236D02" w:rsidRPr="00236D02" w:rsidRDefault="00236D02" w:rsidP="00236D02">
            <w:pPr>
              <w:rPr>
                <w:bCs/>
                <w:lang w:val="en-AU"/>
              </w:rPr>
            </w:pPr>
            <w:r w:rsidRPr="00236D02">
              <w:rPr>
                <w:bCs/>
                <w:lang w:val="en-AU"/>
              </w:rPr>
              <w:t>Sexual Health</w:t>
            </w:r>
          </w:p>
        </w:tc>
        <w:tc>
          <w:tcPr>
            <w:tcW w:w="5811" w:type="dxa"/>
            <w:vMerge w:val="restart"/>
            <w:hideMark/>
          </w:tcPr>
          <w:p w14:paraId="39526FCB" w14:textId="77777777" w:rsidR="00236D02" w:rsidRPr="00236D02" w:rsidRDefault="00236D02" w:rsidP="00236D02">
            <w:pPr>
              <w:rPr>
                <w:lang w:val="en-AU"/>
              </w:rPr>
            </w:pPr>
            <w:r w:rsidRPr="00236D02">
              <w:rPr>
                <w:lang w:val="en-AU"/>
              </w:rPr>
              <w:t>Services provided in the community to provide testing, support, education and advice for sexual health including transmission of sexually transmitted diseases and management and referral for sexual assault.</w:t>
            </w:r>
          </w:p>
        </w:tc>
        <w:tc>
          <w:tcPr>
            <w:tcW w:w="6946" w:type="dxa"/>
            <w:noWrap/>
            <w:hideMark/>
          </w:tcPr>
          <w:p w14:paraId="2A9780C2" w14:textId="77777777" w:rsidR="00236D02" w:rsidRPr="00236D02" w:rsidRDefault="00236D02" w:rsidP="00236D02">
            <w:pPr>
              <w:rPr>
                <w:lang w:val="en-AU"/>
              </w:rPr>
            </w:pPr>
            <w:r w:rsidRPr="00236D02">
              <w:rPr>
                <w:lang w:val="en-AU"/>
              </w:rPr>
              <w:t>Sexual Assault Services</w:t>
            </w:r>
          </w:p>
        </w:tc>
      </w:tr>
      <w:tr w:rsidR="00236D02" w:rsidRPr="00236D02" w14:paraId="7CB5035D" w14:textId="77777777" w:rsidTr="00B44AEB">
        <w:trPr>
          <w:cantSplit/>
          <w:trHeight w:val="293"/>
        </w:trPr>
        <w:tc>
          <w:tcPr>
            <w:tcW w:w="2694" w:type="dxa"/>
            <w:vMerge/>
            <w:hideMark/>
          </w:tcPr>
          <w:p w14:paraId="7CF48F6A" w14:textId="77777777" w:rsidR="00236D02" w:rsidRPr="00236D02" w:rsidRDefault="00236D02" w:rsidP="00236D02">
            <w:pPr>
              <w:rPr>
                <w:bCs/>
                <w:lang w:val="en-AU"/>
              </w:rPr>
            </w:pPr>
          </w:p>
        </w:tc>
        <w:tc>
          <w:tcPr>
            <w:tcW w:w="5811" w:type="dxa"/>
            <w:vMerge/>
            <w:hideMark/>
          </w:tcPr>
          <w:p w14:paraId="4D2EC60D" w14:textId="77777777" w:rsidR="00236D02" w:rsidRPr="00236D02" w:rsidRDefault="00236D02" w:rsidP="00236D02">
            <w:pPr>
              <w:rPr>
                <w:lang w:val="en-AU"/>
              </w:rPr>
            </w:pPr>
          </w:p>
        </w:tc>
        <w:tc>
          <w:tcPr>
            <w:tcW w:w="6946" w:type="dxa"/>
            <w:hideMark/>
          </w:tcPr>
          <w:p w14:paraId="1670B3F9" w14:textId="77777777" w:rsidR="00236D02" w:rsidRPr="00236D02" w:rsidRDefault="00236D02" w:rsidP="00236D02">
            <w:pPr>
              <w:rPr>
                <w:lang w:val="en-AU"/>
              </w:rPr>
            </w:pPr>
            <w:r w:rsidRPr="00236D02">
              <w:rPr>
                <w:lang w:val="en-AU"/>
              </w:rPr>
              <w:t>Complex STIs</w:t>
            </w:r>
          </w:p>
        </w:tc>
      </w:tr>
      <w:tr w:rsidR="00236D02" w:rsidRPr="00236D02" w14:paraId="55B9D671" w14:textId="77777777" w:rsidTr="00B44AEB">
        <w:trPr>
          <w:cantSplit/>
          <w:trHeight w:val="229"/>
        </w:trPr>
        <w:tc>
          <w:tcPr>
            <w:tcW w:w="2694" w:type="dxa"/>
            <w:vMerge/>
            <w:hideMark/>
          </w:tcPr>
          <w:p w14:paraId="474EF18F" w14:textId="77777777" w:rsidR="00236D02" w:rsidRPr="00236D02" w:rsidRDefault="00236D02" w:rsidP="00236D02">
            <w:pPr>
              <w:rPr>
                <w:bCs/>
                <w:lang w:val="en-AU"/>
              </w:rPr>
            </w:pPr>
          </w:p>
        </w:tc>
        <w:tc>
          <w:tcPr>
            <w:tcW w:w="5811" w:type="dxa"/>
            <w:vMerge/>
            <w:hideMark/>
          </w:tcPr>
          <w:p w14:paraId="3A95CEA5" w14:textId="77777777" w:rsidR="00236D02" w:rsidRPr="00236D02" w:rsidRDefault="00236D02" w:rsidP="00236D02">
            <w:pPr>
              <w:rPr>
                <w:lang w:val="en-AU"/>
              </w:rPr>
            </w:pPr>
          </w:p>
        </w:tc>
        <w:tc>
          <w:tcPr>
            <w:tcW w:w="6946" w:type="dxa"/>
            <w:hideMark/>
          </w:tcPr>
          <w:p w14:paraId="202565A9" w14:textId="77777777" w:rsidR="00236D02" w:rsidRPr="00236D02" w:rsidRDefault="00236D02" w:rsidP="00236D02">
            <w:pPr>
              <w:rPr>
                <w:lang w:val="en-AU"/>
              </w:rPr>
            </w:pPr>
            <w:r w:rsidRPr="00236D02">
              <w:rPr>
                <w:lang w:val="en-AU"/>
              </w:rPr>
              <w:t>Post Exposure Prophylaxis for HIV</w:t>
            </w:r>
          </w:p>
        </w:tc>
      </w:tr>
      <w:tr w:rsidR="00236D02" w:rsidRPr="00236D02" w14:paraId="39A5634F" w14:textId="77777777" w:rsidTr="00B44AEB">
        <w:trPr>
          <w:cantSplit/>
          <w:trHeight w:val="292"/>
        </w:trPr>
        <w:tc>
          <w:tcPr>
            <w:tcW w:w="2694" w:type="dxa"/>
            <w:vMerge/>
            <w:hideMark/>
          </w:tcPr>
          <w:p w14:paraId="556482EB" w14:textId="77777777" w:rsidR="00236D02" w:rsidRPr="00236D02" w:rsidRDefault="00236D02" w:rsidP="00236D02">
            <w:pPr>
              <w:rPr>
                <w:bCs/>
                <w:lang w:val="en-AU"/>
              </w:rPr>
            </w:pPr>
          </w:p>
        </w:tc>
        <w:tc>
          <w:tcPr>
            <w:tcW w:w="5811" w:type="dxa"/>
            <w:vMerge/>
            <w:hideMark/>
          </w:tcPr>
          <w:p w14:paraId="0BFF515C" w14:textId="77777777" w:rsidR="00236D02" w:rsidRPr="00236D02" w:rsidRDefault="00236D02" w:rsidP="00236D02">
            <w:pPr>
              <w:rPr>
                <w:lang w:val="en-AU"/>
              </w:rPr>
            </w:pPr>
          </w:p>
        </w:tc>
        <w:tc>
          <w:tcPr>
            <w:tcW w:w="6946" w:type="dxa"/>
            <w:noWrap/>
            <w:hideMark/>
          </w:tcPr>
          <w:p w14:paraId="5CE0DDAF" w14:textId="77777777" w:rsidR="00236D02" w:rsidRPr="00236D02" w:rsidRDefault="00236D02" w:rsidP="00236D02">
            <w:pPr>
              <w:rPr>
                <w:lang w:val="en-AU"/>
              </w:rPr>
            </w:pPr>
            <w:r w:rsidRPr="00236D02">
              <w:rPr>
                <w:lang w:val="en-AU"/>
              </w:rPr>
              <w:t xml:space="preserve">Testing, referral and counselling for sexual health </w:t>
            </w:r>
          </w:p>
        </w:tc>
      </w:tr>
      <w:tr w:rsidR="00236D02" w:rsidRPr="00236D02" w14:paraId="4C90CD2F" w14:textId="77777777" w:rsidTr="00B44AEB">
        <w:trPr>
          <w:cantSplit/>
          <w:trHeight w:val="295"/>
        </w:trPr>
        <w:tc>
          <w:tcPr>
            <w:tcW w:w="2694" w:type="dxa"/>
            <w:vMerge w:val="restart"/>
            <w:hideMark/>
          </w:tcPr>
          <w:p w14:paraId="18DF9449" w14:textId="77777777" w:rsidR="00236D02" w:rsidRPr="00236D02" w:rsidRDefault="00236D02" w:rsidP="00236D02">
            <w:pPr>
              <w:rPr>
                <w:bCs/>
                <w:lang w:val="en-AU"/>
              </w:rPr>
            </w:pPr>
            <w:r w:rsidRPr="00236D02">
              <w:rPr>
                <w:bCs/>
                <w:lang w:val="en-AU"/>
              </w:rPr>
              <w:t>Women’s and Men’s Health</w:t>
            </w:r>
          </w:p>
        </w:tc>
        <w:tc>
          <w:tcPr>
            <w:tcW w:w="5811" w:type="dxa"/>
            <w:vMerge w:val="restart"/>
            <w:hideMark/>
          </w:tcPr>
          <w:p w14:paraId="54486C0A" w14:textId="77777777" w:rsidR="00236D02" w:rsidRPr="00236D02" w:rsidRDefault="00236D02" w:rsidP="00236D02">
            <w:pPr>
              <w:rPr>
                <w:lang w:val="en-AU"/>
              </w:rPr>
            </w:pPr>
            <w:r w:rsidRPr="00236D02">
              <w:rPr>
                <w:lang w:val="en-AU"/>
              </w:rPr>
              <w:t>Community health services targeted to women or men for specific gender related health issues.</w:t>
            </w:r>
          </w:p>
        </w:tc>
        <w:tc>
          <w:tcPr>
            <w:tcW w:w="6946" w:type="dxa"/>
            <w:vMerge w:val="restart"/>
            <w:hideMark/>
          </w:tcPr>
          <w:p w14:paraId="7965AC52" w14:textId="77777777" w:rsidR="00236D02" w:rsidRPr="00236D02" w:rsidRDefault="00236D02" w:rsidP="00236D02">
            <w:pPr>
              <w:rPr>
                <w:lang w:val="en-AU"/>
              </w:rPr>
            </w:pPr>
            <w:r w:rsidRPr="00236D02">
              <w:rPr>
                <w:lang w:val="en-AU"/>
              </w:rPr>
              <w:t>Family Planning</w:t>
            </w:r>
          </w:p>
        </w:tc>
      </w:tr>
      <w:tr w:rsidR="00236D02" w:rsidRPr="00236D02" w14:paraId="708C38B0" w14:textId="77777777" w:rsidTr="00B44AEB">
        <w:trPr>
          <w:cantSplit/>
          <w:trHeight w:val="373"/>
        </w:trPr>
        <w:tc>
          <w:tcPr>
            <w:tcW w:w="2694" w:type="dxa"/>
            <w:vMerge/>
            <w:hideMark/>
          </w:tcPr>
          <w:p w14:paraId="6A1C669A" w14:textId="77777777" w:rsidR="00236D02" w:rsidRPr="00236D02" w:rsidRDefault="00236D02" w:rsidP="00236D02">
            <w:pPr>
              <w:rPr>
                <w:bCs/>
                <w:lang w:val="en-AU"/>
              </w:rPr>
            </w:pPr>
          </w:p>
        </w:tc>
        <w:tc>
          <w:tcPr>
            <w:tcW w:w="5811" w:type="dxa"/>
            <w:vMerge/>
            <w:hideMark/>
          </w:tcPr>
          <w:p w14:paraId="5E991CAD" w14:textId="77777777" w:rsidR="00236D02" w:rsidRPr="00236D02" w:rsidRDefault="00236D02" w:rsidP="00236D02">
            <w:pPr>
              <w:rPr>
                <w:lang w:val="en-AU"/>
              </w:rPr>
            </w:pPr>
          </w:p>
        </w:tc>
        <w:tc>
          <w:tcPr>
            <w:tcW w:w="6946" w:type="dxa"/>
            <w:vMerge/>
            <w:hideMark/>
          </w:tcPr>
          <w:p w14:paraId="32EE06EB" w14:textId="77777777" w:rsidR="00236D02" w:rsidRPr="00236D02" w:rsidRDefault="00236D02" w:rsidP="00236D02">
            <w:pPr>
              <w:rPr>
                <w:lang w:val="en-AU"/>
              </w:rPr>
            </w:pPr>
          </w:p>
        </w:tc>
      </w:tr>
      <w:tr w:rsidR="00236D02" w:rsidRPr="00236D02" w14:paraId="2F9FDCB9" w14:textId="77777777" w:rsidTr="00B44AEB">
        <w:trPr>
          <w:cantSplit/>
          <w:trHeight w:val="1200"/>
        </w:trPr>
        <w:tc>
          <w:tcPr>
            <w:tcW w:w="2694" w:type="dxa"/>
            <w:vMerge/>
            <w:hideMark/>
          </w:tcPr>
          <w:p w14:paraId="4E67B78A" w14:textId="77777777" w:rsidR="00236D02" w:rsidRPr="00236D02" w:rsidRDefault="00236D02" w:rsidP="00236D02">
            <w:pPr>
              <w:rPr>
                <w:bCs/>
                <w:lang w:val="en-AU"/>
              </w:rPr>
            </w:pPr>
          </w:p>
        </w:tc>
        <w:tc>
          <w:tcPr>
            <w:tcW w:w="5811" w:type="dxa"/>
            <w:vMerge/>
            <w:hideMark/>
          </w:tcPr>
          <w:p w14:paraId="7BF90FDB" w14:textId="77777777" w:rsidR="00236D02" w:rsidRPr="00236D02" w:rsidRDefault="00236D02" w:rsidP="00236D02">
            <w:pPr>
              <w:rPr>
                <w:lang w:val="en-AU"/>
              </w:rPr>
            </w:pPr>
          </w:p>
        </w:tc>
        <w:tc>
          <w:tcPr>
            <w:tcW w:w="6946" w:type="dxa"/>
            <w:hideMark/>
          </w:tcPr>
          <w:p w14:paraId="1CE245E3" w14:textId="77777777" w:rsidR="00236D02" w:rsidRPr="00236D02" w:rsidRDefault="00236D02" w:rsidP="00236D02">
            <w:pPr>
              <w:rPr>
                <w:lang w:val="en-AU"/>
              </w:rPr>
            </w:pPr>
            <w:r w:rsidRPr="00236D02">
              <w:rPr>
                <w:lang w:val="en-AU"/>
              </w:rPr>
              <w:t>Advice concerning breast health, gynaecological care, female genital mutilation and gynaecological oncology. Specific services may include early pregnancy clinic, fertility and reproductive endocrinology, urogynaecology sexual health and menopausal health. Excludes diagnostic screening.</w:t>
            </w:r>
          </w:p>
        </w:tc>
      </w:tr>
      <w:tr w:rsidR="00236D02" w:rsidRPr="00236D02" w14:paraId="501E6BDE" w14:textId="77777777" w:rsidTr="00B44AEB">
        <w:trPr>
          <w:cantSplit/>
          <w:trHeight w:val="1039"/>
        </w:trPr>
        <w:tc>
          <w:tcPr>
            <w:tcW w:w="2694" w:type="dxa"/>
            <w:vMerge/>
            <w:hideMark/>
          </w:tcPr>
          <w:p w14:paraId="22E37515" w14:textId="77777777" w:rsidR="00236D02" w:rsidRPr="00236D02" w:rsidRDefault="00236D02" w:rsidP="00236D02">
            <w:pPr>
              <w:rPr>
                <w:bCs/>
                <w:lang w:val="en-AU"/>
              </w:rPr>
            </w:pPr>
          </w:p>
        </w:tc>
        <w:tc>
          <w:tcPr>
            <w:tcW w:w="5811" w:type="dxa"/>
            <w:vMerge/>
            <w:hideMark/>
          </w:tcPr>
          <w:p w14:paraId="0B0F723C" w14:textId="77777777" w:rsidR="00236D02" w:rsidRPr="00236D02" w:rsidRDefault="00236D02" w:rsidP="00236D02">
            <w:pPr>
              <w:rPr>
                <w:lang w:val="en-AU"/>
              </w:rPr>
            </w:pPr>
          </w:p>
        </w:tc>
        <w:tc>
          <w:tcPr>
            <w:tcW w:w="6946" w:type="dxa"/>
            <w:hideMark/>
          </w:tcPr>
          <w:p w14:paraId="6A9E25D6" w14:textId="77777777" w:rsidR="00236D02" w:rsidRPr="00236D02" w:rsidRDefault="00236D02" w:rsidP="00236D02">
            <w:pPr>
              <w:rPr>
                <w:lang w:val="en-AU"/>
              </w:rPr>
            </w:pPr>
            <w:r w:rsidRPr="00236D02">
              <w:rPr>
                <w:lang w:val="en-AU"/>
              </w:rPr>
              <w:t>Advice concerning vasectomy, male infertility, penile and testicular problems, sexual function and dysfunction, sexual health and the prostate. Excludes diagnostic screening.</w:t>
            </w:r>
          </w:p>
        </w:tc>
      </w:tr>
    </w:tbl>
    <w:p w14:paraId="75D3D68A" w14:textId="77777777" w:rsidR="001728E6" w:rsidRDefault="001728E6" w:rsidP="00B44AEB"/>
    <w:p w14:paraId="05E00EFF" w14:textId="77777777" w:rsidR="00715938" w:rsidRDefault="00715938" w:rsidP="00B44AEB"/>
    <w:p w14:paraId="4EC8CF29" w14:textId="5ADA5AF3" w:rsidR="00715938" w:rsidRDefault="00715938" w:rsidP="00B44AEB">
      <w:pPr>
        <w:sectPr w:rsidR="00715938" w:rsidSect="00B44AEB">
          <w:pgSz w:w="16838" w:h="11906" w:orient="landscape" w:code="9"/>
          <w:pgMar w:top="1077" w:right="1440" w:bottom="1077" w:left="1440" w:header="709" w:footer="709" w:gutter="0"/>
          <w:cols w:space="708"/>
          <w:docGrid w:linePitch="360"/>
        </w:sectPr>
      </w:pPr>
    </w:p>
    <w:p w14:paraId="67EE897A" w14:textId="29CB2F86" w:rsidR="006E08B6" w:rsidRDefault="00EE257C" w:rsidP="002D25B7">
      <w:pPr>
        <w:pStyle w:val="NumberedHeading3"/>
      </w:pPr>
      <w:bookmarkStart w:id="19" w:name="_Toc216162070"/>
      <w:r>
        <w:lastRenderedPageBreak/>
        <w:t>Counting Rules</w:t>
      </w:r>
      <w:bookmarkEnd w:id="19"/>
    </w:p>
    <w:p w14:paraId="78711B3F" w14:textId="77777777" w:rsidR="005B4056" w:rsidRPr="005B4056" w:rsidRDefault="005B4056" w:rsidP="005B4056">
      <w:pPr>
        <w:pStyle w:val="BodyTextExpanded"/>
        <w:rPr>
          <w:lang w:eastAsia="en-AU"/>
        </w:rPr>
      </w:pPr>
      <w:r w:rsidRPr="005B4056">
        <w:rPr>
          <w:lang w:eastAsia="en-AU"/>
        </w:rPr>
        <w:t>The counting rules for PCHSEs are as follows:</w:t>
      </w:r>
    </w:p>
    <w:p w14:paraId="262F4749" w14:textId="77777777" w:rsidR="005B4056" w:rsidRPr="005B4056" w:rsidRDefault="005B4056" w:rsidP="005B4056">
      <w:pPr>
        <w:pStyle w:val="ListBullet"/>
      </w:pPr>
      <w:r>
        <w:t>‘client’ is defined as the principal individual to whom therapeutic/clinical content is directed by a healthcare provider(s). Where carers and/or family members are also present during the interaction, only one PCHSE per client may be counted.</w:t>
      </w:r>
    </w:p>
    <w:p w14:paraId="7ECE77AF" w14:textId="77777777" w:rsidR="005B4056" w:rsidRPr="005B4056" w:rsidRDefault="005B4056" w:rsidP="005B4056">
      <w:pPr>
        <w:pStyle w:val="ListBullet"/>
      </w:pPr>
      <w:r>
        <w:t>one PCHSE is recorded for each interaction with a client, regardless of the number of healthcare providers present. Note: The reporting of multiple health care provider type activity is not required for PCHSE activity.</w:t>
      </w:r>
    </w:p>
    <w:p w14:paraId="67BE9CE5" w14:textId="77777777" w:rsidR="005B4056" w:rsidRDefault="005B4056" w:rsidP="00B44AEB">
      <w:pPr>
        <w:pStyle w:val="ListBullet"/>
      </w:pPr>
      <w:r>
        <w:t>services delivered via telehealth or telephone are included if they meet the definition of a PCHSE. Telehealth PCHSEs are reported by both the provider and receiver.</w:t>
      </w:r>
    </w:p>
    <w:p w14:paraId="72EAE8A4" w14:textId="2414D99F" w:rsidR="00A35B7B" w:rsidRDefault="005B4056" w:rsidP="00B44AEB">
      <w:pPr>
        <w:pStyle w:val="ListBullet"/>
        <w:rPr>
          <w:iCs/>
          <w:lang w:val="en-US"/>
        </w:rPr>
      </w:pPr>
      <w:r w:rsidRPr="483ECF12">
        <w:rPr>
          <w:lang w:val="en-US"/>
        </w:rPr>
        <w:t>one PCHSE is recorded for each client who attends a group session, regardless of the number of healthcare providers present. There is no requirement to separate these session types nor report the number of group sessions. For example, if five clients attended a group session, this would be reported as five PCHSEs.</w:t>
      </w:r>
      <w:r w:rsidRPr="483ECF12">
        <w:rPr>
          <w:lang w:val="en-US"/>
        </w:rPr>
        <w:br w:type="page"/>
      </w:r>
    </w:p>
    <w:p w14:paraId="15EBB2B5" w14:textId="77777777" w:rsidR="00A35B7B" w:rsidRDefault="00A35B7B" w:rsidP="00CA4B5F">
      <w:pPr>
        <w:pStyle w:val="NumberedHeading1"/>
      </w:pPr>
      <w:bookmarkStart w:id="20" w:name="_Toc134613308"/>
      <w:bookmarkStart w:id="21" w:name="_Hlk193959367"/>
      <w:bookmarkStart w:id="22" w:name="_Toc216162071"/>
      <w:r>
        <w:lastRenderedPageBreak/>
        <w:t>Recording telehealth service events</w:t>
      </w:r>
      <w:bookmarkEnd w:id="20"/>
      <w:bookmarkEnd w:id="22"/>
    </w:p>
    <w:p w14:paraId="658D3320" w14:textId="3989CD26" w:rsidR="005A4159" w:rsidRPr="003D0902" w:rsidRDefault="005A4159" w:rsidP="005A4159">
      <w:pPr>
        <w:pStyle w:val="Callout"/>
        <w:rPr>
          <w:rFonts w:ascii="Calibri" w:eastAsia="Calibri" w:hAnsi="Calibri" w:cs="Calibri"/>
          <w:szCs w:val="22"/>
        </w:rPr>
      </w:pPr>
      <w:r w:rsidRPr="005A4159">
        <w:rPr>
          <w:b/>
          <w:bCs/>
          <w:i/>
          <w:iCs w:val="0"/>
        </w:rPr>
        <w:t>Note</w:t>
      </w:r>
      <w:r w:rsidRPr="005A4159">
        <w:rPr>
          <w:i/>
          <w:iCs w:val="0"/>
        </w:rPr>
        <w:t>: The</w:t>
      </w:r>
      <w:r w:rsidRPr="005A4159">
        <w:rPr>
          <w:b/>
          <w:i/>
          <w:iCs w:val="0"/>
        </w:rPr>
        <w:t xml:space="preserve"> </w:t>
      </w:r>
      <w:r w:rsidR="00C752A1">
        <w:rPr>
          <w:b/>
          <w:i/>
          <w:iCs w:val="0"/>
        </w:rPr>
        <w:t>Queensland Virtual Hospital</w:t>
      </w:r>
      <w:r w:rsidRPr="005A4159">
        <w:rPr>
          <w:i/>
          <w:iCs w:val="0"/>
        </w:rPr>
        <w:t xml:space="preserve"> has provided the following information. For further information please contact </w:t>
      </w:r>
      <w:hyperlink r:id="rId42" w:history="1">
        <w:r w:rsidR="00C752A1" w:rsidRPr="00ED76FA">
          <w:rPr>
            <w:rStyle w:val="Hyperlink"/>
            <w:i/>
            <w:iCs w:val="0"/>
          </w:rPr>
          <w:t>QVH@health.qld.gov.au</w:t>
        </w:r>
      </w:hyperlink>
      <w:r>
        <w:t>.</w:t>
      </w:r>
    </w:p>
    <w:p w14:paraId="575DBE6F" w14:textId="77777777" w:rsidR="00A35B7B" w:rsidRDefault="00A35B7B" w:rsidP="00CA4B5F">
      <w:pPr>
        <w:pStyle w:val="BodyTextExpanded"/>
      </w:pPr>
      <w:r>
        <w:t>Service events delivered via videoconference (</w:t>
      </w:r>
      <w:r w:rsidRPr="005E4DBF">
        <w:rPr>
          <w:i/>
          <w:iCs/>
        </w:rPr>
        <w:t>non-admitted patient telehealth service event</w:t>
      </w:r>
      <w:r>
        <w:t xml:space="preserve">) may be reported by both the recipient-end and provider-end, for clinic types: specialist; allied health/clinical nurse; primary and community health; procedure; and diagnostic. </w:t>
      </w:r>
    </w:p>
    <w:p w14:paraId="66282A62" w14:textId="77777777" w:rsidR="00A35B7B" w:rsidRPr="00502096" w:rsidRDefault="00A35B7B" w:rsidP="00CA4B5F">
      <w:pPr>
        <w:pStyle w:val="BodyTextExpanded"/>
      </w:pPr>
      <w:r w:rsidRPr="00821F33">
        <w:t xml:space="preserve">Non-admitted patient telehealth service events </w:t>
      </w:r>
      <w:r w:rsidRPr="00502096">
        <w:t>may be reported for</w:t>
      </w:r>
      <w:r>
        <w:t>:</w:t>
      </w:r>
    </w:p>
    <w:p w14:paraId="2DEEE13F" w14:textId="7B96B42E" w:rsidR="00A35B7B" w:rsidRPr="00502096" w:rsidRDefault="00A35B7B" w:rsidP="00CA4B5F">
      <w:pPr>
        <w:pStyle w:val="ListBullet"/>
      </w:pPr>
      <w:r>
        <w:t>one-to-one service events</w:t>
      </w:r>
    </w:p>
    <w:p w14:paraId="4043FA17" w14:textId="5F8B34AE" w:rsidR="00A35B7B" w:rsidRPr="00502096" w:rsidRDefault="00A35B7B" w:rsidP="00CA4B5F">
      <w:pPr>
        <w:pStyle w:val="ListBullet"/>
      </w:pPr>
      <w:r>
        <w:t>group sessions</w:t>
      </w:r>
    </w:p>
    <w:p w14:paraId="0ADE13C8" w14:textId="7A70EDAB" w:rsidR="00A35B7B" w:rsidRPr="00502096" w:rsidRDefault="00A35B7B" w:rsidP="00CA4B5F">
      <w:pPr>
        <w:pStyle w:val="ListBullet"/>
      </w:pPr>
      <w:r>
        <w:t>multiple healthcare providers</w:t>
      </w:r>
      <w:r w:rsidR="00AC1189">
        <w:t>,</w:t>
      </w:r>
      <w:r>
        <w:t xml:space="preserve"> and</w:t>
      </w:r>
    </w:p>
    <w:p w14:paraId="04A9A7D1" w14:textId="595ABFFE" w:rsidR="00A35B7B" w:rsidRPr="00502096" w:rsidRDefault="00A35B7B" w:rsidP="004E3762">
      <w:pPr>
        <w:pStyle w:val="ListBullet"/>
        <w:spacing w:after="240"/>
        <w:ind w:left="357" w:hanging="357"/>
        <w:rPr>
          <w:strike/>
        </w:rPr>
      </w:pPr>
      <w:r>
        <w:t>multi-disciplinary case conferences</w:t>
      </w:r>
    </w:p>
    <w:p w14:paraId="04E15665" w14:textId="77777777" w:rsidR="00A35B7B" w:rsidRDefault="00A35B7B" w:rsidP="00CA4B5F">
      <w:pPr>
        <w:pStyle w:val="Heading4"/>
      </w:pPr>
      <w:bookmarkStart w:id="23" w:name="_Toc134613309"/>
      <w:r w:rsidRPr="00502096">
        <w:t>Scope</w:t>
      </w:r>
      <w:bookmarkEnd w:id="23"/>
    </w:p>
    <w:p w14:paraId="53BC234D" w14:textId="77777777" w:rsidR="00A35B7B" w:rsidRPr="00502096" w:rsidRDefault="00A35B7B" w:rsidP="00EB5907">
      <w:pPr>
        <w:pStyle w:val="BodyTextExpanded"/>
      </w:pPr>
      <w:r w:rsidRPr="00D27E14">
        <w:t>Non-admitted patient telehealth service events may be reported where:</w:t>
      </w:r>
    </w:p>
    <w:p w14:paraId="73A32D2B" w14:textId="702E7EA2" w:rsidR="00A35B7B" w:rsidRPr="008956A3" w:rsidRDefault="00A35B7B" w:rsidP="00EB5907">
      <w:pPr>
        <w:pStyle w:val="ListBullet"/>
      </w:pPr>
      <w:r>
        <w:t xml:space="preserve">the service meets the definition of a </w:t>
      </w:r>
      <w:hyperlink r:id="rId43">
        <w:r w:rsidRPr="483ECF12">
          <w:rPr>
            <w:rStyle w:val="Hyperlink"/>
          </w:rPr>
          <w:t>non-admitted patient service event</w:t>
        </w:r>
      </w:hyperlink>
      <w:r>
        <w:t xml:space="preserve">. </w:t>
      </w:r>
    </w:p>
    <w:p w14:paraId="5608AF8C" w14:textId="77777777" w:rsidR="00A35B7B" w:rsidRPr="008956A3" w:rsidRDefault="00A35B7B" w:rsidP="00EB5907">
      <w:pPr>
        <w:pStyle w:val="ListBullet"/>
      </w:pPr>
      <w:r>
        <w:t>the service was a substitute for a face-to-face service event.</w:t>
      </w:r>
    </w:p>
    <w:p w14:paraId="2643817A" w14:textId="77777777" w:rsidR="00A35B7B" w:rsidRPr="008956A3" w:rsidRDefault="00A35B7B" w:rsidP="00EB5907">
      <w:pPr>
        <w:pStyle w:val="ListBullet"/>
      </w:pPr>
      <w:r>
        <w:t>the service was delivered via videoconference technology (synchronous audio and visual link).</w:t>
      </w:r>
    </w:p>
    <w:p w14:paraId="06CAE337" w14:textId="77777777" w:rsidR="00A35B7B" w:rsidRPr="008956A3" w:rsidRDefault="00A35B7B" w:rsidP="00EB5907">
      <w:pPr>
        <w:pStyle w:val="ListBullet"/>
      </w:pPr>
      <w:r>
        <w:t>details of the service event were captured through an electronic or manual booking system.</w:t>
      </w:r>
    </w:p>
    <w:p w14:paraId="307B69CE" w14:textId="77777777" w:rsidR="00A35B7B" w:rsidRPr="008956A3" w:rsidRDefault="00A35B7B" w:rsidP="00EB5907">
      <w:pPr>
        <w:pStyle w:val="ListBullet"/>
      </w:pPr>
      <w:r>
        <w:t>Telehealth service events may be reported by provider and recipient facilities.</w:t>
      </w:r>
    </w:p>
    <w:p w14:paraId="0996DFDA" w14:textId="1D1E83A9" w:rsidR="00A35B7B" w:rsidRDefault="00A35B7B" w:rsidP="00EB5907">
      <w:pPr>
        <w:pStyle w:val="ListBullet"/>
      </w:pPr>
      <w:r>
        <w:t xml:space="preserve">The Multiple Health-care Provider (MHCP) indicator may be applied where the service event meets the </w:t>
      </w:r>
      <w:hyperlink r:id="rId44">
        <w:r w:rsidRPr="483ECF12">
          <w:rPr>
            <w:rStyle w:val="Hyperlink"/>
          </w:rPr>
          <w:t>MHCP definition</w:t>
        </w:r>
      </w:hyperlink>
      <w:r>
        <w:t>.</w:t>
      </w:r>
    </w:p>
    <w:p w14:paraId="7C1663C4" w14:textId="77777777" w:rsidR="00A35B7B" w:rsidRDefault="00A35B7B" w:rsidP="00EB5907">
      <w:pPr>
        <w:pStyle w:val="ListBullet"/>
      </w:pPr>
      <w:r>
        <w:t xml:space="preserve">Multidisciplinary Case Conference (MDCC), provided by MHCP, where the patient is not present, may only be reported once, regardless of the number of sites involved. The most appropriate site to report the MDCC should be based on where the majority of providers and services are located. </w:t>
      </w:r>
    </w:p>
    <w:p w14:paraId="01FE518A" w14:textId="77777777" w:rsidR="00A35B7B" w:rsidRPr="003B6340" w:rsidRDefault="00A35B7B" w:rsidP="00EB5907">
      <w:pPr>
        <w:pStyle w:val="ListBullet"/>
        <w:numPr>
          <w:ilvl w:val="0"/>
          <w:numId w:val="0"/>
        </w:numPr>
        <w:ind w:left="360"/>
      </w:pPr>
      <w:r>
        <w:t xml:space="preserve">However, if the number of healthcare providers are equal at each participating site, then the facility that initiated the MDCC, maintains the patient medical record and is responsible for actioning the outcomes of the service event should report. </w:t>
      </w:r>
    </w:p>
    <w:p w14:paraId="148ACE03" w14:textId="77777777" w:rsidR="00A35B7B" w:rsidRDefault="00A35B7B" w:rsidP="00A35B7B">
      <w:pPr>
        <w:pStyle w:val="BodySSB"/>
        <w:rPr>
          <w:b/>
          <w:bCs/>
        </w:rPr>
      </w:pPr>
    </w:p>
    <w:p w14:paraId="2C0E0962" w14:textId="77777777" w:rsidR="00A35B7B" w:rsidRPr="00BD110B" w:rsidRDefault="00A35B7B" w:rsidP="00EB5907">
      <w:pPr>
        <w:pStyle w:val="Heading4"/>
      </w:pPr>
      <w:r w:rsidRPr="00BD110B">
        <w:t>Excluded from this scope are:</w:t>
      </w:r>
    </w:p>
    <w:p w14:paraId="318AB93D" w14:textId="215D0401" w:rsidR="00A35B7B" w:rsidRDefault="00A35B7B" w:rsidP="00EB5907">
      <w:pPr>
        <w:pStyle w:val="ListBullet"/>
      </w:pPr>
      <w:r>
        <w:t>Administrative videoconference such as booking or rescheduling appointments must not be counted as non-admitted patient telehealth service events.</w:t>
      </w:r>
    </w:p>
    <w:p w14:paraId="79F397BA" w14:textId="763D0DD6" w:rsidR="005C79B0" w:rsidRDefault="00F32AC5" w:rsidP="00F32AC5">
      <w:pPr>
        <w:pStyle w:val="Heading3"/>
      </w:pPr>
      <w:bookmarkStart w:id="24" w:name="_Toc216162072"/>
      <w:r>
        <w:lastRenderedPageBreak/>
        <w:t>Reporting Scenarios</w:t>
      </w:r>
      <w:bookmarkEnd w:id="24"/>
    </w:p>
    <w:p w14:paraId="638F83A8" w14:textId="3199D4EC" w:rsidR="00F32AC5" w:rsidRPr="00F32AC5" w:rsidRDefault="00F32AC5" w:rsidP="00F32AC5">
      <w:pPr>
        <w:pStyle w:val="Caption"/>
        <w:keepNext/>
        <w:rPr>
          <w:b/>
          <w:bCs/>
          <w:sz w:val="22"/>
          <w:szCs w:val="22"/>
        </w:rPr>
      </w:pPr>
      <w:r w:rsidRPr="00F32AC5">
        <w:rPr>
          <w:b/>
          <w:bCs/>
          <w:sz w:val="22"/>
          <w:szCs w:val="22"/>
        </w:rPr>
        <w:t xml:space="preserve">Scenario </w:t>
      </w:r>
      <w:r w:rsidRPr="00F32AC5">
        <w:rPr>
          <w:b/>
          <w:bCs/>
          <w:sz w:val="22"/>
          <w:szCs w:val="22"/>
        </w:rPr>
        <w:fldChar w:fldCharType="begin"/>
      </w:r>
      <w:r w:rsidRPr="00F32AC5">
        <w:rPr>
          <w:b/>
          <w:bCs/>
          <w:sz w:val="22"/>
          <w:szCs w:val="22"/>
        </w:rPr>
        <w:instrText xml:space="preserve"> SEQ Scenario \* ARABIC </w:instrText>
      </w:r>
      <w:r w:rsidRPr="00F32AC5">
        <w:rPr>
          <w:b/>
          <w:bCs/>
          <w:sz w:val="22"/>
          <w:szCs w:val="22"/>
        </w:rPr>
        <w:fldChar w:fldCharType="separate"/>
      </w:r>
      <w:r w:rsidR="002E0876">
        <w:rPr>
          <w:b/>
          <w:bCs/>
          <w:noProof/>
          <w:sz w:val="22"/>
          <w:szCs w:val="22"/>
        </w:rPr>
        <w:t>1</w:t>
      </w:r>
      <w:r w:rsidRPr="00F32AC5">
        <w:rPr>
          <w:b/>
          <w:bCs/>
          <w:sz w:val="22"/>
          <w:szCs w:val="22"/>
        </w:rPr>
        <w:fldChar w:fldCharType="end"/>
      </w:r>
    </w:p>
    <w:tbl>
      <w:tblPr>
        <w:tblW w:w="8640" w:type="dxa"/>
        <w:jc w:val="center"/>
        <w:tblCellMar>
          <w:left w:w="0" w:type="dxa"/>
          <w:right w:w="0" w:type="dxa"/>
        </w:tblCellMar>
        <w:tblLook w:val="04A0" w:firstRow="1" w:lastRow="0" w:firstColumn="1" w:lastColumn="0" w:noHBand="0" w:noVBand="1"/>
      </w:tblPr>
      <w:tblGrid>
        <w:gridCol w:w="4345"/>
        <w:gridCol w:w="4295"/>
      </w:tblGrid>
      <w:tr w:rsidR="005C79B0" w:rsidRPr="005C79B0" w14:paraId="08904E36" w14:textId="77777777" w:rsidTr="005C79B0">
        <w:trPr>
          <w:trHeight w:val="604"/>
          <w:jc w:val="center"/>
        </w:trPr>
        <w:tc>
          <w:tcPr>
            <w:tcW w:w="4345" w:type="dxa"/>
            <w:tcBorders>
              <w:top w:val="single" w:sz="8" w:space="0" w:color="auto"/>
              <w:left w:val="single" w:sz="8" w:space="0" w:color="auto"/>
              <w:bottom w:val="single" w:sz="8" w:space="0" w:color="auto"/>
              <w:right w:val="single" w:sz="8" w:space="0" w:color="auto"/>
            </w:tcBorders>
            <w:shd w:val="clear" w:color="auto" w:fill="DAEEF3"/>
            <w:tcMar>
              <w:top w:w="0" w:type="dxa"/>
              <w:left w:w="108" w:type="dxa"/>
              <w:bottom w:w="0" w:type="dxa"/>
              <w:right w:w="108" w:type="dxa"/>
            </w:tcMar>
            <w:vAlign w:val="center"/>
            <w:hideMark/>
          </w:tcPr>
          <w:p w14:paraId="75A891E6" w14:textId="77777777" w:rsidR="005C79B0" w:rsidRPr="005C79B0" w:rsidRDefault="005C79B0" w:rsidP="005C79B0">
            <w:pPr>
              <w:pStyle w:val="ListBullet"/>
              <w:numPr>
                <w:ilvl w:val="0"/>
                <w:numId w:val="0"/>
              </w:numPr>
              <w:spacing w:after="0"/>
              <w:jc w:val="center"/>
              <w:rPr>
                <w:b/>
                <w:bCs/>
                <w:sz w:val="28"/>
                <w:szCs w:val="28"/>
              </w:rPr>
            </w:pPr>
            <w:r w:rsidRPr="005C79B0">
              <w:rPr>
                <w:b/>
                <w:bCs/>
                <w:sz w:val="28"/>
                <w:szCs w:val="28"/>
              </w:rPr>
              <w:t>Facility A: Receiver</w:t>
            </w:r>
          </w:p>
        </w:tc>
        <w:tc>
          <w:tcPr>
            <w:tcW w:w="4295" w:type="dxa"/>
            <w:tcBorders>
              <w:top w:val="single" w:sz="8" w:space="0" w:color="auto"/>
              <w:left w:val="nil"/>
              <w:bottom w:val="single" w:sz="8" w:space="0" w:color="auto"/>
              <w:right w:val="single" w:sz="8" w:space="0" w:color="auto"/>
            </w:tcBorders>
            <w:shd w:val="clear" w:color="auto" w:fill="4BACC6"/>
            <w:tcMar>
              <w:top w:w="0" w:type="dxa"/>
              <w:left w:w="108" w:type="dxa"/>
              <w:bottom w:w="0" w:type="dxa"/>
              <w:right w:w="108" w:type="dxa"/>
            </w:tcMar>
            <w:vAlign w:val="center"/>
            <w:hideMark/>
          </w:tcPr>
          <w:p w14:paraId="5EF21805" w14:textId="77777777" w:rsidR="005C79B0" w:rsidRPr="005C79B0" w:rsidRDefault="005C79B0" w:rsidP="005C79B0">
            <w:pPr>
              <w:pStyle w:val="ListBullet"/>
              <w:numPr>
                <w:ilvl w:val="0"/>
                <w:numId w:val="0"/>
              </w:numPr>
              <w:spacing w:after="0"/>
              <w:jc w:val="center"/>
              <w:rPr>
                <w:b/>
                <w:bCs/>
                <w:sz w:val="28"/>
                <w:szCs w:val="28"/>
              </w:rPr>
            </w:pPr>
            <w:r w:rsidRPr="005C79B0">
              <w:rPr>
                <w:b/>
                <w:bCs/>
                <w:sz w:val="28"/>
                <w:szCs w:val="28"/>
              </w:rPr>
              <w:t>Facility B: Provider</w:t>
            </w:r>
          </w:p>
        </w:tc>
      </w:tr>
      <w:tr w:rsidR="005C79B0" w:rsidRPr="005C79B0" w14:paraId="6CC4A794" w14:textId="77777777" w:rsidTr="00B44AEB">
        <w:trPr>
          <w:trHeight w:val="840"/>
          <w:jc w:val="center"/>
        </w:trPr>
        <w:tc>
          <w:tcPr>
            <w:tcW w:w="4345" w:type="dxa"/>
            <w:tcBorders>
              <w:top w:val="nil"/>
              <w:left w:val="single" w:sz="8" w:space="0" w:color="auto"/>
              <w:right w:val="single" w:sz="8" w:space="0" w:color="auto"/>
            </w:tcBorders>
            <w:tcMar>
              <w:top w:w="0" w:type="dxa"/>
              <w:left w:w="108" w:type="dxa"/>
              <w:bottom w:w="0" w:type="dxa"/>
              <w:right w:w="108" w:type="dxa"/>
            </w:tcMar>
            <w:hideMark/>
          </w:tcPr>
          <w:p w14:paraId="231531A7" w14:textId="77777777" w:rsidR="005C79B0" w:rsidRPr="005C79B0" w:rsidRDefault="005C79B0" w:rsidP="005C79B0">
            <w:pPr>
              <w:pStyle w:val="ListBullet"/>
              <w:numPr>
                <w:ilvl w:val="0"/>
                <w:numId w:val="0"/>
              </w:numPr>
            </w:pPr>
            <w:r w:rsidRPr="005C79B0">
              <w:rPr>
                <w:noProof/>
              </w:rPr>
              <w:drawing>
                <wp:anchor distT="0" distB="0" distL="114300" distR="114300" simplePos="0" relativeHeight="251644416" behindDoc="0" locked="0" layoutInCell="1" allowOverlap="1" wp14:anchorId="7AC9DE4F" wp14:editId="57843599">
                  <wp:simplePos x="0" y="0"/>
                  <wp:positionH relativeFrom="column">
                    <wp:posOffset>1104900</wp:posOffset>
                  </wp:positionH>
                  <wp:positionV relativeFrom="paragraph">
                    <wp:posOffset>56515</wp:posOffset>
                  </wp:positionV>
                  <wp:extent cx="304165" cy="538480"/>
                  <wp:effectExtent l="0" t="0" r="635" b="0"/>
                  <wp:wrapSquare wrapText="bothSides"/>
                  <wp:docPr id="859060873" name="Picture 859060873" descr="A picture containing person&#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83"/>
                          <pic:cNvPicPr/>
                        </pic:nvPicPr>
                        <pic:blipFill>
                          <a:blip r:embed="rId45">
                            <a:extLst>
                              <a:ext uri="{28A0092B-C50C-407E-A947-70E740481C1C}">
                                <a14:useLocalDpi xmlns:a14="http://schemas.microsoft.com/office/drawing/2010/main" val="0"/>
                              </a:ext>
                            </a:extLst>
                          </a:blip>
                          <a:srcRect/>
                          <a:stretch>
                            <a:fillRect/>
                          </a:stretch>
                        </pic:blipFill>
                        <pic:spPr>
                          <a:xfrm>
                            <a:off x="0" y="0"/>
                            <a:ext cx="304165" cy="538480"/>
                          </a:xfrm>
                          <a:prstGeom prst="rect">
                            <a:avLst/>
                          </a:prstGeom>
                        </pic:spPr>
                      </pic:pic>
                    </a:graphicData>
                  </a:graphic>
                  <wp14:sizeRelH relativeFrom="page">
                    <wp14:pctWidth>0</wp14:pctWidth>
                  </wp14:sizeRelH>
                  <wp14:sizeRelV relativeFrom="page">
                    <wp14:pctHeight>0</wp14:pctHeight>
                  </wp14:sizeRelV>
                </wp:anchor>
              </w:drawing>
            </w:r>
          </w:p>
          <w:p w14:paraId="7F1EAACE" w14:textId="77777777" w:rsidR="005C79B0" w:rsidRPr="005C79B0" w:rsidRDefault="005C79B0" w:rsidP="005C79B0">
            <w:pPr>
              <w:pStyle w:val="ListBullet"/>
              <w:numPr>
                <w:ilvl w:val="0"/>
                <w:numId w:val="0"/>
              </w:numPr>
            </w:pPr>
          </w:p>
        </w:tc>
        <w:tc>
          <w:tcPr>
            <w:tcW w:w="4295" w:type="dxa"/>
            <w:tcBorders>
              <w:top w:val="nil"/>
              <w:left w:val="nil"/>
              <w:right w:val="single" w:sz="8" w:space="0" w:color="auto"/>
            </w:tcBorders>
            <w:tcMar>
              <w:top w:w="0" w:type="dxa"/>
              <w:left w:w="108" w:type="dxa"/>
              <w:bottom w:w="0" w:type="dxa"/>
              <w:right w:w="108" w:type="dxa"/>
            </w:tcMar>
            <w:hideMark/>
          </w:tcPr>
          <w:p w14:paraId="568BAA8E" w14:textId="77777777" w:rsidR="005C79B0" w:rsidRPr="005C79B0" w:rsidRDefault="005C79B0" w:rsidP="005C79B0">
            <w:pPr>
              <w:pStyle w:val="ListBullet"/>
              <w:numPr>
                <w:ilvl w:val="0"/>
                <w:numId w:val="0"/>
              </w:numPr>
            </w:pPr>
            <w:r w:rsidRPr="005C79B0">
              <w:rPr>
                <w:noProof/>
              </w:rPr>
              <w:drawing>
                <wp:anchor distT="0" distB="0" distL="114300" distR="114300" simplePos="0" relativeHeight="251645440" behindDoc="0" locked="0" layoutInCell="1" allowOverlap="1" wp14:anchorId="3724D2AB" wp14:editId="0609237A">
                  <wp:simplePos x="0" y="0"/>
                  <wp:positionH relativeFrom="column">
                    <wp:posOffset>1054354</wp:posOffset>
                  </wp:positionH>
                  <wp:positionV relativeFrom="paragraph">
                    <wp:posOffset>146304</wp:posOffset>
                  </wp:positionV>
                  <wp:extent cx="407670" cy="438150"/>
                  <wp:effectExtent l="0" t="0" r="0" b="0"/>
                  <wp:wrapSquare wrapText="bothSides"/>
                  <wp:docPr id="180771297" name="Picture 180771297" descr="A picture containing text, clipart&#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84"/>
                          <pic:cNvPicPr/>
                        </pic:nvPicPr>
                        <pic:blipFill>
                          <a:blip r:embed="rId46">
                            <a:extLst>
                              <a:ext uri="{28A0092B-C50C-407E-A947-70E740481C1C}">
                                <a14:useLocalDpi xmlns:a14="http://schemas.microsoft.com/office/drawing/2010/main" val="0"/>
                              </a:ext>
                            </a:extLst>
                          </a:blip>
                          <a:srcRect/>
                          <a:stretch>
                            <a:fillRect/>
                          </a:stretch>
                        </pic:blipFill>
                        <pic:spPr>
                          <a:xfrm>
                            <a:off x="0" y="0"/>
                            <a:ext cx="407670" cy="438150"/>
                          </a:xfrm>
                          <a:prstGeom prst="rect">
                            <a:avLst/>
                          </a:prstGeom>
                        </pic:spPr>
                      </pic:pic>
                    </a:graphicData>
                  </a:graphic>
                  <wp14:sizeRelH relativeFrom="page">
                    <wp14:pctWidth>0</wp14:pctWidth>
                  </wp14:sizeRelH>
                  <wp14:sizeRelV relativeFrom="page">
                    <wp14:pctHeight>0</wp14:pctHeight>
                  </wp14:sizeRelV>
                </wp:anchor>
              </w:drawing>
            </w:r>
          </w:p>
          <w:p w14:paraId="471ADE08" w14:textId="77777777" w:rsidR="005C79B0" w:rsidRPr="005C79B0" w:rsidRDefault="005C79B0" w:rsidP="005C79B0">
            <w:pPr>
              <w:pStyle w:val="ListBullet"/>
              <w:numPr>
                <w:ilvl w:val="0"/>
                <w:numId w:val="0"/>
              </w:numPr>
            </w:pPr>
          </w:p>
        </w:tc>
      </w:tr>
      <w:tr w:rsidR="005C79B0" w:rsidRPr="005C79B0" w14:paraId="42DE258B" w14:textId="77777777" w:rsidTr="00B44AEB">
        <w:trPr>
          <w:trHeight w:val="840"/>
          <w:jc w:val="center"/>
        </w:trPr>
        <w:tc>
          <w:tcPr>
            <w:tcW w:w="4345" w:type="dxa"/>
            <w:tcBorders>
              <w:top w:val="nil"/>
              <w:left w:val="single" w:sz="8" w:space="0" w:color="auto"/>
              <w:bottom w:val="single" w:sz="8" w:space="0" w:color="auto"/>
              <w:right w:val="single" w:sz="8" w:space="0" w:color="auto"/>
            </w:tcBorders>
            <w:tcMar>
              <w:top w:w="0" w:type="dxa"/>
              <w:left w:w="108" w:type="dxa"/>
              <w:bottom w:w="0" w:type="dxa"/>
              <w:right w:w="108" w:type="dxa"/>
            </w:tcMar>
          </w:tcPr>
          <w:p w14:paraId="2BA62A94" w14:textId="77777777" w:rsidR="001917B2" w:rsidRDefault="001917B2" w:rsidP="005C79B0">
            <w:pPr>
              <w:pStyle w:val="ListBullet"/>
              <w:numPr>
                <w:ilvl w:val="0"/>
                <w:numId w:val="0"/>
              </w:numPr>
              <w:rPr>
                <w:b/>
                <w:bCs/>
              </w:rPr>
            </w:pPr>
          </w:p>
          <w:p w14:paraId="6E8B52A7" w14:textId="39D1408D" w:rsidR="005C79B0" w:rsidRDefault="005C79B0" w:rsidP="005C79B0">
            <w:pPr>
              <w:pStyle w:val="ListBullet"/>
              <w:numPr>
                <w:ilvl w:val="0"/>
                <w:numId w:val="0"/>
              </w:numPr>
            </w:pPr>
            <w:r w:rsidRPr="005C79B0">
              <w:rPr>
                <w:b/>
                <w:bCs/>
              </w:rPr>
              <w:t>Scenario:</w:t>
            </w:r>
            <w:r w:rsidRPr="005C79B0">
              <w:t xml:space="preserve"> A non-admitted patient presents for a cardiac telehealth service event at Facility A. </w:t>
            </w:r>
          </w:p>
          <w:p w14:paraId="5CC14634" w14:textId="02400EFB" w:rsidR="005C79B0" w:rsidRPr="005C79B0" w:rsidRDefault="005C79B0" w:rsidP="005C79B0">
            <w:pPr>
              <w:pStyle w:val="ListBullet"/>
              <w:numPr>
                <w:ilvl w:val="0"/>
                <w:numId w:val="0"/>
              </w:numPr>
            </w:pPr>
            <w:r w:rsidRPr="005C79B0">
              <w:t>A clinician is not present with the patient at Facility A during the telehealth service event.</w:t>
            </w:r>
          </w:p>
        </w:tc>
        <w:tc>
          <w:tcPr>
            <w:tcW w:w="4295" w:type="dxa"/>
            <w:tcBorders>
              <w:left w:val="single" w:sz="8" w:space="0" w:color="auto"/>
              <w:bottom w:val="single" w:sz="8" w:space="0" w:color="auto"/>
              <w:right w:val="single" w:sz="8" w:space="0" w:color="auto"/>
            </w:tcBorders>
            <w:tcMar>
              <w:top w:w="0" w:type="dxa"/>
              <w:left w:w="108" w:type="dxa"/>
              <w:bottom w:w="0" w:type="dxa"/>
              <w:right w:w="108" w:type="dxa"/>
            </w:tcMar>
          </w:tcPr>
          <w:p w14:paraId="4D965E05" w14:textId="77777777" w:rsidR="005C79B0" w:rsidRDefault="005C79B0" w:rsidP="005C79B0">
            <w:pPr>
              <w:pStyle w:val="ListBullet"/>
              <w:numPr>
                <w:ilvl w:val="0"/>
                <w:numId w:val="0"/>
              </w:numPr>
              <w:rPr>
                <w:b/>
                <w:bCs/>
              </w:rPr>
            </w:pPr>
          </w:p>
          <w:p w14:paraId="7DAF22FC" w14:textId="02493582" w:rsidR="005C79B0" w:rsidRPr="005C79B0" w:rsidRDefault="005C79B0" w:rsidP="005C79B0">
            <w:pPr>
              <w:pStyle w:val="ListBullet"/>
              <w:numPr>
                <w:ilvl w:val="0"/>
                <w:numId w:val="0"/>
              </w:numPr>
              <w:rPr>
                <w:b/>
                <w:bCs/>
              </w:rPr>
            </w:pPr>
            <w:r w:rsidRPr="005C79B0">
              <w:rPr>
                <w:b/>
                <w:bCs/>
              </w:rPr>
              <w:t>Scenario:</w:t>
            </w:r>
            <w:r w:rsidRPr="005C79B0">
              <w:t xml:space="preserve"> A Cardiologist at Facility B provides the service event via videoconference.</w:t>
            </w:r>
          </w:p>
        </w:tc>
      </w:tr>
      <w:tr w:rsidR="005C79B0" w:rsidRPr="005C79B0" w14:paraId="7648CF53" w14:textId="77777777" w:rsidTr="005C79B0">
        <w:trPr>
          <w:trHeight w:val="573"/>
          <w:jc w:val="center"/>
        </w:trPr>
        <w:tc>
          <w:tcPr>
            <w:tcW w:w="4345" w:type="dxa"/>
            <w:tcBorders>
              <w:top w:val="single" w:sz="8" w:space="0" w:color="auto"/>
              <w:left w:val="single" w:sz="8" w:space="0" w:color="auto"/>
              <w:bottom w:val="single" w:sz="8" w:space="0" w:color="auto"/>
              <w:right w:val="single" w:sz="8" w:space="0" w:color="auto"/>
            </w:tcBorders>
            <w:shd w:val="clear" w:color="auto" w:fill="DAEEF3"/>
            <w:tcMar>
              <w:top w:w="0" w:type="dxa"/>
              <w:left w:w="108" w:type="dxa"/>
              <w:bottom w:w="0" w:type="dxa"/>
              <w:right w:w="108" w:type="dxa"/>
            </w:tcMar>
            <w:vAlign w:val="center"/>
            <w:hideMark/>
          </w:tcPr>
          <w:p w14:paraId="5F53130C" w14:textId="77777777" w:rsidR="005C79B0" w:rsidRPr="005C79B0" w:rsidRDefault="005C79B0" w:rsidP="005C79B0">
            <w:pPr>
              <w:pStyle w:val="ListBullet"/>
              <w:numPr>
                <w:ilvl w:val="0"/>
                <w:numId w:val="0"/>
              </w:numPr>
              <w:spacing w:after="0"/>
              <w:rPr>
                <w:b/>
                <w:bCs/>
              </w:rPr>
            </w:pPr>
            <w:r w:rsidRPr="005C79B0">
              <w:rPr>
                <w:b/>
                <w:bCs/>
              </w:rPr>
              <w:t xml:space="preserve">Count: </w:t>
            </w:r>
            <w:r w:rsidRPr="005C79B0">
              <w:t>N/A Out of scope</w:t>
            </w:r>
          </w:p>
        </w:tc>
        <w:tc>
          <w:tcPr>
            <w:tcW w:w="4295" w:type="dxa"/>
            <w:tcBorders>
              <w:top w:val="nil"/>
              <w:left w:val="nil"/>
              <w:bottom w:val="single" w:sz="8" w:space="0" w:color="auto"/>
              <w:right w:val="single" w:sz="8" w:space="0" w:color="auto"/>
            </w:tcBorders>
            <w:shd w:val="clear" w:color="auto" w:fill="4BACC6"/>
            <w:tcMar>
              <w:top w:w="0" w:type="dxa"/>
              <w:left w:w="108" w:type="dxa"/>
              <w:bottom w:w="0" w:type="dxa"/>
              <w:right w:w="108" w:type="dxa"/>
            </w:tcMar>
            <w:vAlign w:val="center"/>
            <w:hideMark/>
          </w:tcPr>
          <w:p w14:paraId="110E8D20" w14:textId="77777777" w:rsidR="005C79B0" w:rsidRPr="005C79B0" w:rsidRDefault="005C79B0" w:rsidP="005C79B0">
            <w:pPr>
              <w:pStyle w:val="ListBullet"/>
              <w:numPr>
                <w:ilvl w:val="0"/>
                <w:numId w:val="0"/>
              </w:numPr>
              <w:spacing w:after="0"/>
              <w:rPr>
                <w:b/>
                <w:bCs/>
              </w:rPr>
            </w:pPr>
            <w:r w:rsidRPr="005C79B0">
              <w:rPr>
                <w:b/>
                <w:bCs/>
              </w:rPr>
              <w:t xml:space="preserve">Count: </w:t>
            </w:r>
            <w:r w:rsidRPr="005C79B0">
              <w:t>One 1:1 telehealth service event</w:t>
            </w:r>
          </w:p>
        </w:tc>
      </w:tr>
      <w:tr w:rsidR="005C79B0" w:rsidRPr="005C79B0" w14:paraId="694442F7" w14:textId="77777777" w:rsidTr="005C79B0">
        <w:trPr>
          <w:trHeight w:val="1252"/>
          <w:jc w:val="center"/>
        </w:trPr>
        <w:tc>
          <w:tcPr>
            <w:tcW w:w="4345" w:type="dxa"/>
            <w:tcBorders>
              <w:top w:val="nil"/>
              <w:left w:val="single" w:sz="8" w:space="0" w:color="auto"/>
              <w:bottom w:val="single" w:sz="8" w:space="0" w:color="auto"/>
              <w:right w:val="single" w:sz="8" w:space="0" w:color="auto"/>
            </w:tcBorders>
            <w:shd w:val="clear" w:color="auto" w:fill="DAEEF3"/>
            <w:tcMar>
              <w:top w:w="0" w:type="dxa"/>
              <w:left w:w="108" w:type="dxa"/>
              <w:bottom w:w="0" w:type="dxa"/>
              <w:right w:w="108" w:type="dxa"/>
            </w:tcMar>
            <w:vAlign w:val="center"/>
            <w:hideMark/>
          </w:tcPr>
          <w:p w14:paraId="6246A706" w14:textId="77777777" w:rsidR="005C79B0" w:rsidRPr="005C79B0" w:rsidRDefault="005C79B0" w:rsidP="005C79B0">
            <w:pPr>
              <w:pStyle w:val="ListBullet"/>
              <w:numPr>
                <w:ilvl w:val="0"/>
                <w:numId w:val="0"/>
              </w:numPr>
              <w:spacing w:after="0"/>
              <w:rPr>
                <w:b/>
                <w:bCs/>
              </w:rPr>
            </w:pPr>
            <w:r w:rsidRPr="005C79B0">
              <w:rPr>
                <w:b/>
                <w:bCs/>
              </w:rPr>
              <w:t xml:space="preserve">Service provider: </w:t>
            </w:r>
            <w:r w:rsidRPr="005C79B0">
              <w:t>N/A Out of scope.  A clinician is not present with the patient at Facility A during the telehealth service event.</w:t>
            </w:r>
          </w:p>
        </w:tc>
        <w:tc>
          <w:tcPr>
            <w:tcW w:w="4295" w:type="dxa"/>
            <w:tcBorders>
              <w:top w:val="nil"/>
              <w:left w:val="nil"/>
              <w:bottom w:val="single" w:sz="8" w:space="0" w:color="auto"/>
              <w:right w:val="single" w:sz="8" w:space="0" w:color="auto"/>
            </w:tcBorders>
            <w:shd w:val="clear" w:color="auto" w:fill="4BACC6"/>
            <w:tcMar>
              <w:top w:w="0" w:type="dxa"/>
              <w:left w:w="108" w:type="dxa"/>
              <w:bottom w:w="0" w:type="dxa"/>
              <w:right w:w="108" w:type="dxa"/>
            </w:tcMar>
            <w:vAlign w:val="center"/>
            <w:hideMark/>
          </w:tcPr>
          <w:p w14:paraId="4B828565" w14:textId="77777777" w:rsidR="005C79B0" w:rsidRPr="005C79B0" w:rsidRDefault="005C79B0" w:rsidP="005C79B0">
            <w:pPr>
              <w:pStyle w:val="ListBullet"/>
              <w:numPr>
                <w:ilvl w:val="0"/>
                <w:numId w:val="0"/>
              </w:numPr>
              <w:spacing w:after="0"/>
              <w:rPr>
                <w:b/>
                <w:bCs/>
              </w:rPr>
            </w:pPr>
            <w:r w:rsidRPr="005C79B0">
              <w:rPr>
                <w:b/>
                <w:bCs/>
              </w:rPr>
              <w:t xml:space="preserve">Service provider: </w:t>
            </w:r>
            <w:r w:rsidRPr="005C79B0">
              <w:t>Medical Officer</w:t>
            </w:r>
          </w:p>
        </w:tc>
      </w:tr>
    </w:tbl>
    <w:p w14:paraId="4DED1044" w14:textId="3F255A61" w:rsidR="00E442EF" w:rsidRDefault="00A35B7B" w:rsidP="00E442EF">
      <w:pPr>
        <w:pStyle w:val="Callout"/>
        <w:rPr>
          <w:i/>
          <w:iCs w:val="0"/>
        </w:rPr>
      </w:pPr>
      <w:r w:rsidRPr="00E442EF">
        <w:rPr>
          <w:b/>
          <w:bCs/>
          <w:i/>
          <w:iCs w:val="0"/>
          <w:lang w:eastAsia="en-AU"/>
        </w:rPr>
        <w:t xml:space="preserve">Note: </w:t>
      </w:r>
      <w:r w:rsidRPr="00E442EF">
        <w:rPr>
          <w:i/>
          <w:iCs w:val="0"/>
        </w:rPr>
        <w:t xml:space="preserve">From 1 July 2021, the scope requirement for recipient-end facilities to have a clinician present for the entire duration of a non-admitted patient telehealth service event has been removed. </w:t>
      </w:r>
    </w:p>
    <w:p w14:paraId="03804611" w14:textId="77777777" w:rsidR="00E442EF" w:rsidRDefault="00E442EF" w:rsidP="00E442EF">
      <w:pPr>
        <w:pStyle w:val="Callout"/>
        <w:rPr>
          <w:i/>
          <w:iCs w:val="0"/>
        </w:rPr>
      </w:pPr>
    </w:p>
    <w:p w14:paraId="23966572" w14:textId="77777777" w:rsidR="00E442EF" w:rsidRDefault="00A35B7B" w:rsidP="00E442EF">
      <w:pPr>
        <w:pStyle w:val="Callout"/>
        <w:rPr>
          <w:i/>
          <w:iCs w:val="0"/>
        </w:rPr>
      </w:pPr>
      <w:r w:rsidRPr="00E442EF">
        <w:rPr>
          <w:i/>
          <w:iCs w:val="0"/>
        </w:rPr>
        <w:t>This change does not enable the reporting of unassisted telehealth service events, or events where the recipient-end support is non-clinical (i.e., administrative). These events remain out of scope for reporting in the QHNAPDC.</w:t>
      </w:r>
    </w:p>
    <w:p w14:paraId="38D20969" w14:textId="77777777" w:rsidR="00E442EF" w:rsidRDefault="00E442EF" w:rsidP="00E442EF">
      <w:pPr>
        <w:pStyle w:val="Callout"/>
        <w:rPr>
          <w:i/>
          <w:iCs w:val="0"/>
        </w:rPr>
      </w:pPr>
    </w:p>
    <w:p w14:paraId="36883A87" w14:textId="5BBE911E" w:rsidR="00A35B7B" w:rsidRPr="00E442EF" w:rsidRDefault="00A35B7B" w:rsidP="00E442EF">
      <w:pPr>
        <w:pStyle w:val="Callout"/>
        <w:rPr>
          <w:i/>
          <w:iCs w:val="0"/>
        </w:rPr>
      </w:pPr>
      <w:r w:rsidRPr="00E442EF">
        <w:rPr>
          <w:i/>
          <w:iCs w:val="0"/>
        </w:rPr>
        <w:t xml:space="preserve">The time period for which a clinician must be present in the videoconference at the recipient-end facility for in order to report a service event is not specified.   Non-admitted patient telehealth service events may be reported by the recipient-end facility and/or provider-end facility where the service meets the definition of a </w:t>
      </w:r>
      <w:hyperlink r:id="rId47" w:history="1">
        <w:r w:rsidRPr="00E442EF">
          <w:rPr>
            <w:rStyle w:val="Hyperlink"/>
            <w:i/>
            <w:iCs w:val="0"/>
          </w:rPr>
          <w:t>non-admitted patient service event</w:t>
        </w:r>
      </w:hyperlink>
      <w:r w:rsidRPr="00E442EF">
        <w:rPr>
          <w:i/>
          <w:iCs w:val="0"/>
        </w:rPr>
        <w:t>.</w:t>
      </w:r>
    </w:p>
    <w:p w14:paraId="49E5492E" w14:textId="4A111CFC" w:rsidR="005C79B0" w:rsidRDefault="005C79B0">
      <w:r>
        <w:br w:type="page"/>
      </w:r>
    </w:p>
    <w:p w14:paraId="2407D109" w14:textId="214055C5" w:rsidR="00F32AC5" w:rsidRPr="00F32AC5" w:rsidRDefault="00F32AC5" w:rsidP="00F32AC5">
      <w:pPr>
        <w:pStyle w:val="Caption"/>
        <w:keepNext/>
        <w:rPr>
          <w:b/>
          <w:bCs/>
          <w:sz w:val="22"/>
          <w:szCs w:val="22"/>
        </w:rPr>
      </w:pPr>
      <w:r w:rsidRPr="00F32AC5">
        <w:rPr>
          <w:b/>
          <w:bCs/>
          <w:sz w:val="22"/>
          <w:szCs w:val="22"/>
        </w:rPr>
        <w:lastRenderedPageBreak/>
        <w:t xml:space="preserve">Scenario </w:t>
      </w:r>
      <w:r w:rsidRPr="00F32AC5">
        <w:rPr>
          <w:b/>
          <w:bCs/>
          <w:sz w:val="22"/>
          <w:szCs w:val="22"/>
        </w:rPr>
        <w:fldChar w:fldCharType="begin"/>
      </w:r>
      <w:r w:rsidRPr="00F32AC5">
        <w:rPr>
          <w:b/>
          <w:bCs/>
          <w:sz w:val="22"/>
          <w:szCs w:val="22"/>
        </w:rPr>
        <w:instrText xml:space="preserve"> SEQ Scenario \* ARABIC </w:instrText>
      </w:r>
      <w:r w:rsidRPr="00F32AC5">
        <w:rPr>
          <w:b/>
          <w:bCs/>
          <w:sz w:val="22"/>
          <w:szCs w:val="22"/>
        </w:rPr>
        <w:fldChar w:fldCharType="separate"/>
      </w:r>
      <w:r w:rsidR="002E0876">
        <w:rPr>
          <w:b/>
          <w:bCs/>
          <w:noProof/>
          <w:sz w:val="22"/>
          <w:szCs w:val="22"/>
        </w:rPr>
        <w:t>2</w:t>
      </w:r>
      <w:r w:rsidRPr="00F32AC5">
        <w:rPr>
          <w:b/>
          <w:bCs/>
          <w:sz w:val="22"/>
          <w:szCs w:val="22"/>
        </w:rPr>
        <w:fldChar w:fldCharType="end"/>
      </w:r>
    </w:p>
    <w:tbl>
      <w:tblPr>
        <w:tblW w:w="8640" w:type="dxa"/>
        <w:jc w:val="center"/>
        <w:tblCellMar>
          <w:left w:w="0" w:type="dxa"/>
          <w:right w:w="0" w:type="dxa"/>
        </w:tblCellMar>
        <w:tblLook w:val="04A0" w:firstRow="1" w:lastRow="0" w:firstColumn="1" w:lastColumn="0" w:noHBand="0" w:noVBand="1"/>
      </w:tblPr>
      <w:tblGrid>
        <w:gridCol w:w="4345"/>
        <w:gridCol w:w="4295"/>
      </w:tblGrid>
      <w:tr w:rsidR="00F32AC5" w:rsidRPr="00F32AC5" w14:paraId="1EDACDED" w14:textId="77777777" w:rsidTr="00F32AC5">
        <w:trPr>
          <w:trHeight w:val="530"/>
          <w:jc w:val="center"/>
        </w:trPr>
        <w:tc>
          <w:tcPr>
            <w:tcW w:w="4345" w:type="dxa"/>
            <w:tcBorders>
              <w:top w:val="single" w:sz="8" w:space="0" w:color="auto"/>
              <w:left w:val="single" w:sz="8" w:space="0" w:color="auto"/>
              <w:bottom w:val="single" w:sz="8" w:space="0" w:color="auto"/>
              <w:right w:val="single" w:sz="8" w:space="0" w:color="auto"/>
            </w:tcBorders>
            <w:shd w:val="clear" w:color="auto" w:fill="DAEEF3"/>
            <w:tcMar>
              <w:top w:w="0" w:type="dxa"/>
              <w:left w:w="108" w:type="dxa"/>
              <w:bottom w:w="0" w:type="dxa"/>
              <w:right w:w="108" w:type="dxa"/>
            </w:tcMar>
            <w:vAlign w:val="center"/>
            <w:hideMark/>
          </w:tcPr>
          <w:p w14:paraId="33BF3D2B" w14:textId="77777777" w:rsidR="00F32AC5" w:rsidRPr="00F32AC5" w:rsidRDefault="00F32AC5" w:rsidP="00F32AC5">
            <w:pPr>
              <w:jc w:val="center"/>
              <w:rPr>
                <w:rFonts w:eastAsia="Times New Roman"/>
                <w:b/>
                <w:bCs/>
                <w:sz w:val="28"/>
                <w:szCs w:val="28"/>
                <w:lang w:eastAsia="en-AU"/>
              </w:rPr>
            </w:pPr>
            <w:r w:rsidRPr="00F32AC5">
              <w:rPr>
                <w:rFonts w:eastAsia="Times New Roman"/>
                <w:b/>
                <w:bCs/>
                <w:sz w:val="28"/>
                <w:szCs w:val="28"/>
                <w:lang w:eastAsia="en-AU"/>
              </w:rPr>
              <w:t>Facility A: Receiver</w:t>
            </w:r>
          </w:p>
        </w:tc>
        <w:tc>
          <w:tcPr>
            <w:tcW w:w="4295" w:type="dxa"/>
            <w:tcBorders>
              <w:top w:val="single" w:sz="8" w:space="0" w:color="auto"/>
              <w:left w:val="nil"/>
              <w:bottom w:val="single" w:sz="8" w:space="0" w:color="auto"/>
              <w:right w:val="single" w:sz="8" w:space="0" w:color="auto"/>
            </w:tcBorders>
            <w:shd w:val="clear" w:color="auto" w:fill="4BACC6"/>
            <w:tcMar>
              <w:top w:w="0" w:type="dxa"/>
              <w:left w:w="108" w:type="dxa"/>
              <w:bottom w:w="0" w:type="dxa"/>
              <w:right w:w="108" w:type="dxa"/>
            </w:tcMar>
            <w:vAlign w:val="center"/>
            <w:hideMark/>
          </w:tcPr>
          <w:p w14:paraId="4A9A5C7C" w14:textId="77777777" w:rsidR="00F32AC5" w:rsidRPr="00F32AC5" w:rsidRDefault="00F32AC5" w:rsidP="00F32AC5">
            <w:pPr>
              <w:jc w:val="center"/>
              <w:rPr>
                <w:rFonts w:eastAsia="Times New Roman"/>
                <w:b/>
                <w:bCs/>
                <w:sz w:val="28"/>
                <w:szCs w:val="28"/>
                <w:lang w:eastAsia="en-AU"/>
              </w:rPr>
            </w:pPr>
            <w:r w:rsidRPr="00F32AC5">
              <w:rPr>
                <w:rFonts w:eastAsia="Times New Roman"/>
                <w:b/>
                <w:bCs/>
                <w:sz w:val="28"/>
                <w:szCs w:val="28"/>
                <w:lang w:eastAsia="en-AU"/>
              </w:rPr>
              <w:t>Facility B: Provider</w:t>
            </w:r>
          </w:p>
        </w:tc>
      </w:tr>
      <w:tr w:rsidR="00F32AC5" w:rsidRPr="00CB34F2" w14:paraId="22E61658" w14:textId="77777777" w:rsidTr="00B44AEB">
        <w:trPr>
          <w:trHeight w:val="840"/>
          <w:jc w:val="center"/>
        </w:trPr>
        <w:tc>
          <w:tcPr>
            <w:tcW w:w="4345" w:type="dxa"/>
            <w:tcBorders>
              <w:top w:val="nil"/>
              <w:left w:val="single" w:sz="8" w:space="0" w:color="auto"/>
              <w:right w:val="single" w:sz="8" w:space="0" w:color="auto"/>
            </w:tcBorders>
            <w:tcMar>
              <w:top w:w="0" w:type="dxa"/>
              <w:left w:w="108" w:type="dxa"/>
              <w:bottom w:w="0" w:type="dxa"/>
              <w:right w:w="108" w:type="dxa"/>
            </w:tcMar>
            <w:hideMark/>
          </w:tcPr>
          <w:p w14:paraId="4B1ABE82" w14:textId="77777777" w:rsidR="00F32AC5" w:rsidRPr="00CB34F2" w:rsidRDefault="00F32AC5" w:rsidP="00B44AEB">
            <w:pPr>
              <w:spacing w:before="120" w:after="120"/>
              <w:rPr>
                <w:rFonts w:eastAsia="Times New Roman"/>
                <w:sz w:val="22"/>
                <w:lang w:eastAsia="en-AU"/>
              </w:rPr>
            </w:pPr>
            <w:r>
              <w:rPr>
                <w:noProof/>
              </w:rPr>
              <w:drawing>
                <wp:anchor distT="0" distB="0" distL="114300" distR="114300" simplePos="0" relativeHeight="251647488" behindDoc="0" locked="0" layoutInCell="1" allowOverlap="1" wp14:anchorId="717486C1" wp14:editId="2775B080">
                  <wp:simplePos x="0" y="0"/>
                  <wp:positionH relativeFrom="column">
                    <wp:posOffset>916305</wp:posOffset>
                  </wp:positionH>
                  <wp:positionV relativeFrom="paragraph">
                    <wp:posOffset>132734</wp:posOffset>
                  </wp:positionV>
                  <wp:extent cx="573405" cy="573405"/>
                  <wp:effectExtent l="0" t="0" r="0" b="0"/>
                  <wp:wrapSquare wrapText="bothSides"/>
                  <wp:docPr id="27" name="Picture 27" descr="A picture containing person&#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87"/>
                          <pic:cNvPicPr/>
                        </pic:nvPicPr>
                        <pic:blipFill>
                          <a:blip r:embed="rId48">
                            <a:extLst>
                              <a:ext uri="{28A0092B-C50C-407E-A947-70E740481C1C}">
                                <a14:useLocalDpi xmlns:a14="http://schemas.microsoft.com/office/drawing/2010/main" val="0"/>
                              </a:ext>
                            </a:extLst>
                          </a:blip>
                          <a:stretch>
                            <a:fillRect/>
                          </a:stretch>
                        </pic:blipFill>
                        <pic:spPr>
                          <a:xfrm>
                            <a:off x="0" y="0"/>
                            <a:ext cx="573405" cy="573405"/>
                          </a:xfrm>
                          <a:prstGeom prst="rect">
                            <a:avLst/>
                          </a:prstGeom>
                        </pic:spPr>
                      </pic:pic>
                    </a:graphicData>
                  </a:graphic>
                  <wp14:sizeRelH relativeFrom="page">
                    <wp14:pctWidth>0</wp14:pctWidth>
                  </wp14:sizeRelH>
                  <wp14:sizeRelV relativeFrom="page">
                    <wp14:pctHeight>0</wp14:pctHeight>
                  </wp14:sizeRelV>
                </wp:anchor>
              </w:drawing>
            </w:r>
          </w:p>
          <w:p w14:paraId="5C0B7105" w14:textId="77777777" w:rsidR="00F32AC5" w:rsidRPr="00CB34F2" w:rsidRDefault="00F32AC5" w:rsidP="00B44AEB">
            <w:pPr>
              <w:spacing w:before="120" w:after="120"/>
              <w:rPr>
                <w:rFonts w:eastAsia="Times New Roman"/>
                <w:sz w:val="22"/>
                <w:lang w:eastAsia="en-AU"/>
              </w:rPr>
            </w:pPr>
          </w:p>
        </w:tc>
        <w:tc>
          <w:tcPr>
            <w:tcW w:w="4295" w:type="dxa"/>
            <w:tcBorders>
              <w:top w:val="nil"/>
              <w:left w:val="nil"/>
              <w:right w:val="single" w:sz="8" w:space="0" w:color="auto"/>
            </w:tcBorders>
            <w:tcMar>
              <w:top w:w="0" w:type="dxa"/>
              <w:left w:w="108" w:type="dxa"/>
              <w:bottom w:w="0" w:type="dxa"/>
              <w:right w:w="108" w:type="dxa"/>
            </w:tcMar>
            <w:hideMark/>
          </w:tcPr>
          <w:p w14:paraId="3DFBA6F5" w14:textId="77777777" w:rsidR="00F32AC5" w:rsidRPr="00CB34F2" w:rsidRDefault="00F32AC5" w:rsidP="00B44AEB">
            <w:pPr>
              <w:spacing w:before="120" w:after="120"/>
              <w:rPr>
                <w:rFonts w:eastAsia="Times New Roman"/>
                <w:sz w:val="22"/>
                <w:lang w:eastAsia="en-AU"/>
              </w:rPr>
            </w:pPr>
            <w:r>
              <w:rPr>
                <w:noProof/>
              </w:rPr>
              <w:drawing>
                <wp:anchor distT="0" distB="0" distL="114300" distR="114300" simplePos="0" relativeHeight="251646464" behindDoc="0" locked="0" layoutInCell="1" allowOverlap="1" wp14:anchorId="440C921C" wp14:editId="27A2B139">
                  <wp:simplePos x="0" y="0"/>
                  <wp:positionH relativeFrom="column">
                    <wp:posOffset>1042234</wp:posOffset>
                  </wp:positionH>
                  <wp:positionV relativeFrom="paragraph">
                    <wp:posOffset>166378</wp:posOffset>
                  </wp:positionV>
                  <wp:extent cx="514284" cy="552735"/>
                  <wp:effectExtent l="0" t="0" r="635" b="0"/>
                  <wp:wrapSquare wrapText="bothSides"/>
                  <wp:docPr id="28" name="Picture 28" descr="A picture containing text, clipart&#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84"/>
                          <pic:cNvPicPr/>
                        </pic:nvPicPr>
                        <pic:blipFill>
                          <a:blip r:embed="rId49">
                            <a:extLst>
                              <a:ext uri="{28A0092B-C50C-407E-A947-70E740481C1C}">
                                <a14:useLocalDpi xmlns:a14="http://schemas.microsoft.com/office/drawing/2010/main" val="0"/>
                              </a:ext>
                            </a:extLst>
                          </a:blip>
                          <a:srcRect/>
                          <a:stretch>
                            <a:fillRect/>
                          </a:stretch>
                        </pic:blipFill>
                        <pic:spPr>
                          <a:xfrm>
                            <a:off x="0" y="0"/>
                            <a:ext cx="518865" cy="557659"/>
                          </a:xfrm>
                          <a:prstGeom prst="rect">
                            <a:avLst/>
                          </a:prstGeom>
                        </pic:spPr>
                      </pic:pic>
                    </a:graphicData>
                  </a:graphic>
                  <wp14:sizeRelH relativeFrom="page">
                    <wp14:pctWidth>0</wp14:pctWidth>
                  </wp14:sizeRelH>
                  <wp14:sizeRelV relativeFrom="page">
                    <wp14:pctHeight>0</wp14:pctHeight>
                  </wp14:sizeRelV>
                </wp:anchor>
              </w:drawing>
            </w:r>
          </w:p>
          <w:p w14:paraId="7A40CC2F" w14:textId="77777777" w:rsidR="00F32AC5" w:rsidRPr="00CB34F2" w:rsidRDefault="00F32AC5" w:rsidP="00B44AEB">
            <w:pPr>
              <w:spacing w:before="120" w:after="120"/>
              <w:rPr>
                <w:rFonts w:eastAsia="Times New Roman"/>
                <w:sz w:val="22"/>
                <w:lang w:eastAsia="en-AU"/>
              </w:rPr>
            </w:pPr>
          </w:p>
        </w:tc>
      </w:tr>
      <w:tr w:rsidR="00F32AC5" w:rsidRPr="00F32AC5" w14:paraId="06E51C1F" w14:textId="77777777" w:rsidTr="00B44AEB">
        <w:trPr>
          <w:trHeight w:val="840"/>
          <w:jc w:val="center"/>
        </w:trPr>
        <w:tc>
          <w:tcPr>
            <w:tcW w:w="4345" w:type="dxa"/>
            <w:tcBorders>
              <w:top w:val="nil"/>
              <w:left w:val="single" w:sz="8" w:space="0" w:color="auto"/>
              <w:bottom w:val="single" w:sz="8" w:space="0" w:color="auto"/>
              <w:right w:val="single" w:sz="8" w:space="0" w:color="auto"/>
            </w:tcBorders>
            <w:tcMar>
              <w:top w:w="0" w:type="dxa"/>
              <w:left w:w="108" w:type="dxa"/>
              <w:bottom w:w="0" w:type="dxa"/>
              <w:right w:w="108" w:type="dxa"/>
            </w:tcMar>
          </w:tcPr>
          <w:p w14:paraId="6FF3FDC4" w14:textId="3729A2A3" w:rsidR="00F32AC5" w:rsidRPr="00F32AC5" w:rsidRDefault="00F32AC5" w:rsidP="00B44AEB">
            <w:pPr>
              <w:spacing w:before="120" w:after="120"/>
              <w:rPr>
                <w:rFonts w:eastAsia="Times New Roman"/>
                <w:lang w:eastAsia="en-AU"/>
              </w:rPr>
            </w:pPr>
            <w:r w:rsidRPr="00F32AC5">
              <w:rPr>
                <w:rFonts w:eastAsia="Times New Roman"/>
                <w:b/>
                <w:bCs/>
                <w:lang w:eastAsia="en-AU"/>
              </w:rPr>
              <w:t>Scenario:</w:t>
            </w:r>
            <w:r w:rsidRPr="00F32AC5">
              <w:rPr>
                <w:rFonts w:eastAsia="Times New Roman"/>
                <w:lang w:eastAsia="en-AU"/>
              </w:rPr>
              <w:t xml:space="preserve"> A non-admitted patient newly diagnosed with diabetes has a consult with the Endocrinologist</w:t>
            </w:r>
            <w:r w:rsidR="00522BD5">
              <w:rPr>
                <w:rFonts w:eastAsia="Times New Roman"/>
                <w:lang w:eastAsia="en-AU"/>
              </w:rPr>
              <w:t xml:space="preserve"> from</w:t>
            </w:r>
            <w:r w:rsidRPr="00F32AC5">
              <w:rPr>
                <w:rFonts w:eastAsia="Times New Roman"/>
                <w:lang w:eastAsia="en-AU"/>
              </w:rPr>
              <w:t xml:space="preserve"> Facility </w:t>
            </w:r>
            <w:r w:rsidR="00522BD5">
              <w:rPr>
                <w:rFonts w:eastAsia="Times New Roman"/>
                <w:lang w:eastAsia="en-AU"/>
              </w:rPr>
              <w:t>B</w:t>
            </w:r>
            <w:r w:rsidRPr="00F32AC5">
              <w:rPr>
                <w:rFonts w:eastAsia="Times New Roman"/>
                <w:lang w:eastAsia="en-AU"/>
              </w:rPr>
              <w:t xml:space="preserve">. </w:t>
            </w:r>
          </w:p>
          <w:p w14:paraId="7E5B3332" w14:textId="77777777" w:rsidR="00F32AC5" w:rsidRPr="00F32AC5" w:rsidRDefault="00F32AC5" w:rsidP="00B44AEB">
            <w:pPr>
              <w:spacing w:before="120" w:after="120"/>
              <w:rPr>
                <w:rFonts w:eastAsia="Times New Roman"/>
                <w:lang w:eastAsia="en-AU"/>
              </w:rPr>
            </w:pPr>
            <w:r w:rsidRPr="00F32AC5">
              <w:rPr>
                <w:rFonts w:eastAsia="Times New Roman"/>
                <w:lang w:eastAsia="en-AU"/>
              </w:rPr>
              <w:t xml:space="preserve">A diabetes nurse provides patient support, clinical interaction and records the interaction in the patients’ medical record. </w:t>
            </w:r>
          </w:p>
          <w:p w14:paraId="0BC8140E" w14:textId="77777777" w:rsidR="00F32AC5" w:rsidRPr="00F32AC5" w:rsidRDefault="00F32AC5" w:rsidP="00B44AEB">
            <w:pPr>
              <w:spacing w:before="120" w:after="120"/>
              <w:rPr>
                <w:rFonts w:eastAsia="Times New Roman"/>
                <w:noProof/>
                <w:lang w:eastAsia="en-AU"/>
              </w:rPr>
            </w:pPr>
            <w:r w:rsidRPr="00F32AC5">
              <w:rPr>
                <w:rFonts w:eastAsia="Times New Roman"/>
                <w:lang w:eastAsia="en-AU"/>
              </w:rPr>
              <w:t xml:space="preserve">The nurse leaves the patient with the Endocrinologist to finish the consultation, exiting the consult room prior to the end of the videoconference. </w:t>
            </w:r>
          </w:p>
        </w:tc>
        <w:tc>
          <w:tcPr>
            <w:tcW w:w="4295" w:type="dxa"/>
            <w:tcBorders>
              <w:left w:val="single" w:sz="8" w:space="0" w:color="auto"/>
              <w:bottom w:val="single" w:sz="8" w:space="0" w:color="auto"/>
              <w:right w:val="single" w:sz="8" w:space="0" w:color="auto"/>
            </w:tcBorders>
            <w:tcMar>
              <w:top w:w="0" w:type="dxa"/>
              <w:left w:w="108" w:type="dxa"/>
              <w:bottom w:w="0" w:type="dxa"/>
              <w:right w:w="108" w:type="dxa"/>
            </w:tcMar>
          </w:tcPr>
          <w:p w14:paraId="15B61F8D" w14:textId="77777777" w:rsidR="00F32AC5" w:rsidRPr="00F32AC5" w:rsidRDefault="00F32AC5" w:rsidP="00B44AEB">
            <w:pPr>
              <w:spacing w:before="120" w:after="120"/>
              <w:rPr>
                <w:rFonts w:eastAsia="Times New Roman"/>
                <w:b/>
                <w:bCs/>
                <w:lang w:eastAsia="en-AU"/>
              </w:rPr>
            </w:pPr>
            <w:r w:rsidRPr="00F32AC5">
              <w:rPr>
                <w:rFonts w:eastAsia="Times New Roman"/>
                <w:b/>
                <w:bCs/>
                <w:lang w:eastAsia="en-AU"/>
              </w:rPr>
              <w:t>Scenario:</w:t>
            </w:r>
            <w:r w:rsidRPr="00F32AC5">
              <w:rPr>
                <w:rFonts w:eastAsia="Times New Roman"/>
                <w:lang w:eastAsia="en-AU"/>
              </w:rPr>
              <w:t xml:space="preserve"> An Endocrinologist at Facility B provides the service event via videoconference.</w:t>
            </w:r>
          </w:p>
        </w:tc>
      </w:tr>
      <w:tr w:rsidR="00F32AC5" w:rsidRPr="00F32AC5" w14:paraId="224A0610" w14:textId="77777777" w:rsidTr="00B44AEB">
        <w:trPr>
          <w:trHeight w:val="573"/>
          <w:jc w:val="center"/>
        </w:trPr>
        <w:tc>
          <w:tcPr>
            <w:tcW w:w="4345" w:type="dxa"/>
            <w:tcBorders>
              <w:top w:val="single" w:sz="8" w:space="0" w:color="auto"/>
              <w:left w:val="single" w:sz="8" w:space="0" w:color="auto"/>
              <w:bottom w:val="single" w:sz="8" w:space="0" w:color="auto"/>
              <w:right w:val="single" w:sz="8" w:space="0" w:color="auto"/>
            </w:tcBorders>
            <w:shd w:val="clear" w:color="auto" w:fill="DAEEF3"/>
            <w:tcMar>
              <w:top w:w="0" w:type="dxa"/>
              <w:left w:w="108" w:type="dxa"/>
              <w:bottom w:w="0" w:type="dxa"/>
              <w:right w:w="108" w:type="dxa"/>
            </w:tcMar>
            <w:hideMark/>
          </w:tcPr>
          <w:p w14:paraId="1E749812" w14:textId="77777777" w:rsidR="00F32AC5" w:rsidRPr="00F32AC5" w:rsidRDefault="00F32AC5" w:rsidP="00B44AEB">
            <w:pPr>
              <w:spacing w:before="120" w:after="120"/>
              <w:rPr>
                <w:rFonts w:eastAsia="Times New Roman"/>
                <w:b/>
                <w:bCs/>
                <w:lang w:eastAsia="en-AU"/>
              </w:rPr>
            </w:pPr>
            <w:r w:rsidRPr="00F32AC5">
              <w:rPr>
                <w:rFonts w:eastAsia="Times New Roman"/>
                <w:b/>
                <w:bCs/>
                <w:lang w:eastAsia="en-AU"/>
              </w:rPr>
              <w:t xml:space="preserve">Count: </w:t>
            </w:r>
            <w:r w:rsidRPr="00F32AC5">
              <w:rPr>
                <w:rFonts w:eastAsia="Times New Roman"/>
                <w:lang w:eastAsia="en-AU"/>
              </w:rPr>
              <w:t>One 1:1 telehealth service event</w:t>
            </w:r>
          </w:p>
        </w:tc>
        <w:tc>
          <w:tcPr>
            <w:tcW w:w="4295" w:type="dxa"/>
            <w:tcBorders>
              <w:top w:val="nil"/>
              <w:left w:val="nil"/>
              <w:bottom w:val="single" w:sz="8" w:space="0" w:color="auto"/>
              <w:right w:val="single" w:sz="8" w:space="0" w:color="auto"/>
            </w:tcBorders>
            <w:shd w:val="clear" w:color="auto" w:fill="4BACC6"/>
            <w:tcMar>
              <w:top w:w="0" w:type="dxa"/>
              <w:left w:w="108" w:type="dxa"/>
              <w:bottom w:w="0" w:type="dxa"/>
              <w:right w:w="108" w:type="dxa"/>
            </w:tcMar>
            <w:hideMark/>
          </w:tcPr>
          <w:p w14:paraId="79FAB6F6" w14:textId="77777777" w:rsidR="00F32AC5" w:rsidRPr="00F32AC5" w:rsidRDefault="00F32AC5" w:rsidP="00B44AEB">
            <w:pPr>
              <w:spacing w:before="120" w:after="120"/>
              <w:rPr>
                <w:rFonts w:eastAsia="Times New Roman"/>
                <w:b/>
                <w:bCs/>
                <w:lang w:eastAsia="en-AU"/>
              </w:rPr>
            </w:pPr>
            <w:r w:rsidRPr="00F32AC5">
              <w:rPr>
                <w:rFonts w:eastAsia="Times New Roman"/>
                <w:b/>
                <w:bCs/>
                <w:lang w:eastAsia="en-AU"/>
              </w:rPr>
              <w:t xml:space="preserve">Count: </w:t>
            </w:r>
            <w:r w:rsidRPr="00F32AC5">
              <w:rPr>
                <w:rFonts w:eastAsia="Times New Roman"/>
                <w:lang w:eastAsia="en-AU"/>
              </w:rPr>
              <w:t>One 1:1 telehealth service event</w:t>
            </w:r>
          </w:p>
        </w:tc>
      </w:tr>
      <w:tr w:rsidR="00F32AC5" w:rsidRPr="00F32AC5" w14:paraId="3B817BBB" w14:textId="77777777" w:rsidTr="00B44AEB">
        <w:trPr>
          <w:trHeight w:val="641"/>
          <w:jc w:val="center"/>
        </w:trPr>
        <w:tc>
          <w:tcPr>
            <w:tcW w:w="4345" w:type="dxa"/>
            <w:tcBorders>
              <w:top w:val="nil"/>
              <w:left w:val="single" w:sz="8" w:space="0" w:color="auto"/>
              <w:bottom w:val="single" w:sz="8" w:space="0" w:color="auto"/>
              <w:right w:val="single" w:sz="8" w:space="0" w:color="auto"/>
            </w:tcBorders>
            <w:shd w:val="clear" w:color="auto" w:fill="DAEEF3"/>
            <w:tcMar>
              <w:top w:w="0" w:type="dxa"/>
              <w:left w:w="108" w:type="dxa"/>
              <w:bottom w:w="0" w:type="dxa"/>
              <w:right w:w="108" w:type="dxa"/>
            </w:tcMar>
            <w:hideMark/>
          </w:tcPr>
          <w:p w14:paraId="0CD74FAF" w14:textId="77777777" w:rsidR="00F32AC5" w:rsidRPr="00F32AC5" w:rsidRDefault="00F32AC5" w:rsidP="00B44AEB">
            <w:pPr>
              <w:spacing w:before="120" w:after="120"/>
              <w:rPr>
                <w:rFonts w:eastAsia="Times New Roman"/>
                <w:b/>
                <w:bCs/>
                <w:lang w:eastAsia="en-AU"/>
              </w:rPr>
            </w:pPr>
            <w:r w:rsidRPr="00F32AC5">
              <w:rPr>
                <w:rFonts w:eastAsia="Times New Roman"/>
                <w:b/>
                <w:bCs/>
                <w:lang w:eastAsia="en-AU"/>
              </w:rPr>
              <w:t xml:space="preserve">Service provider: </w:t>
            </w:r>
            <w:r w:rsidRPr="00F32AC5">
              <w:rPr>
                <w:rFonts w:eastAsia="Times New Roman"/>
                <w:lang w:eastAsia="en-AU"/>
              </w:rPr>
              <w:t>Other Health Professional.</w:t>
            </w:r>
          </w:p>
        </w:tc>
        <w:tc>
          <w:tcPr>
            <w:tcW w:w="4295" w:type="dxa"/>
            <w:tcBorders>
              <w:top w:val="nil"/>
              <w:left w:val="nil"/>
              <w:bottom w:val="single" w:sz="8" w:space="0" w:color="auto"/>
              <w:right w:val="single" w:sz="8" w:space="0" w:color="auto"/>
            </w:tcBorders>
            <w:shd w:val="clear" w:color="auto" w:fill="4BACC6"/>
            <w:tcMar>
              <w:top w:w="0" w:type="dxa"/>
              <w:left w:w="108" w:type="dxa"/>
              <w:bottom w:w="0" w:type="dxa"/>
              <w:right w:w="108" w:type="dxa"/>
            </w:tcMar>
            <w:hideMark/>
          </w:tcPr>
          <w:p w14:paraId="3B18A512" w14:textId="77777777" w:rsidR="00F32AC5" w:rsidRPr="00F32AC5" w:rsidRDefault="00F32AC5" w:rsidP="00B44AEB">
            <w:pPr>
              <w:spacing w:before="120" w:after="120"/>
              <w:rPr>
                <w:rFonts w:eastAsia="Times New Roman"/>
                <w:b/>
                <w:bCs/>
                <w:lang w:eastAsia="en-AU"/>
              </w:rPr>
            </w:pPr>
            <w:r w:rsidRPr="00F32AC5">
              <w:rPr>
                <w:rFonts w:eastAsia="Times New Roman"/>
                <w:b/>
                <w:bCs/>
                <w:lang w:eastAsia="en-AU"/>
              </w:rPr>
              <w:t xml:space="preserve">Service provider: </w:t>
            </w:r>
            <w:r w:rsidRPr="00F32AC5">
              <w:rPr>
                <w:rFonts w:eastAsia="Times New Roman"/>
                <w:lang w:eastAsia="en-AU"/>
              </w:rPr>
              <w:t>Medical Officer</w:t>
            </w:r>
          </w:p>
        </w:tc>
      </w:tr>
    </w:tbl>
    <w:p w14:paraId="2FBAFE6C" w14:textId="3F852513" w:rsidR="00F32AC5" w:rsidRDefault="00F32AC5"/>
    <w:p w14:paraId="275FDA00" w14:textId="56D5C263" w:rsidR="00F32AC5" w:rsidRPr="00F32AC5" w:rsidRDefault="00F32AC5" w:rsidP="00F32AC5">
      <w:pPr>
        <w:pStyle w:val="Caption"/>
        <w:keepNext/>
        <w:rPr>
          <w:b/>
          <w:bCs/>
          <w:sz w:val="22"/>
          <w:szCs w:val="22"/>
        </w:rPr>
      </w:pPr>
      <w:r w:rsidRPr="00F32AC5">
        <w:rPr>
          <w:b/>
          <w:bCs/>
          <w:sz w:val="22"/>
          <w:szCs w:val="22"/>
        </w:rPr>
        <w:t xml:space="preserve">Scenario </w:t>
      </w:r>
      <w:r w:rsidRPr="00F32AC5">
        <w:rPr>
          <w:b/>
          <w:bCs/>
          <w:sz w:val="22"/>
          <w:szCs w:val="22"/>
        </w:rPr>
        <w:fldChar w:fldCharType="begin"/>
      </w:r>
      <w:r w:rsidRPr="00F32AC5">
        <w:rPr>
          <w:b/>
          <w:bCs/>
          <w:sz w:val="22"/>
          <w:szCs w:val="22"/>
        </w:rPr>
        <w:instrText xml:space="preserve"> SEQ Scenario \* ARABIC </w:instrText>
      </w:r>
      <w:r w:rsidRPr="00F32AC5">
        <w:rPr>
          <w:b/>
          <w:bCs/>
          <w:sz w:val="22"/>
          <w:szCs w:val="22"/>
        </w:rPr>
        <w:fldChar w:fldCharType="separate"/>
      </w:r>
      <w:r w:rsidR="002E0876">
        <w:rPr>
          <w:b/>
          <w:bCs/>
          <w:noProof/>
          <w:sz w:val="22"/>
          <w:szCs w:val="22"/>
        </w:rPr>
        <w:t>3</w:t>
      </w:r>
      <w:r w:rsidRPr="00F32AC5">
        <w:rPr>
          <w:b/>
          <w:bCs/>
          <w:sz w:val="22"/>
          <w:szCs w:val="22"/>
        </w:rPr>
        <w:fldChar w:fldCharType="end"/>
      </w:r>
    </w:p>
    <w:tbl>
      <w:tblPr>
        <w:tblW w:w="8641" w:type="dxa"/>
        <w:jc w:val="center"/>
        <w:tblCellMar>
          <w:left w:w="0" w:type="dxa"/>
          <w:right w:w="0" w:type="dxa"/>
        </w:tblCellMar>
        <w:tblLook w:val="04A0" w:firstRow="1" w:lastRow="0" w:firstColumn="1" w:lastColumn="0" w:noHBand="0" w:noVBand="1"/>
      </w:tblPr>
      <w:tblGrid>
        <w:gridCol w:w="4386"/>
        <w:gridCol w:w="4255"/>
      </w:tblGrid>
      <w:tr w:rsidR="00F32AC5" w:rsidRPr="00F32AC5" w14:paraId="678095EA" w14:textId="77777777" w:rsidTr="00F32AC5">
        <w:trPr>
          <w:trHeight w:val="560"/>
          <w:jc w:val="center"/>
        </w:trPr>
        <w:tc>
          <w:tcPr>
            <w:tcW w:w="4386" w:type="dxa"/>
            <w:tcBorders>
              <w:top w:val="single" w:sz="8" w:space="0" w:color="auto"/>
              <w:left w:val="single" w:sz="8" w:space="0" w:color="auto"/>
              <w:bottom w:val="single" w:sz="8" w:space="0" w:color="auto"/>
              <w:right w:val="single" w:sz="8" w:space="0" w:color="auto"/>
            </w:tcBorders>
            <w:shd w:val="clear" w:color="auto" w:fill="DAEEF3"/>
            <w:tcMar>
              <w:top w:w="0" w:type="dxa"/>
              <w:left w:w="108" w:type="dxa"/>
              <w:bottom w:w="0" w:type="dxa"/>
              <w:right w:w="108" w:type="dxa"/>
            </w:tcMar>
            <w:vAlign w:val="center"/>
            <w:hideMark/>
          </w:tcPr>
          <w:p w14:paraId="017DECAC" w14:textId="77777777" w:rsidR="00F32AC5" w:rsidRPr="00F32AC5" w:rsidRDefault="00F32AC5" w:rsidP="00F32AC5">
            <w:pPr>
              <w:pStyle w:val="BodyTextExpanded"/>
              <w:spacing w:before="0" w:after="0"/>
              <w:jc w:val="center"/>
              <w:rPr>
                <w:b/>
                <w:bCs/>
                <w:sz w:val="28"/>
                <w:szCs w:val="28"/>
              </w:rPr>
            </w:pPr>
            <w:r w:rsidRPr="00F32AC5">
              <w:rPr>
                <w:b/>
                <w:bCs/>
                <w:sz w:val="28"/>
                <w:szCs w:val="28"/>
              </w:rPr>
              <w:t>Facility A: Receiver</w:t>
            </w:r>
          </w:p>
        </w:tc>
        <w:tc>
          <w:tcPr>
            <w:tcW w:w="4255" w:type="dxa"/>
            <w:tcBorders>
              <w:top w:val="single" w:sz="8" w:space="0" w:color="auto"/>
              <w:left w:val="nil"/>
              <w:bottom w:val="single" w:sz="8" w:space="0" w:color="auto"/>
              <w:right w:val="single" w:sz="8" w:space="0" w:color="auto"/>
            </w:tcBorders>
            <w:shd w:val="clear" w:color="auto" w:fill="4BACC6"/>
            <w:tcMar>
              <w:top w:w="0" w:type="dxa"/>
              <w:left w:w="108" w:type="dxa"/>
              <w:bottom w:w="0" w:type="dxa"/>
              <w:right w:w="108" w:type="dxa"/>
            </w:tcMar>
            <w:vAlign w:val="center"/>
            <w:hideMark/>
          </w:tcPr>
          <w:p w14:paraId="56ED4518" w14:textId="77777777" w:rsidR="00F32AC5" w:rsidRPr="00F32AC5" w:rsidRDefault="00F32AC5" w:rsidP="00F32AC5">
            <w:pPr>
              <w:pStyle w:val="BodyTextExpanded"/>
              <w:spacing w:before="0" w:after="0"/>
              <w:jc w:val="center"/>
              <w:rPr>
                <w:b/>
                <w:bCs/>
                <w:sz w:val="28"/>
                <w:szCs w:val="28"/>
              </w:rPr>
            </w:pPr>
            <w:r w:rsidRPr="00F32AC5">
              <w:rPr>
                <w:b/>
                <w:bCs/>
                <w:sz w:val="28"/>
                <w:szCs w:val="28"/>
              </w:rPr>
              <w:t>Facility B: Provider</w:t>
            </w:r>
          </w:p>
        </w:tc>
      </w:tr>
      <w:tr w:rsidR="00F32AC5" w:rsidRPr="00F32AC5" w14:paraId="0A2943BF" w14:textId="77777777" w:rsidTr="00B44AEB">
        <w:trPr>
          <w:trHeight w:val="700"/>
          <w:jc w:val="center"/>
        </w:trPr>
        <w:tc>
          <w:tcPr>
            <w:tcW w:w="4386" w:type="dxa"/>
            <w:tcBorders>
              <w:top w:val="nil"/>
              <w:left w:val="single" w:sz="8" w:space="0" w:color="auto"/>
              <w:right w:val="single" w:sz="8" w:space="0" w:color="auto"/>
            </w:tcBorders>
            <w:tcMar>
              <w:top w:w="0" w:type="dxa"/>
              <w:left w:w="108" w:type="dxa"/>
              <w:bottom w:w="0" w:type="dxa"/>
              <w:right w:w="108" w:type="dxa"/>
            </w:tcMar>
            <w:hideMark/>
          </w:tcPr>
          <w:p w14:paraId="4B042266" w14:textId="77777777" w:rsidR="00F32AC5" w:rsidRPr="00F32AC5" w:rsidRDefault="00F32AC5" w:rsidP="00F32AC5">
            <w:pPr>
              <w:pStyle w:val="BodyTextExpanded"/>
            </w:pPr>
            <w:r w:rsidRPr="00F32AC5">
              <w:rPr>
                <w:noProof/>
              </w:rPr>
              <w:drawing>
                <wp:anchor distT="0" distB="0" distL="114300" distR="114300" simplePos="0" relativeHeight="251648512" behindDoc="0" locked="0" layoutInCell="1" allowOverlap="1" wp14:anchorId="7CF42A13" wp14:editId="6900DB57">
                  <wp:simplePos x="0" y="0"/>
                  <wp:positionH relativeFrom="column">
                    <wp:posOffset>935355</wp:posOffset>
                  </wp:positionH>
                  <wp:positionV relativeFrom="paragraph">
                    <wp:posOffset>106348</wp:posOffset>
                  </wp:positionV>
                  <wp:extent cx="590550" cy="445770"/>
                  <wp:effectExtent l="0" t="0" r="0" b="0"/>
                  <wp:wrapNone/>
                  <wp:docPr id="1617948663" name="Picture 161794866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9"/>
                          <pic:cNvPicPr/>
                        </pic:nvPicPr>
                        <pic:blipFill>
                          <a:blip r:embed="rId50">
                            <a:extLst>
                              <a:ext uri="{28A0092B-C50C-407E-A947-70E740481C1C}">
                                <a14:useLocalDpi xmlns:a14="http://schemas.microsoft.com/office/drawing/2010/main" val="0"/>
                              </a:ext>
                            </a:extLst>
                          </a:blip>
                          <a:stretch>
                            <a:fillRect/>
                          </a:stretch>
                        </pic:blipFill>
                        <pic:spPr>
                          <a:xfrm>
                            <a:off x="0" y="0"/>
                            <a:ext cx="590550" cy="445770"/>
                          </a:xfrm>
                          <a:prstGeom prst="rect">
                            <a:avLst/>
                          </a:prstGeom>
                        </pic:spPr>
                      </pic:pic>
                    </a:graphicData>
                  </a:graphic>
                  <wp14:sizeRelH relativeFrom="page">
                    <wp14:pctWidth>0</wp14:pctWidth>
                  </wp14:sizeRelH>
                  <wp14:sizeRelV relativeFrom="page">
                    <wp14:pctHeight>0</wp14:pctHeight>
                  </wp14:sizeRelV>
                </wp:anchor>
              </w:drawing>
            </w:r>
          </w:p>
          <w:p w14:paraId="78A88E93" w14:textId="77777777" w:rsidR="00F32AC5" w:rsidRPr="00F32AC5" w:rsidRDefault="00F32AC5" w:rsidP="00F32AC5">
            <w:pPr>
              <w:pStyle w:val="BodyTextExpanded"/>
            </w:pPr>
            <w:r w:rsidRPr="00F32AC5">
              <w:t xml:space="preserve"> </w:t>
            </w:r>
          </w:p>
        </w:tc>
        <w:tc>
          <w:tcPr>
            <w:tcW w:w="4255" w:type="dxa"/>
            <w:tcBorders>
              <w:top w:val="nil"/>
              <w:left w:val="nil"/>
              <w:right w:val="single" w:sz="8" w:space="0" w:color="auto"/>
            </w:tcBorders>
            <w:tcMar>
              <w:top w:w="0" w:type="dxa"/>
              <w:left w:w="108" w:type="dxa"/>
              <w:bottom w:w="0" w:type="dxa"/>
              <w:right w:w="108" w:type="dxa"/>
            </w:tcMar>
            <w:hideMark/>
          </w:tcPr>
          <w:p w14:paraId="75729057" w14:textId="77777777" w:rsidR="00F32AC5" w:rsidRPr="00F32AC5" w:rsidRDefault="00F32AC5" w:rsidP="00F32AC5">
            <w:pPr>
              <w:pStyle w:val="BodyTextExpanded"/>
            </w:pPr>
            <w:r w:rsidRPr="00F32AC5">
              <w:rPr>
                <w:noProof/>
              </w:rPr>
              <w:drawing>
                <wp:anchor distT="0" distB="0" distL="114300" distR="114300" simplePos="0" relativeHeight="251649536" behindDoc="1" locked="0" layoutInCell="1" allowOverlap="1" wp14:anchorId="7BEE2CF0" wp14:editId="60EB8553">
                  <wp:simplePos x="0" y="0"/>
                  <wp:positionH relativeFrom="column">
                    <wp:posOffset>1029208</wp:posOffset>
                  </wp:positionH>
                  <wp:positionV relativeFrom="paragraph">
                    <wp:posOffset>29260</wp:posOffset>
                  </wp:positionV>
                  <wp:extent cx="396240" cy="541655"/>
                  <wp:effectExtent l="0" t="0" r="0" b="0"/>
                  <wp:wrapNone/>
                  <wp:docPr id="569937814" name="Picture 56993781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90"/>
                          <pic:cNvPicPr/>
                        </pic:nvPicPr>
                        <pic:blipFill>
                          <a:blip r:embed="rId51">
                            <a:extLst>
                              <a:ext uri="{28A0092B-C50C-407E-A947-70E740481C1C}">
                                <a14:useLocalDpi xmlns:a14="http://schemas.microsoft.com/office/drawing/2010/main" val="0"/>
                              </a:ext>
                            </a:extLst>
                          </a:blip>
                          <a:srcRect/>
                          <a:stretch>
                            <a:fillRect/>
                          </a:stretch>
                        </pic:blipFill>
                        <pic:spPr>
                          <a:xfrm>
                            <a:off x="0" y="0"/>
                            <a:ext cx="396240" cy="541655"/>
                          </a:xfrm>
                          <a:prstGeom prst="rect">
                            <a:avLst/>
                          </a:prstGeom>
                        </pic:spPr>
                      </pic:pic>
                    </a:graphicData>
                  </a:graphic>
                  <wp14:sizeRelH relativeFrom="page">
                    <wp14:pctWidth>0</wp14:pctWidth>
                  </wp14:sizeRelH>
                  <wp14:sizeRelV relativeFrom="page">
                    <wp14:pctHeight>0</wp14:pctHeight>
                  </wp14:sizeRelV>
                </wp:anchor>
              </w:drawing>
            </w:r>
          </w:p>
          <w:p w14:paraId="47184C05" w14:textId="77777777" w:rsidR="00F32AC5" w:rsidRPr="00F32AC5" w:rsidRDefault="00F32AC5" w:rsidP="00F32AC5">
            <w:pPr>
              <w:pStyle w:val="BodyTextExpanded"/>
            </w:pPr>
          </w:p>
        </w:tc>
      </w:tr>
      <w:tr w:rsidR="00F32AC5" w:rsidRPr="00F32AC5" w14:paraId="27B0BE19" w14:textId="77777777" w:rsidTr="00B44AEB">
        <w:trPr>
          <w:trHeight w:val="700"/>
          <w:jc w:val="center"/>
        </w:trPr>
        <w:tc>
          <w:tcPr>
            <w:tcW w:w="4386" w:type="dxa"/>
            <w:tcBorders>
              <w:top w:val="nil"/>
              <w:left w:val="single" w:sz="8" w:space="0" w:color="auto"/>
              <w:bottom w:val="single" w:sz="8" w:space="0" w:color="auto"/>
              <w:right w:val="single" w:sz="8" w:space="0" w:color="auto"/>
            </w:tcBorders>
            <w:tcMar>
              <w:top w:w="0" w:type="dxa"/>
              <w:left w:w="108" w:type="dxa"/>
              <w:bottom w:w="0" w:type="dxa"/>
              <w:right w:w="108" w:type="dxa"/>
            </w:tcMar>
          </w:tcPr>
          <w:p w14:paraId="6C18A763" w14:textId="77777777" w:rsidR="00F32AC5" w:rsidRPr="00F32AC5" w:rsidRDefault="00F32AC5" w:rsidP="00F32AC5">
            <w:pPr>
              <w:pStyle w:val="BodyTextExpanded"/>
            </w:pPr>
            <w:r w:rsidRPr="00F32AC5">
              <w:rPr>
                <w:b/>
                <w:bCs/>
              </w:rPr>
              <w:t>Scenario:</w:t>
            </w:r>
            <w:r w:rsidRPr="00F32AC5">
              <w:t xml:space="preserve"> A group of six non-admitted patients present for their group diabetes education session at Facility A.</w:t>
            </w:r>
          </w:p>
          <w:p w14:paraId="08DA793A" w14:textId="77777777" w:rsidR="00F32AC5" w:rsidRPr="00F32AC5" w:rsidRDefault="00F32AC5" w:rsidP="00F32AC5">
            <w:pPr>
              <w:pStyle w:val="BodyTextExpanded"/>
            </w:pPr>
            <w:r w:rsidRPr="00F32AC5">
              <w:t>A Registered Nurse assists with the delivery of the service event.</w:t>
            </w:r>
          </w:p>
        </w:tc>
        <w:tc>
          <w:tcPr>
            <w:tcW w:w="4255" w:type="dxa"/>
            <w:tcBorders>
              <w:left w:val="single" w:sz="8" w:space="0" w:color="auto"/>
              <w:bottom w:val="single" w:sz="8" w:space="0" w:color="auto"/>
              <w:right w:val="single" w:sz="8" w:space="0" w:color="auto"/>
            </w:tcBorders>
            <w:tcMar>
              <w:top w:w="0" w:type="dxa"/>
              <w:left w:w="108" w:type="dxa"/>
              <w:bottom w:w="0" w:type="dxa"/>
              <w:right w:w="108" w:type="dxa"/>
            </w:tcMar>
          </w:tcPr>
          <w:p w14:paraId="40696E14" w14:textId="77777777" w:rsidR="00F32AC5" w:rsidRPr="00F32AC5" w:rsidRDefault="00F32AC5" w:rsidP="00F32AC5">
            <w:pPr>
              <w:pStyle w:val="BodyTextExpanded"/>
              <w:rPr>
                <w:b/>
                <w:bCs/>
              </w:rPr>
            </w:pPr>
            <w:r w:rsidRPr="00F32AC5">
              <w:rPr>
                <w:b/>
                <w:bCs/>
              </w:rPr>
              <w:t>Scenario:</w:t>
            </w:r>
            <w:r w:rsidRPr="00F32AC5">
              <w:t xml:space="preserve"> An Endocrinologist at Facility B provides the service event via videoconference.</w:t>
            </w:r>
          </w:p>
        </w:tc>
      </w:tr>
      <w:tr w:rsidR="00F32AC5" w:rsidRPr="00F32AC5" w14:paraId="49044119" w14:textId="77777777" w:rsidTr="00B44AEB">
        <w:trPr>
          <w:trHeight w:val="1051"/>
          <w:jc w:val="center"/>
        </w:trPr>
        <w:tc>
          <w:tcPr>
            <w:tcW w:w="4386" w:type="dxa"/>
            <w:tcBorders>
              <w:top w:val="single" w:sz="8" w:space="0" w:color="auto"/>
              <w:left w:val="single" w:sz="8" w:space="0" w:color="auto"/>
              <w:bottom w:val="single" w:sz="8" w:space="0" w:color="auto"/>
              <w:right w:val="single" w:sz="8" w:space="0" w:color="auto"/>
            </w:tcBorders>
            <w:shd w:val="clear" w:color="auto" w:fill="DAEEF3"/>
            <w:tcMar>
              <w:top w:w="0" w:type="dxa"/>
              <w:left w:w="108" w:type="dxa"/>
              <w:bottom w:w="0" w:type="dxa"/>
              <w:right w:w="108" w:type="dxa"/>
            </w:tcMar>
            <w:hideMark/>
          </w:tcPr>
          <w:p w14:paraId="42798DD6" w14:textId="77777777" w:rsidR="00F32AC5" w:rsidRPr="00F32AC5" w:rsidRDefault="00F32AC5" w:rsidP="00F32AC5">
            <w:pPr>
              <w:pStyle w:val="BodyTextExpanded"/>
            </w:pPr>
            <w:r w:rsidRPr="00F32AC5">
              <w:rPr>
                <w:b/>
                <w:bCs/>
              </w:rPr>
              <w:t>Count:</w:t>
            </w:r>
            <w:r w:rsidRPr="00F32AC5">
              <w:t>  Six telehealth service events. A service event is reported for each patient attending a group session.</w:t>
            </w:r>
          </w:p>
        </w:tc>
        <w:tc>
          <w:tcPr>
            <w:tcW w:w="4255" w:type="dxa"/>
            <w:tcBorders>
              <w:top w:val="single" w:sz="8" w:space="0" w:color="auto"/>
              <w:left w:val="single" w:sz="8" w:space="0" w:color="auto"/>
              <w:bottom w:val="single" w:sz="8" w:space="0" w:color="auto"/>
              <w:right w:val="single" w:sz="8" w:space="0" w:color="auto"/>
            </w:tcBorders>
            <w:shd w:val="clear" w:color="auto" w:fill="4BACC6"/>
            <w:tcMar>
              <w:top w:w="0" w:type="dxa"/>
              <w:left w:w="108" w:type="dxa"/>
              <w:bottom w:w="0" w:type="dxa"/>
              <w:right w:w="108" w:type="dxa"/>
            </w:tcMar>
            <w:hideMark/>
          </w:tcPr>
          <w:p w14:paraId="4C4332E4" w14:textId="77777777" w:rsidR="00F32AC5" w:rsidRPr="00F32AC5" w:rsidRDefault="00F32AC5" w:rsidP="00F32AC5">
            <w:pPr>
              <w:pStyle w:val="BodyTextExpanded"/>
            </w:pPr>
            <w:r w:rsidRPr="00F32AC5">
              <w:rPr>
                <w:b/>
                <w:bCs/>
              </w:rPr>
              <w:t xml:space="preserve">Count: </w:t>
            </w:r>
            <w:r w:rsidRPr="00F32AC5">
              <w:t>One group telehealth service event.</w:t>
            </w:r>
          </w:p>
        </w:tc>
      </w:tr>
      <w:tr w:rsidR="00F32AC5" w:rsidRPr="00F32AC5" w14:paraId="2DFDCED2" w14:textId="77777777" w:rsidTr="00B44AEB">
        <w:trPr>
          <w:trHeight w:val="348"/>
          <w:jc w:val="center"/>
        </w:trPr>
        <w:tc>
          <w:tcPr>
            <w:tcW w:w="4386" w:type="dxa"/>
            <w:tcBorders>
              <w:top w:val="single" w:sz="8" w:space="0" w:color="auto"/>
              <w:left w:val="single" w:sz="8" w:space="0" w:color="auto"/>
              <w:bottom w:val="single" w:sz="8" w:space="0" w:color="auto"/>
              <w:right w:val="single" w:sz="8" w:space="0" w:color="auto"/>
            </w:tcBorders>
            <w:shd w:val="clear" w:color="auto" w:fill="DAEEF3"/>
            <w:tcMar>
              <w:top w:w="0" w:type="dxa"/>
              <w:left w:w="108" w:type="dxa"/>
              <w:bottom w:w="0" w:type="dxa"/>
              <w:right w:w="108" w:type="dxa"/>
            </w:tcMar>
            <w:hideMark/>
          </w:tcPr>
          <w:p w14:paraId="434247FB" w14:textId="77777777" w:rsidR="00F32AC5" w:rsidRPr="00F32AC5" w:rsidRDefault="00F32AC5" w:rsidP="00F32AC5">
            <w:pPr>
              <w:pStyle w:val="BodyTextExpanded"/>
              <w:rPr>
                <w:b/>
                <w:bCs/>
              </w:rPr>
            </w:pPr>
            <w:r w:rsidRPr="00F32AC5">
              <w:rPr>
                <w:b/>
                <w:bCs/>
              </w:rPr>
              <w:t xml:space="preserve">Service provider: </w:t>
            </w:r>
            <w:r w:rsidRPr="00F32AC5">
              <w:t>Other Health Professional</w:t>
            </w:r>
          </w:p>
        </w:tc>
        <w:tc>
          <w:tcPr>
            <w:tcW w:w="4255" w:type="dxa"/>
            <w:tcBorders>
              <w:top w:val="single" w:sz="8" w:space="0" w:color="auto"/>
              <w:left w:val="single" w:sz="8" w:space="0" w:color="auto"/>
              <w:bottom w:val="single" w:sz="8" w:space="0" w:color="auto"/>
              <w:right w:val="single" w:sz="8" w:space="0" w:color="auto"/>
            </w:tcBorders>
            <w:shd w:val="clear" w:color="auto" w:fill="4BACC6"/>
            <w:tcMar>
              <w:top w:w="0" w:type="dxa"/>
              <w:left w:w="108" w:type="dxa"/>
              <w:bottom w:w="0" w:type="dxa"/>
              <w:right w:w="108" w:type="dxa"/>
            </w:tcMar>
            <w:hideMark/>
          </w:tcPr>
          <w:p w14:paraId="60D0313D" w14:textId="77777777" w:rsidR="00F32AC5" w:rsidRPr="00F32AC5" w:rsidRDefault="00F32AC5" w:rsidP="00F32AC5">
            <w:pPr>
              <w:pStyle w:val="BodyTextExpanded"/>
              <w:rPr>
                <w:b/>
                <w:bCs/>
              </w:rPr>
            </w:pPr>
            <w:r w:rsidRPr="00F32AC5">
              <w:rPr>
                <w:b/>
                <w:bCs/>
              </w:rPr>
              <w:t xml:space="preserve">Service provider: </w:t>
            </w:r>
            <w:r w:rsidRPr="00F32AC5">
              <w:t>Medical Officer</w:t>
            </w:r>
          </w:p>
        </w:tc>
      </w:tr>
    </w:tbl>
    <w:p w14:paraId="2DAE3607" w14:textId="507A968A" w:rsidR="00981230" w:rsidRPr="00981230" w:rsidRDefault="00981230" w:rsidP="00981230">
      <w:pPr>
        <w:pStyle w:val="Caption"/>
        <w:keepNext/>
        <w:rPr>
          <w:b/>
          <w:bCs/>
          <w:sz w:val="22"/>
          <w:szCs w:val="22"/>
        </w:rPr>
      </w:pPr>
      <w:r w:rsidRPr="00981230">
        <w:rPr>
          <w:b/>
          <w:bCs/>
          <w:sz w:val="22"/>
          <w:szCs w:val="22"/>
        </w:rPr>
        <w:lastRenderedPageBreak/>
        <w:t xml:space="preserve">Scenario </w:t>
      </w:r>
      <w:r w:rsidRPr="00981230">
        <w:rPr>
          <w:b/>
          <w:bCs/>
          <w:sz w:val="22"/>
          <w:szCs w:val="22"/>
        </w:rPr>
        <w:fldChar w:fldCharType="begin"/>
      </w:r>
      <w:r w:rsidRPr="00981230">
        <w:rPr>
          <w:b/>
          <w:bCs/>
          <w:sz w:val="22"/>
          <w:szCs w:val="22"/>
        </w:rPr>
        <w:instrText xml:space="preserve"> SEQ Scenario \* ARABIC </w:instrText>
      </w:r>
      <w:r w:rsidRPr="00981230">
        <w:rPr>
          <w:b/>
          <w:bCs/>
          <w:sz w:val="22"/>
          <w:szCs w:val="22"/>
        </w:rPr>
        <w:fldChar w:fldCharType="separate"/>
      </w:r>
      <w:r w:rsidR="002E0876">
        <w:rPr>
          <w:b/>
          <w:bCs/>
          <w:noProof/>
          <w:sz w:val="22"/>
          <w:szCs w:val="22"/>
        </w:rPr>
        <w:t>4</w:t>
      </w:r>
      <w:r w:rsidRPr="00981230">
        <w:rPr>
          <w:b/>
          <w:bCs/>
          <w:sz w:val="22"/>
          <w:szCs w:val="22"/>
        </w:rPr>
        <w:fldChar w:fldCharType="end"/>
      </w:r>
    </w:p>
    <w:tbl>
      <w:tblPr>
        <w:tblW w:w="8671" w:type="dxa"/>
        <w:jc w:val="center"/>
        <w:tblCellMar>
          <w:left w:w="0" w:type="dxa"/>
          <w:right w:w="0" w:type="dxa"/>
        </w:tblCellMar>
        <w:tblLook w:val="04A0" w:firstRow="1" w:lastRow="0" w:firstColumn="1" w:lastColumn="0" w:noHBand="0" w:noVBand="1"/>
      </w:tblPr>
      <w:tblGrid>
        <w:gridCol w:w="4526"/>
        <w:gridCol w:w="4145"/>
      </w:tblGrid>
      <w:tr w:rsidR="0081741B" w:rsidRPr="0081741B" w14:paraId="7EB481C6" w14:textId="77777777" w:rsidTr="0081741B">
        <w:trPr>
          <w:trHeight w:val="561"/>
          <w:jc w:val="center"/>
        </w:trPr>
        <w:tc>
          <w:tcPr>
            <w:tcW w:w="4526" w:type="dxa"/>
            <w:tcBorders>
              <w:top w:val="single" w:sz="8" w:space="0" w:color="auto"/>
              <w:left w:val="single" w:sz="8" w:space="0" w:color="auto"/>
              <w:bottom w:val="single" w:sz="8" w:space="0" w:color="auto"/>
              <w:right w:val="single" w:sz="8" w:space="0" w:color="auto"/>
            </w:tcBorders>
            <w:shd w:val="clear" w:color="auto" w:fill="DAEEF3"/>
            <w:tcMar>
              <w:top w:w="0" w:type="dxa"/>
              <w:left w:w="108" w:type="dxa"/>
              <w:bottom w:w="0" w:type="dxa"/>
              <w:right w:w="108" w:type="dxa"/>
            </w:tcMar>
            <w:vAlign w:val="center"/>
            <w:hideMark/>
          </w:tcPr>
          <w:p w14:paraId="0878D528" w14:textId="77777777" w:rsidR="0081741B" w:rsidRPr="0081741B" w:rsidRDefault="0081741B" w:rsidP="0081741B">
            <w:pPr>
              <w:pStyle w:val="BodyText"/>
              <w:spacing w:before="0" w:after="0"/>
              <w:jc w:val="center"/>
              <w:rPr>
                <w:b/>
                <w:sz w:val="28"/>
                <w:szCs w:val="28"/>
              </w:rPr>
            </w:pPr>
            <w:r w:rsidRPr="0081741B">
              <w:rPr>
                <w:b/>
                <w:sz w:val="28"/>
                <w:szCs w:val="28"/>
              </w:rPr>
              <w:t>Facility A: Receiver</w:t>
            </w:r>
          </w:p>
        </w:tc>
        <w:tc>
          <w:tcPr>
            <w:tcW w:w="4145" w:type="dxa"/>
            <w:tcBorders>
              <w:top w:val="single" w:sz="8" w:space="0" w:color="auto"/>
              <w:left w:val="nil"/>
              <w:bottom w:val="single" w:sz="8" w:space="0" w:color="auto"/>
              <w:right w:val="single" w:sz="8" w:space="0" w:color="auto"/>
            </w:tcBorders>
            <w:shd w:val="clear" w:color="auto" w:fill="4BACC6"/>
            <w:tcMar>
              <w:top w:w="0" w:type="dxa"/>
              <w:left w:w="108" w:type="dxa"/>
              <w:bottom w:w="0" w:type="dxa"/>
              <w:right w:w="108" w:type="dxa"/>
            </w:tcMar>
            <w:vAlign w:val="center"/>
            <w:hideMark/>
          </w:tcPr>
          <w:p w14:paraId="1E96151B" w14:textId="77777777" w:rsidR="0081741B" w:rsidRPr="0081741B" w:rsidRDefault="0081741B" w:rsidP="0081741B">
            <w:pPr>
              <w:pStyle w:val="BodyText"/>
              <w:spacing w:before="0" w:after="0"/>
              <w:jc w:val="center"/>
              <w:rPr>
                <w:b/>
                <w:sz w:val="28"/>
                <w:szCs w:val="28"/>
              </w:rPr>
            </w:pPr>
            <w:r w:rsidRPr="0081741B">
              <w:rPr>
                <w:b/>
                <w:sz w:val="28"/>
                <w:szCs w:val="28"/>
              </w:rPr>
              <w:t>Facility B: Provider</w:t>
            </w:r>
          </w:p>
        </w:tc>
      </w:tr>
      <w:tr w:rsidR="0081741B" w:rsidRPr="0081741B" w14:paraId="77CE41DB" w14:textId="77777777" w:rsidTr="00B44AEB">
        <w:trPr>
          <w:trHeight w:val="740"/>
          <w:jc w:val="center"/>
        </w:trPr>
        <w:tc>
          <w:tcPr>
            <w:tcW w:w="4526" w:type="dxa"/>
            <w:tcBorders>
              <w:top w:val="nil"/>
              <w:left w:val="single" w:sz="8" w:space="0" w:color="auto"/>
              <w:right w:val="single" w:sz="8" w:space="0" w:color="auto"/>
            </w:tcBorders>
            <w:tcMar>
              <w:top w:w="0" w:type="dxa"/>
              <w:left w:w="108" w:type="dxa"/>
              <w:bottom w:w="0" w:type="dxa"/>
              <w:right w:w="108" w:type="dxa"/>
            </w:tcMar>
            <w:hideMark/>
          </w:tcPr>
          <w:p w14:paraId="6DE38861" w14:textId="77777777" w:rsidR="0081741B" w:rsidRPr="0081741B" w:rsidRDefault="0081741B" w:rsidP="0081741B">
            <w:pPr>
              <w:pStyle w:val="BodyText"/>
            </w:pPr>
            <w:r w:rsidRPr="0081741B">
              <w:rPr>
                <w:noProof/>
              </w:rPr>
              <w:drawing>
                <wp:anchor distT="0" distB="0" distL="114300" distR="114300" simplePos="0" relativeHeight="251650560" behindDoc="0" locked="0" layoutInCell="1" allowOverlap="1" wp14:anchorId="3FAB909A" wp14:editId="4666B07F">
                  <wp:simplePos x="0" y="0"/>
                  <wp:positionH relativeFrom="column">
                    <wp:posOffset>1064601</wp:posOffset>
                  </wp:positionH>
                  <wp:positionV relativeFrom="paragraph">
                    <wp:posOffset>107144</wp:posOffset>
                  </wp:positionV>
                  <wp:extent cx="445135" cy="445135"/>
                  <wp:effectExtent l="0" t="0" r="0" b="0"/>
                  <wp:wrapSquare wrapText="bothSides"/>
                  <wp:docPr id="179500754" name="Picture 179500754" descr="A picture containing person&#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87"/>
                          <pic:cNvPicPr/>
                        </pic:nvPicPr>
                        <pic:blipFill>
                          <a:blip r:embed="rId48">
                            <a:extLst>
                              <a:ext uri="{28A0092B-C50C-407E-A947-70E740481C1C}">
                                <a14:useLocalDpi xmlns:a14="http://schemas.microsoft.com/office/drawing/2010/main" val="0"/>
                              </a:ext>
                            </a:extLst>
                          </a:blip>
                          <a:stretch>
                            <a:fillRect/>
                          </a:stretch>
                        </pic:blipFill>
                        <pic:spPr>
                          <a:xfrm>
                            <a:off x="0" y="0"/>
                            <a:ext cx="445135" cy="445135"/>
                          </a:xfrm>
                          <a:prstGeom prst="rect">
                            <a:avLst/>
                          </a:prstGeom>
                        </pic:spPr>
                      </pic:pic>
                    </a:graphicData>
                  </a:graphic>
                  <wp14:sizeRelH relativeFrom="page">
                    <wp14:pctWidth>0</wp14:pctWidth>
                  </wp14:sizeRelH>
                  <wp14:sizeRelV relativeFrom="page">
                    <wp14:pctHeight>0</wp14:pctHeight>
                  </wp14:sizeRelV>
                </wp:anchor>
              </w:drawing>
            </w:r>
          </w:p>
          <w:p w14:paraId="4CF3F064" w14:textId="77777777" w:rsidR="0081741B" w:rsidRPr="0081741B" w:rsidRDefault="0081741B" w:rsidP="0081741B">
            <w:pPr>
              <w:pStyle w:val="BodyText"/>
            </w:pPr>
            <w:r w:rsidRPr="0081741B">
              <w:t xml:space="preserve"> </w:t>
            </w:r>
          </w:p>
        </w:tc>
        <w:tc>
          <w:tcPr>
            <w:tcW w:w="4145" w:type="dxa"/>
            <w:tcBorders>
              <w:top w:val="nil"/>
              <w:left w:val="nil"/>
              <w:right w:val="single" w:sz="8" w:space="0" w:color="auto"/>
            </w:tcBorders>
            <w:tcMar>
              <w:top w:w="0" w:type="dxa"/>
              <w:left w:w="108" w:type="dxa"/>
              <w:bottom w:w="0" w:type="dxa"/>
              <w:right w:w="108" w:type="dxa"/>
            </w:tcMar>
            <w:hideMark/>
          </w:tcPr>
          <w:p w14:paraId="455A0F9C" w14:textId="77777777" w:rsidR="0081741B" w:rsidRPr="0081741B" w:rsidRDefault="0081741B" w:rsidP="0081741B">
            <w:pPr>
              <w:pStyle w:val="BodyText"/>
            </w:pPr>
            <w:r w:rsidRPr="0081741B">
              <w:rPr>
                <w:noProof/>
              </w:rPr>
              <w:drawing>
                <wp:anchor distT="0" distB="0" distL="114300" distR="114300" simplePos="0" relativeHeight="251651584" behindDoc="0" locked="0" layoutInCell="1" allowOverlap="1" wp14:anchorId="63479B3E" wp14:editId="6C8DCED4">
                  <wp:simplePos x="0" y="0"/>
                  <wp:positionH relativeFrom="column">
                    <wp:posOffset>959286</wp:posOffset>
                  </wp:positionH>
                  <wp:positionV relativeFrom="paragraph">
                    <wp:posOffset>43180</wp:posOffset>
                  </wp:positionV>
                  <wp:extent cx="638175" cy="523875"/>
                  <wp:effectExtent l="0" t="0" r="0" b="0"/>
                  <wp:wrapNone/>
                  <wp:docPr id="1222129261" name="Picture 1222129261" descr="A picture containing clipart&#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88"/>
                          <pic:cNvPicPr/>
                        </pic:nvPicPr>
                        <pic:blipFill>
                          <a:blip r:embed="rId52">
                            <a:extLst>
                              <a:ext uri="{28A0092B-C50C-407E-A947-70E740481C1C}">
                                <a14:useLocalDpi xmlns:a14="http://schemas.microsoft.com/office/drawing/2010/main" val="0"/>
                              </a:ext>
                            </a:extLst>
                          </a:blip>
                          <a:stretch>
                            <a:fillRect/>
                          </a:stretch>
                        </pic:blipFill>
                        <pic:spPr>
                          <a:xfrm>
                            <a:off x="0" y="0"/>
                            <a:ext cx="638175" cy="523875"/>
                          </a:xfrm>
                          <a:prstGeom prst="rect">
                            <a:avLst/>
                          </a:prstGeom>
                        </pic:spPr>
                      </pic:pic>
                    </a:graphicData>
                  </a:graphic>
                  <wp14:sizeRelH relativeFrom="page">
                    <wp14:pctWidth>0</wp14:pctWidth>
                  </wp14:sizeRelH>
                  <wp14:sizeRelV relativeFrom="page">
                    <wp14:pctHeight>0</wp14:pctHeight>
                  </wp14:sizeRelV>
                </wp:anchor>
              </w:drawing>
            </w:r>
          </w:p>
          <w:p w14:paraId="2B15A100" w14:textId="77777777" w:rsidR="0081741B" w:rsidRPr="0081741B" w:rsidRDefault="0081741B" w:rsidP="0081741B">
            <w:pPr>
              <w:pStyle w:val="BodyText"/>
            </w:pPr>
          </w:p>
        </w:tc>
      </w:tr>
      <w:tr w:rsidR="0081741B" w:rsidRPr="0081741B" w14:paraId="7FBAF9AF" w14:textId="77777777" w:rsidTr="00B44AEB">
        <w:trPr>
          <w:trHeight w:val="740"/>
          <w:jc w:val="center"/>
        </w:trPr>
        <w:tc>
          <w:tcPr>
            <w:tcW w:w="4526" w:type="dxa"/>
            <w:tcBorders>
              <w:top w:val="nil"/>
              <w:left w:val="single" w:sz="8" w:space="0" w:color="auto"/>
              <w:bottom w:val="single" w:sz="8" w:space="0" w:color="auto"/>
              <w:right w:val="single" w:sz="8" w:space="0" w:color="auto"/>
            </w:tcBorders>
            <w:tcMar>
              <w:top w:w="0" w:type="dxa"/>
              <w:left w:w="108" w:type="dxa"/>
              <w:bottom w:w="0" w:type="dxa"/>
              <w:right w:w="108" w:type="dxa"/>
            </w:tcMar>
          </w:tcPr>
          <w:p w14:paraId="3EC16BFD" w14:textId="77777777" w:rsidR="0081741B" w:rsidRPr="0081741B" w:rsidRDefault="0081741B" w:rsidP="0081741B">
            <w:pPr>
              <w:pStyle w:val="BodyText"/>
            </w:pPr>
            <w:r w:rsidRPr="0081741B">
              <w:rPr>
                <w:b/>
                <w:bCs/>
              </w:rPr>
              <w:t>Scenario:</w:t>
            </w:r>
            <w:r w:rsidRPr="0081741B">
              <w:t xml:space="preserve"> A non-admitted patient presents for a 1:1 post-surgical ENT telehealth service event at Facility A.</w:t>
            </w:r>
          </w:p>
          <w:p w14:paraId="1D58A573" w14:textId="77777777" w:rsidR="0081741B" w:rsidRPr="0081741B" w:rsidRDefault="0081741B" w:rsidP="0081741B">
            <w:pPr>
              <w:pStyle w:val="BodyText"/>
            </w:pPr>
            <w:r w:rsidRPr="0081741B">
              <w:t>A Registered Nurse assists with the delivery of the service event.</w:t>
            </w:r>
          </w:p>
        </w:tc>
        <w:tc>
          <w:tcPr>
            <w:tcW w:w="4145" w:type="dxa"/>
            <w:tcBorders>
              <w:left w:val="single" w:sz="8" w:space="0" w:color="auto"/>
              <w:bottom w:val="single" w:sz="8" w:space="0" w:color="auto"/>
              <w:right w:val="single" w:sz="8" w:space="0" w:color="auto"/>
            </w:tcBorders>
            <w:tcMar>
              <w:top w:w="0" w:type="dxa"/>
              <w:left w:w="108" w:type="dxa"/>
              <w:bottom w:w="0" w:type="dxa"/>
              <w:right w:w="108" w:type="dxa"/>
            </w:tcMar>
          </w:tcPr>
          <w:p w14:paraId="6CCFECC4" w14:textId="77777777" w:rsidR="0081741B" w:rsidRPr="0081741B" w:rsidRDefault="0081741B" w:rsidP="0081741B">
            <w:pPr>
              <w:pStyle w:val="BodyText"/>
              <w:rPr>
                <w:b/>
                <w:bCs/>
              </w:rPr>
            </w:pPr>
            <w:r w:rsidRPr="0081741B">
              <w:rPr>
                <w:b/>
                <w:bCs/>
              </w:rPr>
              <w:t>Scenario:</w:t>
            </w:r>
            <w:r w:rsidRPr="0081741B">
              <w:t xml:space="preserve"> An ENT Specialist, Audiologist and Speech Pathologist at Facility B provide the service event via videoconference.</w:t>
            </w:r>
          </w:p>
        </w:tc>
      </w:tr>
      <w:tr w:rsidR="0081741B" w:rsidRPr="0081741B" w14:paraId="1B1A5327" w14:textId="77777777" w:rsidTr="00B44AEB">
        <w:trPr>
          <w:trHeight w:val="57"/>
          <w:jc w:val="center"/>
        </w:trPr>
        <w:tc>
          <w:tcPr>
            <w:tcW w:w="4526" w:type="dxa"/>
            <w:tcBorders>
              <w:top w:val="single" w:sz="8" w:space="0" w:color="auto"/>
              <w:left w:val="single" w:sz="8" w:space="0" w:color="auto"/>
              <w:bottom w:val="single" w:sz="8" w:space="0" w:color="auto"/>
              <w:right w:val="single" w:sz="8" w:space="0" w:color="auto"/>
            </w:tcBorders>
            <w:shd w:val="clear" w:color="auto" w:fill="DAEEF3"/>
            <w:tcMar>
              <w:top w:w="0" w:type="dxa"/>
              <w:left w:w="108" w:type="dxa"/>
              <w:bottom w:w="0" w:type="dxa"/>
              <w:right w:w="108" w:type="dxa"/>
            </w:tcMar>
            <w:hideMark/>
          </w:tcPr>
          <w:p w14:paraId="4309B0BA" w14:textId="3566F194" w:rsidR="0081741B" w:rsidRPr="0081741B" w:rsidRDefault="0081741B" w:rsidP="0081741B">
            <w:pPr>
              <w:pStyle w:val="BodyText"/>
            </w:pPr>
            <w:r w:rsidRPr="0081741B">
              <w:rPr>
                <w:b/>
                <w:bCs/>
              </w:rPr>
              <w:t>Count:</w:t>
            </w:r>
            <w:r>
              <w:rPr>
                <w:b/>
                <w:bCs/>
              </w:rPr>
              <w:t xml:space="preserve"> </w:t>
            </w:r>
            <w:r w:rsidRPr="0081741B">
              <w:t>One 1:1 telehealth service event</w:t>
            </w:r>
          </w:p>
        </w:tc>
        <w:tc>
          <w:tcPr>
            <w:tcW w:w="4145" w:type="dxa"/>
            <w:tcBorders>
              <w:top w:val="single" w:sz="8" w:space="0" w:color="auto"/>
              <w:left w:val="nil"/>
              <w:bottom w:val="single" w:sz="8" w:space="0" w:color="auto"/>
              <w:right w:val="single" w:sz="8" w:space="0" w:color="auto"/>
            </w:tcBorders>
            <w:shd w:val="clear" w:color="auto" w:fill="4BACC6"/>
            <w:tcMar>
              <w:top w:w="0" w:type="dxa"/>
              <w:left w:w="108" w:type="dxa"/>
              <w:bottom w:w="0" w:type="dxa"/>
              <w:right w:w="108" w:type="dxa"/>
            </w:tcMar>
            <w:hideMark/>
          </w:tcPr>
          <w:p w14:paraId="65CD96AD" w14:textId="77777777" w:rsidR="0081741B" w:rsidRPr="0081741B" w:rsidRDefault="0081741B" w:rsidP="0081741B">
            <w:pPr>
              <w:pStyle w:val="BodyText"/>
            </w:pPr>
            <w:r w:rsidRPr="0081741B">
              <w:rPr>
                <w:b/>
                <w:bCs/>
              </w:rPr>
              <w:t xml:space="preserve">Count: </w:t>
            </w:r>
            <w:r w:rsidRPr="0081741B">
              <w:t>One 1:1 telehealth service event</w:t>
            </w:r>
          </w:p>
        </w:tc>
      </w:tr>
      <w:tr w:rsidR="0081741B" w:rsidRPr="0081741B" w14:paraId="3CF28A2C" w14:textId="77777777" w:rsidTr="00B44AEB">
        <w:trPr>
          <w:trHeight w:val="56"/>
          <w:jc w:val="center"/>
        </w:trPr>
        <w:tc>
          <w:tcPr>
            <w:tcW w:w="4526" w:type="dxa"/>
            <w:tcBorders>
              <w:top w:val="nil"/>
              <w:left w:val="single" w:sz="8" w:space="0" w:color="auto"/>
              <w:bottom w:val="single" w:sz="8" w:space="0" w:color="auto"/>
              <w:right w:val="single" w:sz="8" w:space="0" w:color="auto"/>
            </w:tcBorders>
            <w:shd w:val="clear" w:color="auto" w:fill="DAEEF3"/>
            <w:tcMar>
              <w:top w:w="0" w:type="dxa"/>
              <w:left w:w="108" w:type="dxa"/>
              <w:bottom w:w="0" w:type="dxa"/>
              <w:right w:w="108" w:type="dxa"/>
            </w:tcMar>
            <w:hideMark/>
          </w:tcPr>
          <w:p w14:paraId="5BF4ACA6" w14:textId="55088DA4" w:rsidR="0081741B" w:rsidRPr="0081741B" w:rsidRDefault="0081741B" w:rsidP="0081741B">
            <w:pPr>
              <w:pStyle w:val="BodyText"/>
            </w:pPr>
            <w:r w:rsidRPr="0081741B">
              <w:rPr>
                <w:b/>
                <w:bCs/>
              </w:rPr>
              <w:t xml:space="preserve">Service provider: </w:t>
            </w:r>
            <w:r w:rsidRPr="0081741B">
              <w:t>Other Health Professional</w:t>
            </w:r>
          </w:p>
        </w:tc>
        <w:tc>
          <w:tcPr>
            <w:tcW w:w="4145" w:type="dxa"/>
            <w:tcBorders>
              <w:top w:val="nil"/>
              <w:left w:val="nil"/>
              <w:bottom w:val="single" w:sz="8" w:space="0" w:color="auto"/>
              <w:right w:val="single" w:sz="8" w:space="0" w:color="auto"/>
            </w:tcBorders>
            <w:shd w:val="clear" w:color="auto" w:fill="4BACC6"/>
            <w:tcMar>
              <w:top w:w="0" w:type="dxa"/>
              <w:left w:w="108" w:type="dxa"/>
              <w:bottom w:w="0" w:type="dxa"/>
              <w:right w:w="108" w:type="dxa"/>
            </w:tcMar>
            <w:hideMark/>
          </w:tcPr>
          <w:p w14:paraId="54903FF5" w14:textId="7F4F9CD1" w:rsidR="0081741B" w:rsidRPr="0081741B" w:rsidRDefault="0081741B" w:rsidP="0081741B">
            <w:pPr>
              <w:pStyle w:val="BodyText"/>
            </w:pPr>
            <w:r w:rsidRPr="0081741B">
              <w:rPr>
                <w:b/>
                <w:bCs/>
              </w:rPr>
              <w:t xml:space="preserve">Service provider: </w:t>
            </w:r>
            <w:r w:rsidRPr="0081741B">
              <w:t xml:space="preserve">Multiple </w:t>
            </w:r>
            <w:r w:rsidR="0069060D">
              <w:t xml:space="preserve">Healthcare </w:t>
            </w:r>
            <w:r w:rsidRPr="0081741B">
              <w:t>Provider – Medical Officer</w:t>
            </w:r>
          </w:p>
        </w:tc>
      </w:tr>
    </w:tbl>
    <w:p w14:paraId="7699AE1B" w14:textId="00B92B63" w:rsidR="00981230" w:rsidRDefault="00981230" w:rsidP="0081741B">
      <w:pPr>
        <w:pStyle w:val="BodyText"/>
      </w:pPr>
    </w:p>
    <w:p w14:paraId="5DEC3F63" w14:textId="28578A05" w:rsidR="00981230" w:rsidRPr="00981230" w:rsidRDefault="00981230" w:rsidP="00981230">
      <w:pPr>
        <w:pStyle w:val="Caption"/>
        <w:keepNext/>
        <w:rPr>
          <w:b/>
          <w:bCs/>
          <w:sz w:val="22"/>
          <w:szCs w:val="22"/>
        </w:rPr>
      </w:pPr>
      <w:r w:rsidRPr="00981230">
        <w:rPr>
          <w:b/>
          <w:bCs/>
          <w:sz w:val="22"/>
          <w:szCs w:val="22"/>
        </w:rPr>
        <w:t xml:space="preserve">Scenario </w:t>
      </w:r>
      <w:r w:rsidRPr="00981230">
        <w:rPr>
          <w:b/>
          <w:bCs/>
          <w:sz w:val="22"/>
          <w:szCs w:val="22"/>
        </w:rPr>
        <w:fldChar w:fldCharType="begin"/>
      </w:r>
      <w:r w:rsidRPr="00981230">
        <w:rPr>
          <w:b/>
          <w:bCs/>
          <w:sz w:val="22"/>
          <w:szCs w:val="22"/>
        </w:rPr>
        <w:instrText xml:space="preserve"> SEQ Scenario \* ARABIC </w:instrText>
      </w:r>
      <w:r w:rsidRPr="00981230">
        <w:rPr>
          <w:b/>
          <w:bCs/>
          <w:sz w:val="22"/>
          <w:szCs w:val="22"/>
        </w:rPr>
        <w:fldChar w:fldCharType="separate"/>
      </w:r>
      <w:r w:rsidR="002E0876">
        <w:rPr>
          <w:b/>
          <w:bCs/>
          <w:noProof/>
          <w:sz w:val="22"/>
          <w:szCs w:val="22"/>
        </w:rPr>
        <w:t>5</w:t>
      </w:r>
      <w:r w:rsidRPr="00981230">
        <w:rPr>
          <w:b/>
          <w:bCs/>
          <w:sz w:val="22"/>
          <w:szCs w:val="22"/>
        </w:rPr>
        <w:fldChar w:fldCharType="end"/>
      </w:r>
    </w:p>
    <w:tbl>
      <w:tblPr>
        <w:tblW w:w="8673" w:type="dxa"/>
        <w:jc w:val="center"/>
        <w:tblLayout w:type="fixed"/>
        <w:tblCellMar>
          <w:left w:w="0" w:type="dxa"/>
          <w:right w:w="0" w:type="dxa"/>
        </w:tblCellMar>
        <w:tblLook w:val="04A0" w:firstRow="1" w:lastRow="0" w:firstColumn="1" w:lastColumn="0" w:noHBand="0" w:noVBand="1"/>
      </w:tblPr>
      <w:tblGrid>
        <w:gridCol w:w="2891"/>
        <w:gridCol w:w="2891"/>
        <w:gridCol w:w="2891"/>
      </w:tblGrid>
      <w:tr w:rsidR="00981230" w:rsidRPr="00981230" w14:paraId="3C7578AE" w14:textId="77777777" w:rsidTr="00981230">
        <w:trPr>
          <w:trHeight w:val="472"/>
          <w:jc w:val="center"/>
        </w:trPr>
        <w:tc>
          <w:tcPr>
            <w:tcW w:w="2891" w:type="dxa"/>
            <w:tcBorders>
              <w:top w:val="single" w:sz="8" w:space="0" w:color="auto"/>
              <w:left w:val="single" w:sz="8" w:space="0" w:color="auto"/>
              <w:bottom w:val="single" w:sz="8" w:space="0" w:color="auto"/>
              <w:right w:val="single" w:sz="8" w:space="0" w:color="auto"/>
            </w:tcBorders>
            <w:shd w:val="clear" w:color="auto" w:fill="DAEEF3"/>
            <w:tcMar>
              <w:top w:w="0" w:type="dxa"/>
              <w:left w:w="108" w:type="dxa"/>
              <w:bottom w:w="0" w:type="dxa"/>
              <w:right w:w="108" w:type="dxa"/>
            </w:tcMar>
            <w:vAlign w:val="center"/>
            <w:hideMark/>
          </w:tcPr>
          <w:p w14:paraId="65348D1E" w14:textId="77777777" w:rsidR="00981230" w:rsidRPr="00981230" w:rsidRDefault="00981230" w:rsidP="00981230">
            <w:pPr>
              <w:pStyle w:val="BodyText"/>
              <w:spacing w:before="0" w:after="0"/>
              <w:jc w:val="center"/>
              <w:rPr>
                <w:b/>
                <w:sz w:val="28"/>
                <w:szCs w:val="28"/>
              </w:rPr>
            </w:pPr>
            <w:bookmarkStart w:id="25" w:name="_Toc49241869"/>
            <w:r w:rsidRPr="00981230">
              <w:rPr>
                <w:b/>
                <w:sz w:val="28"/>
                <w:szCs w:val="28"/>
              </w:rPr>
              <w:t>Facility A: Receiver</w:t>
            </w:r>
            <w:bookmarkEnd w:id="25"/>
          </w:p>
        </w:tc>
        <w:tc>
          <w:tcPr>
            <w:tcW w:w="2891" w:type="dxa"/>
            <w:tcBorders>
              <w:top w:val="single" w:sz="8" w:space="0" w:color="auto"/>
              <w:left w:val="nil"/>
              <w:bottom w:val="single" w:sz="8" w:space="0" w:color="auto"/>
              <w:right w:val="single" w:sz="8" w:space="0" w:color="auto"/>
            </w:tcBorders>
            <w:shd w:val="clear" w:color="auto" w:fill="4BACC6"/>
            <w:tcMar>
              <w:top w:w="0" w:type="dxa"/>
              <w:left w:w="108" w:type="dxa"/>
              <w:bottom w:w="0" w:type="dxa"/>
              <w:right w:w="108" w:type="dxa"/>
            </w:tcMar>
            <w:vAlign w:val="center"/>
            <w:hideMark/>
          </w:tcPr>
          <w:p w14:paraId="2C16B5C8" w14:textId="77777777" w:rsidR="00981230" w:rsidRPr="00981230" w:rsidRDefault="00981230" w:rsidP="00981230">
            <w:pPr>
              <w:pStyle w:val="BodyText"/>
              <w:spacing w:before="0" w:after="0"/>
              <w:jc w:val="center"/>
              <w:rPr>
                <w:b/>
                <w:sz w:val="28"/>
                <w:szCs w:val="28"/>
              </w:rPr>
            </w:pPr>
            <w:bookmarkStart w:id="26" w:name="_Toc49241870"/>
            <w:r w:rsidRPr="00981230">
              <w:rPr>
                <w:b/>
                <w:sz w:val="28"/>
                <w:szCs w:val="28"/>
              </w:rPr>
              <w:t>Facility B: Provider</w:t>
            </w:r>
            <w:bookmarkEnd w:id="26"/>
          </w:p>
        </w:tc>
        <w:tc>
          <w:tcPr>
            <w:tcW w:w="2891" w:type="dxa"/>
            <w:tcBorders>
              <w:top w:val="single" w:sz="8" w:space="0" w:color="auto"/>
              <w:left w:val="nil"/>
              <w:bottom w:val="single" w:sz="8" w:space="0" w:color="auto"/>
              <w:right w:val="single" w:sz="8" w:space="0" w:color="auto"/>
            </w:tcBorders>
            <w:shd w:val="clear" w:color="auto" w:fill="31849B"/>
            <w:tcMar>
              <w:top w:w="0" w:type="dxa"/>
              <w:left w:w="108" w:type="dxa"/>
              <w:bottom w:w="0" w:type="dxa"/>
              <w:right w:w="108" w:type="dxa"/>
            </w:tcMar>
            <w:vAlign w:val="center"/>
            <w:hideMark/>
          </w:tcPr>
          <w:p w14:paraId="7E48731F" w14:textId="77777777" w:rsidR="00981230" w:rsidRPr="00981230" w:rsidRDefault="00981230" w:rsidP="00981230">
            <w:pPr>
              <w:pStyle w:val="BodyText"/>
              <w:spacing w:before="0" w:after="0"/>
              <w:jc w:val="center"/>
              <w:rPr>
                <w:b/>
                <w:sz w:val="28"/>
                <w:szCs w:val="28"/>
              </w:rPr>
            </w:pPr>
            <w:bookmarkStart w:id="27" w:name="_Toc49241871"/>
            <w:r w:rsidRPr="00981230">
              <w:rPr>
                <w:b/>
                <w:sz w:val="28"/>
                <w:szCs w:val="28"/>
              </w:rPr>
              <w:t>Facility C: Provider</w:t>
            </w:r>
            <w:bookmarkEnd w:id="27"/>
          </w:p>
        </w:tc>
      </w:tr>
      <w:tr w:rsidR="00981230" w:rsidRPr="00981230" w14:paraId="29B6979E" w14:textId="77777777" w:rsidTr="00981230">
        <w:trPr>
          <w:trHeight w:val="831"/>
          <w:jc w:val="center"/>
        </w:trPr>
        <w:tc>
          <w:tcPr>
            <w:tcW w:w="2891" w:type="dxa"/>
            <w:tcBorders>
              <w:top w:val="nil"/>
              <w:left w:val="single" w:sz="8" w:space="0" w:color="auto"/>
              <w:right w:val="single" w:sz="8" w:space="0" w:color="auto"/>
            </w:tcBorders>
            <w:tcMar>
              <w:top w:w="0" w:type="dxa"/>
              <w:left w:w="108" w:type="dxa"/>
              <w:bottom w:w="0" w:type="dxa"/>
              <w:right w:w="108" w:type="dxa"/>
            </w:tcMar>
            <w:hideMark/>
          </w:tcPr>
          <w:p w14:paraId="01A36DFA" w14:textId="77777777" w:rsidR="00981230" w:rsidRPr="00981230" w:rsidRDefault="00981230" w:rsidP="00981230">
            <w:pPr>
              <w:pStyle w:val="BodyText"/>
            </w:pPr>
            <w:r w:rsidRPr="00981230">
              <w:rPr>
                <w:noProof/>
              </w:rPr>
              <w:drawing>
                <wp:anchor distT="0" distB="0" distL="114300" distR="114300" simplePos="0" relativeHeight="251652608" behindDoc="0" locked="0" layoutInCell="1" allowOverlap="1" wp14:anchorId="61DADB88" wp14:editId="17447AED">
                  <wp:simplePos x="0" y="0"/>
                  <wp:positionH relativeFrom="column">
                    <wp:posOffset>588826</wp:posOffset>
                  </wp:positionH>
                  <wp:positionV relativeFrom="paragraph">
                    <wp:posOffset>118878</wp:posOffset>
                  </wp:positionV>
                  <wp:extent cx="445135" cy="445135"/>
                  <wp:effectExtent l="0" t="0" r="0" b="0"/>
                  <wp:wrapSquare wrapText="bothSides"/>
                  <wp:docPr id="1194201497" name="Picture 119420149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89"/>
                          <pic:cNvPicPr/>
                        </pic:nvPicPr>
                        <pic:blipFill>
                          <a:blip r:embed="rId53">
                            <a:extLst>
                              <a:ext uri="{28A0092B-C50C-407E-A947-70E740481C1C}">
                                <a14:useLocalDpi xmlns:a14="http://schemas.microsoft.com/office/drawing/2010/main" val="0"/>
                              </a:ext>
                            </a:extLst>
                          </a:blip>
                          <a:stretch>
                            <a:fillRect/>
                          </a:stretch>
                        </pic:blipFill>
                        <pic:spPr>
                          <a:xfrm>
                            <a:off x="0" y="0"/>
                            <a:ext cx="445135" cy="445135"/>
                          </a:xfrm>
                          <a:prstGeom prst="rect">
                            <a:avLst/>
                          </a:prstGeom>
                        </pic:spPr>
                      </pic:pic>
                    </a:graphicData>
                  </a:graphic>
                  <wp14:sizeRelH relativeFrom="page">
                    <wp14:pctWidth>0</wp14:pctWidth>
                  </wp14:sizeRelH>
                  <wp14:sizeRelV relativeFrom="page">
                    <wp14:pctHeight>0</wp14:pctHeight>
                  </wp14:sizeRelV>
                </wp:anchor>
              </w:drawing>
            </w:r>
          </w:p>
        </w:tc>
        <w:tc>
          <w:tcPr>
            <w:tcW w:w="2891" w:type="dxa"/>
            <w:tcBorders>
              <w:top w:val="nil"/>
              <w:left w:val="nil"/>
              <w:right w:val="single" w:sz="8" w:space="0" w:color="auto"/>
            </w:tcBorders>
            <w:tcMar>
              <w:top w:w="0" w:type="dxa"/>
              <w:left w:w="108" w:type="dxa"/>
              <w:bottom w:w="0" w:type="dxa"/>
              <w:right w:w="108" w:type="dxa"/>
            </w:tcMar>
            <w:hideMark/>
          </w:tcPr>
          <w:p w14:paraId="75BEBD39" w14:textId="77777777" w:rsidR="00981230" w:rsidRPr="00981230" w:rsidRDefault="00981230" w:rsidP="00981230">
            <w:pPr>
              <w:pStyle w:val="BodyText"/>
            </w:pPr>
          </w:p>
          <w:p w14:paraId="316E36C2" w14:textId="77777777" w:rsidR="00981230" w:rsidRPr="00981230" w:rsidRDefault="00981230" w:rsidP="00981230">
            <w:pPr>
              <w:pStyle w:val="BodyText"/>
            </w:pPr>
          </w:p>
        </w:tc>
        <w:tc>
          <w:tcPr>
            <w:tcW w:w="2891" w:type="dxa"/>
            <w:tcBorders>
              <w:top w:val="nil"/>
              <w:left w:val="single" w:sz="8" w:space="0" w:color="auto"/>
              <w:right w:val="single" w:sz="8" w:space="0" w:color="auto"/>
            </w:tcBorders>
            <w:tcMar>
              <w:top w:w="0" w:type="dxa"/>
              <w:left w:w="108" w:type="dxa"/>
              <w:bottom w:w="0" w:type="dxa"/>
              <w:right w:w="108" w:type="dxa"/>
            </w:tcMar>
            <w:hideMark/>
          </w:tcPr>
          <w:p w14:paraId="6C378A03" w14:textId="4CE5C80E" w:rsidR="00981230" w:rsidRPr="00981230" w:rsidRDefault="001917B2" w:rsidP="00981230">
            <w:pPr>
              <w:pStyle w:val="BodyText"/>
            </w:pPr>
            <w:r w:rsidRPr="00981230">
              <w:rPr>
                <w:noProof/>
              </w:rPr>
              <w:drawing>
                <wp:anchor distT="0" distB="0" distL="114300" distR="114300" simplePos="0" relativeHeight="251654656" behindDoc="1" locked="0" layoutInCell="1" allowOverlap="1" wp14:anchorId="1E40397D" wp14:editId="7F867CF7">
                  <wp:simplePos x="0" y="0"/>
                  <wp:positionH relativeFrom="column">
                    <wp:posOffset>626508</wp:posOffset>
                  </wp:positionH>
                  <wp:positionV relativeFrom="paragraph">
                    <wp:posOffset>92237</wp:posOffset>
                  </wp:positionV>
                  <wp:extent cx="390525" cy="520065"/>
                  <wp:effectExtent l="0" t="0" r="0" b="0"/>
                  <wp:wrapNone/>
                  <wp:docPr id="1266055092" name="Picture 126605509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91"/>
                          <pic:cNvPicPr/>
                        </pic:nvPicPr>
                        <pic:blipFill>
                          <a:blip r:embed="rId54">
                            <a:extLst>
                              <a:ext uri="{28A0092B-C50C-407E-A947-70E740481C1C}">
                                <a14:useLocalDpi xmlns:a14="http://schemas.microsoft.com/office/drawing/2010/main" val="0"/>
                              </a:ext>
                            </a:extLst>
                          </a:blip>
                          <a:stretch>
                            <a:fillRect/>
                          </a:stretch>
                        </pic:blipFill>
                        <pic:spPr>
                          <a:xfrm>
                            <a:off x="0" y="0"/>
                            <a:ext cx="390525" cy="520065"/>
                          </a:xfrm>
                          <a:prstGeom prst="rect">
                            <a:avLst/>
                          </a:prstGeom>
                        </pic:spPr>
                      </pic:pic>
                    </a:graphicData>
                  </a:graphic>
                  <wp14:sizeRelH relativeFrom="page">
                    <wp14:pctWidth>0</wp14:pctWidth>
                  </wp14:sizeRelH>
                  <wp14:sizeRelV relativeFrom="page">
                    <wp14:pctHeight>0</wp14:pctHeight>
                  </wp14:sizeRelV>
                </wp:anchor>
              </w:drawing>
            </w:r>
          </w:p>
        </w:tc>
      </w:tr>
      <w:tr w:rsidR="00981230" w:rsidRPr="00981230" w14:paraId="3D481E2C" w14:textId="77777777" w:rsidTr="00981230">
        <w:trPr>
          <w:trHeight w:val="1170"/>
          <w:jc w:val="center"/>
        </w:trPr>
        <w:tc>
          <w:tcPr>
            <w:tcW w:w="2891" w:type="dxa"/>
            <w:tcBorders>
              <w:left w:val="single" w:sz="8" w:space="0" w:color="auto"/>
              <w:right w:val="single" w:sz="8" w:space="0" w:color="auto"/>
            </w:tcBorders>
            <w:tcMar>
              <w:top w:w="0" w:type="dxa"/>
              <w:left w:w="108" w:type="dxa"/>
              <w:bottom w:w="0" w:type="dxa"/>
              <w:right w:w="108" w:type="dxa"/>
            </w:tcMar>
          </w:tcPr>
          <w:p w14:paraId="5CE34C0F" w14:textId="77777777" w:rsidR="00981230" w:rsidRPr="00981230" w:rsidRDefault="00981230" w:rsidP="00981230">
            <w:pPr>
              <w:pStyle w:val="BodyText"/>
            </w:pPr>
            <w:r w:rsidRPr="00981230">
              <w:rPr>
                <w:b/>
                <w:bCs/>
              </w:rPr>
              <w:t>Scenario:</w:t>
            </w:r>
            <w:r w:rsidRPr="00981230">
              <w:t xml:space="preserve"> </w:t>
            </w:r>
          </w:p>
          <w:p w14:paraId="16E9B61E" w14:textId="77777777" w:rsidR="00981230" w:rsidRPr="00981230" w:rsidRDefault="00981230" w:rsidP="00981230">
            <w:pPr>
              <w:pStyle w:val="BodyText"/>
            </w:pPr>
            <w:r w:rsidRPr="00981230">
              <w:t>A non-admitted patient presents for a pre-admission clinic telehealth service event at Facility A.</w:t>
            </w:r>
          </w:p>
          <w:p w14:paraId="1EFC4822" w14:textId="77777777" w:rsidR="00981230" w:rsidRPr="00981230" w:rsidRDefault="00981230" w:rsidP="00981230">
            <w:pPr>
              <w:pStyle w:val="BodyText"/>
            </w:pPr>
            <w:r w:rsidRPr="00981230">
              <w:t>A Registered Nurse assists with the delivery of the service event.</w:t>
            </w:r>
          </w:p>
        </w:tc>
        <w:tc>
          <w:tcPr>
            <w:tcW w:w="2891" w:type="dxa"/>
            <w:tcBorders>
              <w:left w:val="single" w:sz="8" w:space="0" w:color="auto"/>
              <w:bottom w:val="single" w:sz="8" w:space="0" w:color="auto"/>
              <w:right w:val="single" w:sz="8" w:space="0" w:color="auto"/>
            </w:tcBorders>
            <w:tcMar>
              <w:top w:w="0" w:type="dxa"/>
              <w:left w:w="108" w:type="dxa"/>
              <w:bottom w:w="0" w:type="dxa"/>
              <w:right w:w="108" w:type="dxa"/>
            </w:tcMar>
          </w:tcPr>
          <w:p w14:paraId="4F6812C6" w14:textId="77777777" w:rsidR="00981230" w:rsidRPr="00981230" w:rsidRDefault="00981230" w:rsidP="00981230">
            <w:pPr>
              <w:pStyle w:val="BodyText"/>
            </w:pPr>
            <w:r w:rsidRPr="00981230">
              <w:rPr>
                <w:noProof/>
              </w:rPr>
              <w:drawing>
                <wp:anchor distT="0" distB="0" distL="114300" distR="114300" simplePos="0" relativeHeight="251653632" behindDoc="1" locked="0" layoutInCell="1" allowOverlap="1" wp14:anchorId="337818A9" wp14:editId="392C9CC1">
                  <wp:simplePos x="0" y="0"/>
                  <wp:positionH relativeFrom="column">
                    <wp:posOffset>636422</wp:posOffset>
                  </wp:positionH>
                  <wp:positionV relativeFrom="paragraph">
                    <wp:posOffset>-505739</wp:posOffset>
                  </wp:positionV>
                  <wp:extent cx="396240" cy="541655"/>
                  <wp:effectExtent l="0" t="0" r="0" b="0"/>
                  <wp:wrapNone/>
                  <wp:docPr id="229347280" name="Picture 229347280" descr="A picture containing text, clipart&#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7"/>
                          <pic:cNvPicPr/>
                        </pic:nvPicPr>
                        <pic:blipFill>
                          <a:blip r:embed="rId51">
                            <a:extLst>
                              <a:ext uri="{28A0092B-C50C-407E-A947-70E740481C1C}">
                                <a14:useLocalDpi xmlns:a14="http://schemas.microsoft.com/office/drawing/2010/main" val="0"/>
                              </a:ext>
                            </a:extLst>
                          </a:blip>
                          <a:srcRect/>
                          <a:stretch>
                            <a:fillRect/>
                          </a:stretch>
                        </pic:blipFill>
                        <pic:spPr>
                          <a:xfrm>
                            <a:off x="0" y="0"/>
                            <a:ext cx="396240" cy="541655"/>
                          </a:xfrm>
                          <a:prstGeom prst="rect">
                            <a:avLst/>
                          </a:prstGeom>
                        </pic:spPr>
                      </pic:pic>
                    </a:graphicData>
                  </a:graphic>
                  <wp14:sizeRelH relativeFrom="page">
                    <wp14:pctWidth>0</wp14:pctWidth>
                  </wp14:sizeRelH>
                  <wp14:sizeRelV relativeFrom="page">
                    <wp14:pctHeight>0</wp14:pctHeight>
                  </wp14:sizeRelV>
                </wp:anchor>
              </w:drawing>
            </w:r>
            <w:r w:rsidRPr="00981230">
              <w:rPr>
                <w:b/>
                <w:bCs/>
              </w:rPr>
              <w:t>Scenario:</w:t>
            </w:r>
            <w:r w:rsidRPr="00981230">
              <w:t xml:space="preserve"> </w:t>
            </w:r>
          </w:p>
          <w:p w14:paraId="66A50846" w14:textId="77777777" w:rsidR="00981230" w:rsidRPr="00981230" w:rsidRDefault="00981230" w:rsidP="00981230">
            <w:pPr>
              <w:pStyle w:val="BodyText"/>
              <w:rPr>
                <w:b/>
                <w:bCs/>
              </w:rPr>
            </w:pPr>
            <w:r w:rsidRPr="00981230">
              <w:t>An Anaesthetist at Facility B provides the service event.</w:t>
            </w:r>
          </w:p>
        </w:tc>
        <w:tc>
          <w:tcPr>
            <w:tcW w:w="2891" w:type="dxa"/>
            <w:tcBorders>
              <w:left w:val="single" w:sz="8" w:space="0" w:color="auto"/>
              <w:bottom w:val="single" w:sz="4" w:space="0" w:color="auto"/>
              <w:right w:val="single" w:sz="8" w:space="0" w:color="auto"/>
            </w:tcBorders>
            <w:tcMar>
              <w:top w:w="0" w:type="dxa"/>
              <w:left w:w="108" w:type="dxa"/>
              <w:bottom w:w="0" w:type="dxa"/>
              <w:right w:w="108" w:type="dxa"/>
            </w:tcMar>
          </w:tcPr>
          <w:p w14:paraId="643B572B" w14:textId="1F66FC32" w:rsidR="00981230" w:rsidRPr="00981230" w:rsidRDefault="00981230" w:rsidP="00981230">
            <w:pPr>
              <w:pStyle w:val="BodyText"/>
            </w:pPr>
            <w:r w:rsidRPr="00981230">
              <w:rPr>
                <w:b/>
                <w:bCs/>
              </w:rPr>
              <w:t>Scenario:</w:t>
            </w:r>
            <w:r w:rsidRPr="00981230">
              <w:t xml:space="preserve"> </w:t>
            </w:r>
          </w:p>
          <w:p w14:paraId="538C027C" w14:textId="77777777" w:rsidR="00981230" w:rsidRPr="00981230" w:rsidRDefault="00981230" w:rsidP="00981230">
            <w:pPr>
              <w:pStyle w:val="BodyText"/>
              <w:rPr>
                <w:b/>
                <w:bCs/>
              </w:rPr>
            </w:pPr>
            <w:r w:rsidRPr="00981230">
              <w:t>A Clinical Pharmacist at Facility C provides the service event concurrently.</w:t>
            </w:r>
          </w:p>
        </w:tc>
      </w:tr>
      <w:tr w:rsidR="00981230" w:rsidRPr="00981230" w14:paraId="52B8B741" w14:textId="77777777" w:rsidTr="00897ECE">
        <w:trPr>
          <w:trHeight w:val="741"/>
          <w:jc w:val="center"/>
        </w:trPr>
        <w:tc>
          <w:tcPr>
            <w:tcW w:w="2891" w:type="dxa"/>
            <w:tcBorders>
              <w:top w:val="single" w:sz="8" w:space="0" w:color="auto"/>
              <w:left w:val="single" w:sz="8" w:space="0" w:color="auto"/>
              <w:bottom w:val="single" w:sz="8" w:space="0" w:color="auto"/>
              <w:right w:val="single" w:sz="8" w:space="0" w:color="auto"/>
            </w:tcBorders>
            <w:shd w:val="clear" w:color="auto" w:fill="DAEEF3"/>
            <w:tcMar>
              <w:top w:w="0" w:type="dxa"/>
              <w:left w:w="108" w:type="dxa"/>
              <w:bottom w:w="0" w:type="dxa"/>
              <w:right w:w="108" w:type="dxa"/>
            </w:tcMar>
            <w:hideMark/>
          </w:tcPr>
          <w:p w14:paraId="12BA50A2" w14:textId="4792319E" w:rsidR="00981230" w:rsidRPr="00981230" w:rsidRDefault="00981230" w:rsidP="00981230">
            <w:pPr>
              <w:pStyle w:val="BodyText"/>
            </w:pPr>
            <w:r w:rsidRPr="00981230">
              <w:rPr>
                <w:b/>
                <w:bCs/>
              </w:rPr>
              <w:t>Count:</w:t>
            </w:r>
            <w:r w:rsidR="001917B2">
              <w:t xml:space="preserve"> </w:t>
            </w:r>
            <w:r w:rsidRPr="00981230">
              <w:t>One 1:1 telehealth service event</w:t>
            </w:r>
          </w:p>
        </w:tc>
        <w:tc>
          <w:tcPr>
            <w:tcW w:w="2891" w:type="dxa"/>
            <w:tcBorders>
              <w:top w:val="nil"/>
              <w:left w:val="nil"/>
              <w:bottom w:val="single" w:sz="8" w:space="0" w:color="auto"/>
              <w:right w:val="single" w:sz="8" w:space="0" w:color="auto"/>
            </w:tcBorders>
            <w:shd w:val="clear" w:color="auto" w:fill="4BACC6"/>
            <w:tcMar>
              <w:top w:w="0" w:type="dxa"/>
              <w:left w:w="108" w:type="dxa"/>
              <w:bottom w:w="0" w:type="dxa"/>
              <w:right w:w="108" w:type="dxa"/>
            </w:tcMar>
            <w:hideMark/>
          </w:tcPr>
          <w:p w14:paraId="10B417BE" w14:textId="233F7027" w:rsidR="00981230" w:rsidRPr="00981230" w:rsidRDefault="00981230" w:rsidP="00981230">
            <w:pPr>
              <w:pStyle w:val="BodyText"/>
            </w:pPr>
            <w:r w:rsidRPr="00981230">
              <w:rPr>
                <w:b/>
                <w:bCs/>
              </w:rPr>
              <w:t>Count:</w:t>
            </w:r>
            <w:r w:rsidR="001917B2">
              <w:t xml:space="preserve"> </w:t>
            </w:r>
            <w:r w:rsidRPr="00981230">
              <w:t>One 1:1 telehealth service event</w:t>
            </w:r>
          </w:p>
        </w:tc>
        <w:tc>
          <w:tcPr>
            <w:tcW w:w="2891" w:type="dxa"/>
            <w:vMerge w:val="restart"/>
            <w:tcBorders>
              <w:top w:val="single" w:sz="4" w:space="0" w:color="auto"/>
              <w:left w:val="single" w:sz="8" w:space="0" w:color="auto"/>
              <w:bottom w:val="single" w:sz="4" w:space="0" w:color="auto"/>
              <w:right w:val="single" w:sz="8" w:space="0" w:color="auto"/>
            </w:tcBorders>
            <w:shd w:val="clear" w:color="auto" w:fill="31849B"/>
            <w:tcMar>
              <w:top w:w="0" w:type="dxa"/>
              <w:left w:w="108" w:type="dxa"/>
              <w:bottom w:w="0" w:type="dxa"/>
              <w:right w:w="108" w:type="dxa"/>
            </w:tcMar>
            <w:vAlign w:val="center"/>
            <w:hideMark/>
          </w:tcPr>
          <w:p w14:paraId="67FF9309" w14:textId="29E94363" w:rsidR="00981230" w:rsidRPr="00981230" w:rsidRDefault="00981230" w:rsidP="00981230">
            <w:pPr>
              <w:pStyle w:val="BodyText"/>
            </w:pPr>
            <w:r w:rsidRPr="00981230">
              <w:t>Activity can only be reported once by a providing facility, and it is up to the providers to negotiate which facility will report the activity.</w:t>
            </w:r>
          </w:p>
        </w:tc>
      </w:tr>
      <w:tr w:rsidR="00981230" w:rsidRPr="00981230" w14:paraId="72F2A618" w14:textId="77777777" w:rsidTr="00897ECE">
        <w:trPr>
          <w:trHeight w:val="1022"/>
          <w:jc w:val="center"/>
        </w:trPr>
        <w:tc>
          <w:tcPr>
            <w:tcW w:w="2891" w:type="dxa"/>
            <w:tcBorders>
              <w:top w:val="nil"/>
              <w:left w:val="single" w:sz="8" w:space="0" w:color="auto"/>
              <w:bottom w:val="single" w:sz="8" w:space="0" w:color="auto"/>
              <w:right w:val="single" w:sz="8" w:space="0" w:color="auto"/>
            </w:tcBorders>
            <w:shd w:val="clear" w:color="auto" w:fill="DAEEF3"/>
            <w:tcMar>
              <w:top w:w="0" w:type="dxa"/>
              <w:left w:w="108" w:type="dxa"/>
              <w:bottom w:w="0" w:type="dxa"/>
              <w:right w:w="108" w:type="dxa"/>
            </w:tcMar>
            <w:hideMark/>
          </w:tcPr>
          <w:p w14:paraId="135B238A" w14:textId="5492F80C" w:rsidR="00981230" w:rsidRPr="00981230" w:rsidRDefault="00981230" w:rsidP="00981230">
            <w:pPr>
              <w:pStyle w:val="BodyText"/>
            </w:pPr>
            <w:r w:rsidRPr="00981230">
              <w:rPr>
                <w:b/>
                <w:bCs/>
              </w:rPr>
              <w:t xml:space="preserve">Service provider: </w:t>
            </w:r>
            <w:r w:rsidRPr="00981230">
              <w:t>Other Health Professional</w:t>
            </w:r>
          </w:p>
        </w:tc>
        <w:tc>
          <w:tcPr>
            <w:tcW w:w="2891" w:type="dxa"/>
            <w:tcBorders>
              <w:top w:val="nil"/>
              <w:left w:val="nil"/>
              <w:bottom w:val="single" w:sz="8" w:space="0" w:color="auto"/>
              <w:right w:val="single" w:sz="8" w:space="0" w:color="auto"/>
            </w:tcBorders>
            <w:shd w:val="clear" w:color="auto" w:fill="4BACC6"/>
            <w:tcMar>
              <w:top w:w="0" w:type="dxa"/>
              <w:left w:w="108" w:type="dxa"/>
              <w:bottom w:w="0" w:type="dxa"/>
              <w:right w:w="108" w:type="dxa"/>
            </w:tcMar>
            <w:hideMark/>
          </w:tcPr>
          <w:p w14:paraId="2A6F2054" w14:textId="77777777" w:rsidR="00981230" w:rsidRPr="00981230" w:rsidRDefault="00981230" w:rsidP="00981230">
            <w:pPr>
              <w:pStyle w:val="BodyText"/>
            </w:pPr>
            <w:r w:rsidRPr="00981230">
              <w:rPr>
                <w:b/>
                <w:bCs/>
              </w:rPr>
              <w:t xml:space="preserve">Service provider: </w:t>
            </w:r>
            <w:r w:rsidRPr="00981230">
              <w:t>Multiple Health Care Provider - Medical Officer</w:t>
            </w:r>
          </w:p>
        </w:tc>
        <w:tc>
          <w:tcPr>
            <w:tcW w:w="2891" w:type="dxa"/>
            <w:vMerge/>
            <w:tcBorders>
              <w:top w:val="single" w:sz="8" w:space="0" w:color="auto"/>
              <w:left w:val="single" w:sz="8" w:space="0" w:color="auto"/>
              <w:bottom w:val="single" w:sz="8" w:space="0" w:color="auto"/>
              <w:right w:val="single" w:sz="8" w:space="0" w:color="auto"/>
            </w:tcBorders>
            <w:vAlign w:val="center"/>
            <w:hideMark/>
          </w:tcPr>
          <w:p w14:paraId="0437FD07" w14:textId="77777777" w:rsidR="00981230" w:rsidRPr="00981230" w:rsidRDefault="00981230" w:rsidP="00981230">
            <w:pPr>
              <w:pStyle w:val="BodyText"/>
            </w:pPr>
          </w:p>
        </w:tc>
      </w:tr>
    </w:tbl>
    <w:p w14:paraId="261EF3B3" w14:textId="6F14CC75" w:rsidR="0081741B" w:rsidRDefault="0081741B">
      <w:r>
        <w:br w:type="page"/>
      </w:r>
    </w:p>
    <w:p w14:paraId="741D5C90" w14:textId="200D9A74" w:rsidR="001917B2" w:rsidRPr="001917B2" w:rsidRDefault="001917B2" w:rsidP="001917B2">
      <w:pPr>
        <w:pStyle w:val="Caption"/>
        <w:keepNext/>
        <w:rPr>
          <w:b/>
          <w:bCs/>
          <w:sz w:val="22"/>
          <w:szCs w:val="22"/>
        </w:rPr>
      </w:pPr>
      <w:r w:rsidRPr="001917B2">
        <w:rPr>
          <w:b/>
          <w:bCs/>
          <w:sz w:val="22"/>
          <w:szCs w:val="22"/>
        </w:rPr>
        <w:lastRenderedPageBreak/>
        <w:t xml:space="preserve">Scenario </w:t>
      </w:r>
      <w:r w:rsidRPr="001917B2">
        <w:rPr>
          <w:b/>
          <w:bCs/>
          <w:sz w:val="22"/>
          <w:szCs w:val="22"/>
        </w:rPr>
        <w:fldChar w:fldCharType="begin"/>
      </w:r>
      <w:r w:rsidRPr="001917B2">
        <w:rPr>
          <w:b/>
          <w:bCs/>
          <w:sz w:val="22"/>
          <w:szCs w:val="22"/>
        </w:rPr>
        <w:instrText xml:space="preserve"> SEQ Scenario \* ARABIC </w:instrText>
      </w:r>
      <w:r w:rsidRPr="001917B2">
        <w:rPr>
          <w:b/>
          <w:bCs/>
          <w:sz w:val="22"/>
          <w:szCs w:val="22"/>
        </w:rPr>
        <w:fldChar w:fldCharType="separate"/>
      </w:r>
      <w:r w:rsidR="002E0876">
        <w:rPr>
          <w:b/>
          <w:bCs/>
          <w:noProof/>
          <w:sz w:val="22"/>
          <w:szCs w:val="22"/>
        </w:rPr>
        <w:t>6</w:t>
      </w:r>
      <w:r w:rsidRPr="001917B2">
        <w:rPr>
          <w:b/>
          <w:bCs/>
          <w:sz w:val="22"/>
          <w:szCs w:val="22"/>
        </w:rPr>
        <w:fldChar w:fldCharType="end"/>
      </w:r>
    </w:p>
    <w:tbl>
      <w:tblPr>
        <w:tblW w:w="8637" w:type="dxa"/>
        <w:jc w:val="center"/>
        <w:tblLayout w:type="fixed"/>
        <w:tblCellMar>
          <w:left w:w="0" w:type="dxa"/>
          <w:right w:w="0" w:type="dxa"/>
        </w:tblCellMar>
        <w:tblLook w:val="04A0" w:firstRow="1" w:lastRow="0" w:firstColumn="1" w:lastColumn="0" w:noHBand="0" w:noVBand="1"/>
      </w:tblPr>
      <w:tblGrid>
        <w:gridCol w:w="4952"/>
        <w:gridCol w:w="3685"/>
      </w:tblGrid>
      <w:tr w:rsidR="001917B2" w:rsidRPr="001917B2" w14:paraId="1373487A" w14:textId="77777777" w:rsidTr="001917B2">
        <w:trPr>
          <w:trHeight w:val="530"/>
          <w:jc w:val="center"/>
        </w:trPr>
        <w:tc>
          <w:tcPr>
            <w:tcW w:w="4952" w:type="dxa"/>
            <w:tcBorders>
              <w:top w:val="single" w:sz="8" w:space="0" w:color="auto"/>
              <w:left w:val="single" w:sz="8" w:space="0" w:color="auto"/>
              <w:bottom w:val="single" w:sz="8" w:space="0" w:color="auto"/>
              <w:right w:val="single" w:sz="8" w:space="0" w:color="auto"/>
            </w:tcBorders>
            <w:shd w:val="clear" w:color="auto" w:fill="DAEEF3"/>
            <w:tcMar>
              <w:top w:w="0" w:type="dxa"/>
              <w:left w:w="108" w:type="dxa"/>
              <w:bottom w:w="0" w:type="dxa"/>
              <w:right w:w="108" w:type="dxa"/>
            </w:tcMar>
            <w:vAlign w:val="center"/>
            <w:hideMark/>
          </w:tcPr>
          <w:p w14:paraId="3747CE32" w14:textId="77777777" w:rsidR="001917B2" w:rsidRPr="001917B2" w:rsidRDefault="001917B2" w:rsidP="001917B2">
            <w:pPr>
              <w:jc w:val="center"/>
              <w:rPr>
                <w:b/>
                <w:spacing w:val="2"/>
                <w:kern w:val="21"/>
                <w:sz w:val="28"/>
                <w:szCs w:val="28"/>
                <w:lang w:val="en-AU"/>
                <w14:numSpacing w14:val="proportional"/>
              </w:rPr>
            </w:pPr>
            <w:r w:rsidRPr="001917B2">
              <w:rPr>
                <w:b/>
                <w:spacing w:val="2"/>
                <w:kern w:val="21"/>
                <w:sz w:val="28"/>
                <w:szCs w:val="28"/>
                <w:lang w:val="en-AU"/>
                <w14:numSpacing w14:val="proportional"/>
              </w:rPr>
              <w:t>Facility A: Receiver</w:t>
            </w:r>
          </w:p>
        </w:tc>
        <w:tc>
          <w:tcPr>
            <w:tcW w:w="3685" w:type="dxa"/>
            <w:tcBorders>
              <w:top w:val="single" w:sz="8" w:space="0" w:color="auto"/>
              <w:left w:val="nil"/>
              <w:bottom w:val="single" w:sz="8" w:space="0" w:color="auto"/>
              <w:right w:val="single" w:sz="8" w:space="0" w:color="auto"/>
            </w:tcBorders>
            <w:shd w:val="clear" w:color="auto" w:fill="4BACC6"/>
            <w:tcMar>
              <w:top w:w="0" w:type="dxa"/>
              <w:left w:w="108" w:type="dxa"/>
              <w:bottom w:w="0" w:type="dxa"/>
              <w:right w:w="108" w:type="dxa"/>
            </w:tcMar>
            <w:vAlign w:val="center"/>
            <w:hideMark/>
          </w:tcPr>
          <w:p w14:paraId="58BE3139" w14:textId="77777777" w:rsidR="001917B2" w:rsidRPr="001917B2" w:rsidRDefault="001917B2" w:rsidP="001917B2">
            <w:pPr>
              <w:jc w:val="center"/>
              <w:rPr>
                <w:b/>
                <w:spacing w:val="2"/>
                <w:kern w:val="21"/>
                <w:sz w:val="28"/>
                <w:szCs w:val="28"/>
                <w:lang w:val="en-AU"/>
                <w14:numSpacing w14:val="proportional"/>
              </w:rPr>
            </w:pPr>
            <w:r w:rsidRPr="001917B2">
              <w:rPr>
                <w:b/>
                <w:spacing w:val="2"/>
                <w:kern w:val="21"/>
                <w:sz w:val="28"/>
                <w:szCs w:val="28"/>
                <w:lang w:val="en-AU"/>
                <w14:numSpacing w14:val="proportional"/>
              </w:rPr>
              <w:t>Facility B: Provider</w:t>
            </w:r>
          </w:p>
        </w:tc>
      </w:tr>
      <w:tr w:rsidR="001917B2" w:rsidRPr="001917B2" w14:paraId="5E1084E8" w14:textId="77777777" w:rsidTr="00B44AEB">
        <w:trPr>
          <w:trHeight w:val="831"/>
          <w:jc w:val="center"/>
        </w:trPr>
        <w:tc>
          <w:tcPr>
            <w:tcW w:w="4952" w:type="dxa"/>
            <w:tcBorders>
              <w:top w:val="nil"/>
              <w:left w:val="single" w:sz="8" w:space="0" w:color="auto"/>
              <w:right w:val="single" w:sz="8" w:space="0" w:color="auto"/>
            </w:tcBorders>
            <w:tcMar>
              <w:top w:w="0" w:type="dxa"/>
              <w:left w:w="108" w:type="dxa"/>
              <w:bottom w:w="0" w:type="dxa"/>
              <w:right w:w="108" w:type="dxa"/>
            </w:tcMar>
            <w:hideMark/>
          </w:tcPr>
          <w:p w14:paraId="48B031F5" w14:textId="77777777" w:rsidR="001917B2" w:rsidRPr="001917B2" w:rsidRDefault="001917B2" w:rsidP="001917B2">
            <w:pPr>
              <w:rPr>
                <w:spacing w:val="2"/>
                <w:kern w:val="21"/>
                <w:lang w:val="en-AU"/>
                <w14:numSpacing w14:val="proportional"/>
              </w:rPr>
            </w:pPr>
            <w:r w:rsidRPr="001917B2">
              <w:rPr>
                <w:noProof/>
                <w:spacing w:val="2"/>
                <w:kern w:val="21"/>
                <w:lang w:val="en-AU"/>
                <w14:numSpacing w14:val="proportional"/>
              </w:rPr>
              <w:drawing>
                <wp:anchor distT="0" distB="0" distL="114300" distR="114300" simplePos="0" relativeHeight="251655680" behindDoc="0" locked="0" layoutInCell="1" allowOverlap="1" wp14:anchorId="18B7ABB5" wp14:editId="6574FC4D">
                  <wp:simplePos x="0" y="0"/>
                  <wp:positionH relativeFrom="column">
                    <wp:posOffset>1378158</wp:posOffset>
                  </wp:positionH>
                  <wp:positionV relativeFrom="paragraph">
                    <wp:posOffset>118745</wp:posOffset>
                  </wp:positionV>
                  <wp:extent cx="361315" cy="681355"/>
                  <wp:effectExtent l="0" t="0" r="635" b="4445"/>
                  <wp:wrapSquare wrapText="bothSides"/>
                  <wp:docPr id="29" name="Picture 29" descr="A picture containing person&#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87"/>
                          <pic:cNvPicPr/>
                        </pic:nvPicPr>
                        <pic:blipFill rotWithShape="1">
                          <a:blip r:embed="rId55">
                            <a:extLst>
                              <a:ext uri="{28A0092B-C50C-407E-A947-70E740481C1C}">
                                <a14:useLocalDpi xmlns:a14="http://schemas.microsoft.com/office/drawing/2010/main" val="0"/>
                              </a:ext>
                            </a:extLst>
                          </a:blip>
                          <a:srcRect/>
                          <a:stretch/>
                        </pic:blipFill>
                        <pic:spPr bwMode="auto">
                          <a:xfrm>
                            <a:off x="0" y="0"/>
                            <a:ext cx="361315" cy="681355"/>
                          </a:xfrm>
                          <a:prstGeom prst="rect">
                            <a:avLst/>
                          </a:prstGeom>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p>
        </w:tc>
        <w:tc>
          <w:tcPr>
            <w:tcW w:w="3685" w:type="dxa"/>
            <w:tcBorders>
              <w:top w:val="nil"/>
              <w:left w:val="nil"/>
              <w:right w:val="single" w:sz="8" w:space="0" w:color="auto"/>
            </w:tcBorders>
            <w:tcMar>
              <w:top w:w="0" w:type="dxa"/>
              <w:left w:w="108" w:type="dxa"/>
              <w:bottom w:w="0" w:type="dxa"/>
              <w:right w:w="108" w:type="dxa"/>
            </w:tcMar>
            <w:hideMark/>
          </w:tcPr>
          <w:p w14:paraId="2A796257" w14:textId="09E3AA0C" w:rsidR="001917B2" w:rsidRPr="001917B2" w:rsidRDefault="001917B2" w:rsidP="001917B2">
            <w:pPr>
              <w:rPr>
                <w:spacing w:val="2"/>
                <w:kern w:val="21"/>
                <w:lang w:val="en-AU"/>
                <w14:numSpacing w14:val="proportional"/>
              </w:rPr>
            </w:pPr>
            <w:r w:rsidRPr="001917B2">
              <w:rPr>
                <w:noProof/>
                <w:spacing w:val="2"/>
                <w:kern w:val="21"/>
                <w:lang w:val="en-AU"/>
                <w14:numSpacing w14:val="proportional"/>
              </w:rPr>
              <w:drawing>
                <wp:anchor distT="0" distB="0" distL="114300" distR="114300" simplePos="0" relativeHeight="251656704" behindDoc="1" locked="0" layoutInCell="1" allowOverlap="1" wp14:anchorId="7C41A5D7" wp14:editId="53FFF774">
                  <wp:simplePos x="0" y="0"/>
                  <wp:positionH relativeFrom="column">
                    <wp:posOffset>378129</wp:posOffset>
                  </wp:positionH>
                  <wp:positionV relativeFrom="paragraph">
                    <wp:posOffset>135890</wp:posOffset>
                  </wp:positionV>
                  <wp:extent cx="583949" cy="664240"/>
                  <wp:effectExtent l="0" t="0" r="6985" b="2540"/>
                  <wp:wrapNone/>
                  <wp:docPr id="7" name="Picture 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91"/>
                          <pic:cNvPicPr/>
                        </pic:nvPicPr>
                        <pic:blipFill>
                          <a:blip r:embed="rId54">
                            <a:extLst>
                              <a:ext uri="{28A0092B-C50C-407E-A947-70E740481C1C}">
                                <a14:useLocalDpi xmlns:a14="http://schemas.microsoft.com/office/drawing/2010/main" val="0"/>
                              </a:ext>
                            </a:extLst>
                          </a:blip>
                          <a:stretch>
                            <a:fillRect/>
                          </a:stretch>
                        </pic:blipFill>
                        <pic:spPr>
                          <a:xfrm>
                            <a:off x="0" y="0"/>
                            <a:ext cx="583949" cy="664240"/>
                          </a:xfrm>
                          <a:prstGeom prst="rect">
                            <a:avLst/>
                          </a:prstGeom>
                        </pic:spPr>
                      </pic:pic>
                    </a:graphicData>
                  </a:graphic>
                  <wp14:sizeRelH relativeFrom="page">
                    <wp14:pctWidth>0</wp14:pctWidth>
                  </wp14:sizeRelH>
                  <wp14:sizeRelV relativeFrom="page">
                    <wp14:pctHeight>0</wp14:pctHeight>
                  </wp14:sizeRelV>
                </wp:anchor>
              </w:drawing>
            </w:r>
            <w:r w:rsidRPr="001917B2">
              <w:rPr>
                <w:noProof/>
                <w:spacing w:val="2"/>
                <w:kern w:val="21"/>
                <w:lang w:val="en-AU"/>
                <w14:numSpacing w14:val="proportional"/>
              </w:rPr>
              <w:drawing>
                <wp:anchor distT="0" distB="0" distL="114300" distR="114300" simplePos="0" relativeHeight="251657728" behindDoc="1" locked="0" layoutInCell="1" allowOverlap="1" wp14:anchorId="4EB0B5CC" wp14:editId="1DC5030C">
                  <wp:simplePos x="0" y="0"/>
                  <wp:positionH relativeFrom="column">
                    <wp:posOffset>1176806</wp:posOffset>
                  </wp:positionH>
                  <wp:positionV relativeFrom="paragraph">
                    <wp:posOffset>100974</wp:posOffset>
                  </wp:positionV>
                  <wp:extent cx="528910" cy="723014"/>
                  <wp:effectExtent l="0" t="0" r="5080" b="1270"/>
                  <wp:wrapNone/>
                  <wp:docPr id="31" name="Picture 31" descr="A picture containing text, clipart&#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7"/>
                          <pic:cNvPicPr/>
                        </pic:nvPicPr>
                        <pic:blipFill>
                          <a:blip r:embed="rId56">
                            <a:extLst>
                              <a:ext uri="{28A0092B-C50C-407E-A947-70E740481C1C}">
                                <a14:useLocalDpi xmlns:a14="http://schemas.microsoft.com/office/drawing/2010/main" val="0"/>
                              </a:ext>
                            </a:extLst>
                          </a:blip>
                          <a:srcRect/>
                          <a:stretch>
                            <a:fillRect/>
                          </a:stretch>
                        </pic:blipFill>
                        <pic:spPr>
                          <a:xfrm>
                            <a:off x="0" y="0"/>
                            <a:ext cx="528910" cy="723014"/>
                          </a:xfrm>
                          <a:prstGeom prst="rect">
                            <a:avLst/>
                          </a:prstGeom>
                        </pic:spPr>
                      </pic:pic>
                    </a:graphicData>
                  </a:graphic>
                  <wp14:sizeRelH relativeFrom="page">
                    <wp14:pctWidth>0</wp14:pctWidth>
                  </wp14:sizeRelH>
                  <wp14:sizeRelV relativeFrom="page">
                    <wp14:pctHeight>0</wp14:pctHeight>
                  </wp14:sizeRelV>
                </wp:anchor>
              </w:drawing>
            </w:r>
          </w:p>
          <w:p w14:paraId="0DBE7162" w14:textId="77777777" w:rsidR="001917B2" w:rsidRPr="001917B2" w:rsidRDefault="001917B2" w:rsidP="001917B2">
            <w:pPr>
              <w:rPr>
                <w:spacing w:val="2"/>
                <w:kern w:val="21"/>
                <w:lang w:val="en-AU"/>
                <w14:numSpacing w14:val="proportional"/>
              </w:rPr>
            </w:pPr>
          </w:p>
        </w:tc>
      </w:tr>
      <w:tr w:rsidR="001917B2" w:rsidRPr="001917B2" w14:paraId="096AE524" w14:textId="77777777" w:rsidTr="00B44AEB">
        <w:trPr>
          <w:trHeight w:val="1170"/>
          <w:jc w:val="center"/>
        </w:trPr>
        <w:tc>
          <w:tcPr>
            <w:tcW w:w="4952" w:type="dxa"/>
            <w:tcBorders>
              <w:left w:val="single" w:sz="8" w:space="0" w:color="auto"/>
              <w:right w:val="single" w:sz="8" w:space="0" w:color="auto"/>
            </w:tcBorders>
            <w:tcMar>
              <w:top w:w="0" w:type="dxa"/>
              <w:left w:w="108" w:type="dxa"/>
              <w:bottom w:w="0" w:type="dxa"/>
              <w:right w:w="108" w:type="dxa"/>
            </w:tcMar>
          </w:tcPr>
          <w:p w14:paraId="3AC79CFC" w14:textId="77777777" w:rsidR="001917B2" w:rsidRPr="001917B2" w:rsidRDefault="001917B2" w:rsidP="001917B2">
            <w:pPr>
              <w:rPr>
                <w:spacing w:val="2"/>
                <w:kern w:val="21"/>
                <w:lang w:val="en-AU"/>
                <w14:numSpacing w14:val="proportional"/>
              </w:rPr>
            </w:pPr>
            <w:r w:rsidRPr="001917B2">
              <w:rPr>
                <w:b/>
                <w:bCs/>
                <w:spacing w:val="2"/>
                <w:kern w:val="21"/>
                <w:lang w:val="en-AU"/>
                <w14:numSpacing w14:val="proportional"/>
              </w:rPr>
              <w:t>Scenario:</w:t>
            </w:r>
            <w:r w:rsidRPr="001917B2">
              <w:rPr>
                <w:spacing w:val="2"/>
                <w:kern w:val="21"/>
                <w:lang w:val="en-AU"/>
                <w14:numSpacing w14:val="proportional"/>
              </w:rPr>
              <w:t xml:space="preserve"> </w:t>
            </w:r>
          </w:p>
          <w:p w14:paraId="16DE4E2F" w14:textId="77777777" w:rsidR="001917B2" w:rsidRPr="001917B2" w:rsidRDefault="001917B2" w:rsidP="001917B2">
            <w:pPr>
              <w:rPr>
                <w:spacing w:val="2"/>
                <w:kern w:val="21"/>
                <w:lang w:val="en-AU"/>
                <w14:numSpacing w14:val="proportional"/>
              </w:rPr>
            </w:pPr>
            <w:r w:rsidRPr="001917B2">
              <w:rPr>
                <w:spacing w:val="2"/>
                <w:kern w:val="21"/>
                <w:lang w:val="en-AU"/>
                <w14:numSpacing w14:val="proportional"/>
              </w:rPr>
              <w:t xml:space="preserve">A patient attends a falls and mobility clinic and is seen supported by a Clinical Nurse Specialist (CNS) at Facility A. </w:t>
            </w:r>
          </w:p>
          <w:p w14:paraId="696A245C" w14:textId="77777777" w:rsidR="001917B2" w:rsidRPr="001917B2" w:rsidRDefault="001917B2" w:rsidP="001917B2">
            <w:pPr>
              <w:rPr>
                <w:spacing w:val="2"/>
                <w:kern w:val="21"/>
                <w:lang w:val="en-AU"/>
                <w14:numSpacing w14:val="proportional"/>
              </w:rPr>
            </w:pPr>
            <w:r w:rsidRPr="001917B2">
              <w:rPr>
                <w:spacing w:val="2"/>
                <w:kern w:val="21"/>
                <w:lang w:val="en-AU"/>
                <w14:numSpacing w14:val="proportional"/>
              </w:rPr>
              <w:t>After the appointment, the CNS has a case conference via videoconference with a physiotherapist, and a geriatrician at Facility B to discuss the treatment plan. The patient is not present.</w:t>
            </w:r>
          </w:p>
        </w:tc>
        <w:tc>
          <w:tcPr>
            <w:tcW w:w="3685" w:type="dxa"/>
            <w:tcBorders>
              <w:left w:val="single" w:sz="8" w:space="0" w:color="auto"/>
              <w:bottom w:val="single" w:sz="8" w:space="0" w:color="auto"/>
              <w:right w:val="single" w:sz="8" w:space="0" w:color="auto"/>
            </w:tcBorders>
            <w:tcMar>
              <w:top w:w="0" w:type="dxa"/>
              <w:left w:w="108" w:type="dxa"/>
              <w:bottom w:w="0" w:type="dxa"/>
              <w:right w:w="108" w:type="dxa"/>
            </w:tcMar>
          </w:tcPr>
          <w:p w14:paraId="2801BB9C" w14:textId="77777777" w:rsidR="001917B2" w:rsidRPr="001917B2" w:rsidRDefault="001917B2" w:rsidP="001917B2">
            <w:pPr>
              <w:rPr>
                <w:spacing w:val="2"/>
                <w:kern w:val="21"/>
                <w:lang w:val="en-AU"/>
                <w14:numSpacing w14:val="proportional"/>
              </w:rPr>
            </w:pPr>
            <w:r w:rsidRPr="001917B2">
              <w:rPr>
                <w:b/>
                <w:bCs/>
                <w:spacing w:val="2"/>
                <w:kern w:val="21"/>
                <w:lang w:val="en-AU"/>
                <w14:numSpacing w14:val="proportional"/>
              </w:rPr>
              <w:t>Scenario:</w:t>
            </w:r>
            <w:r w:rsidRPr="001917B2">
              <w:rPr>
                <w:spacing w:val="2"/>
                <w:kern w:val="21"/>
                <w:lang w:val="en-AU"/>
                <w14:numSpacing w14:val="proportional"/>
              </w:rPr>
              <w:t xml:space="preserve"> </w:t>
            </w:r>
          </w:p>
          <w:p w14:paraId="65870F82" w14:textId="77777777" w:rsidR="001917B2" w:rsidRPr="001917B2" w:rsidRDefault="001917B2" w:rsidP="001917B2">
            <w:pPr>
              <w:rPr>
                <w:b/>
                <w:bCs/>
                <w:spacing w:val="2"/>
                <w:kern w:val="21"/>
                <w:lang w:val="en-AU"/>
                <w14:numSpacing w14:val="proportional"/>
              </w:rPr>
            </w:pPr>
            <w:r w:rsidRPr="001917B2">
              <w:rPr>
                <w:spacing w:val="2"/>
                <w:kern w:val="21"/>
                <w:lang w:val="en-AU"/>
                <w14:numSpacing w14:val="proportional"/>
              </w:rPr>
              <w:t>A physiotherapist and geriatrician at Facility B participate in the case conference to provide advice on the treatment plan for the patient.</w:t>
            </w:r>
          </w:p>
        </w:tc>
      </w:tr>
      <w:tr w:rsidR="001917B2" w:rsidRPr="001917B2" w14:paraId="233CFA9C" w14:textId="77777777" w:rsidTr="00DC38E3">
        <w:trPr>
          <w:trHeight w:val="741"/>
          <w:jc w:val="center"/>
        </w:trPr>
        <w:tc>
          <w:tcPr>
            <w:tcW w:w="4952" w:type="dxa"/>
            <w:tcBorders>
              <w:top w:val="single" w:sz="8" w:space="0" w:color="auto"/>
              <w:left w:val="single" w:sz="8" w:space="0" w:color="auto"/>
              <w:bottom w:val="single" w:sz="8" w:space="0" w:color="auto"/>
              <w:right w:val="single" w:sz="8" w:space="0" w:color="auto"/>
            </w:tcBorders>
            <w:shd w:val="clear" w:color="auto" w:fill="DAEEF3"/>
            <w:tcMar>
              <w:top w:w="0" w:type="dxa"/>
              <w:left w:w="108" w:type="dxa"/>
              <w:bottom w:w="0" w:type="dxa"/>
              <w:right w:w="108" w:type="dxa"/>
            </w:tcMar>
            <w:vAlign w:val="center"/>
            <w:hideMark/>
          </w:tcPr>
          <w:p w14:paraId="64E553AB" w14:textId="77777777" w:rsidR="001917B2" w:rsidRPr="001917B2" w:rsidRDefault="001917B2" w:rsidP="001917B2">
            <w:pPr>
              <w:rPr>
                <w:spacing w:val="2"/>
                <w:kern w:val="21"/>
                <w:lang w:val="en-AU"/>
                <w14:numSpacing w14:val="proportional"/>
              </w:rPr>
            </w:pPr>
            <w:r w:rsidRPr="001917B2">
              <w:rPr>
                <w:b/>
                <w:bCs/>
                <w:spacing w:val="2"/>
                <w:kern w:val="21"/>
                <w:lang w:val="en-AU"/>
                <w14:numSpacing w14:val="proportional"/>
              </w:rPr>
              <w:t>Count:</w:t>
            </w:r>
            <w:r w:rsidRPr="001917B2">
              <w:rPr>
                <w:spacing w:val="2"/>
                <w:kern w:val="21"/>
                <w:lang w:val="en-AU"/>
                <w14:numSpacing w14:val="proportional"/>
              </w:rPr>
              <w:t> Not reportable only one facility may report the MDCC.</w:t>
            </w:r>
          </w:p>
        </w:tc>
        <w:tc>
          <w:tcPr>
            <w:tcW w:w="3685" w:type="dxa"/>
            <w:tcBorders>
              <w:top w:val="nil"/>
              <w:left w:val="nil"/>
              <w:bottom w:val="single" w:sz="8" w:space="0" w:color="auto"/>
              <w:right w:val="single" w:sz="8" w:space="0" w:color="auto"/>
            </w:tcBorders>
            <w:shd w:val="clear" w:color="auto" w:fill="4BACC6"/>
            <w:tcMar>
              <w:top w:w="0" w:type="dxa"/>
              <w:left w:w="108" w:type="dxa"/>
              <w:bottom w:w="0" w:type="dxa"/>
              <w:right w:w="108" w:type="dxa"/>
            </w:tcMar>
            <w:vAlign w:val="center"/>
            <w:hideMark/>
          </w:tcPr>
          <w:p w14:paraId="4CC7ACCC" w14:textId="77777777" w:rsidR="001917B2" w:rsidRPr="001917B2" w:rsidRDefault="001917B2" w:rsidP="001917B2">
            <w:pPr>
              <w:rPr>
                <w:spacing w:val="2"/>
                <w:kern w:val="21"/>
                <w:lang w:val="en-AU"/>
                <w14:numSpacing w14:val="proportional"/>
              </w:rPr>
            </w:pPr>
            <w:r w:rsidRPr="001917B2">
              <w:rPr>
                <w:b/>
                <w:bCs/>
                <w:spacing w:val="2"/>
                <w:kern w:val="21"/>
                <w:lang w:val="en-AU"/>
                <w14:numSpacing w14:val="proportional"/>
              </w:rPr>
              <w:t>Count:</w:t>
            </w:r>
            <w:r w:rsidRPr="001917B2">
              <w:rPr>
                <w:spacing w:val="2"/>
                <w:kern w:val="21"/>
                <w:lang w:val="en-AU"/>
                <w14:numSpacing w14:val="proportional"/>
              </w:rPr>
              <w:t> One 1:1 telehealth service event, MHCP indicator and patient not present indicator.</w:t>
            </w:r>
          </w:p>
        </w:tc>
      </w:tr>
      <w:tr w:rsidR="001917B2" w:rsidRPr="001917B2" w14:paraId="62169DFC" w14:textId="77777777" w:rsidTr="00DC38E3">
        <w:trPr>
          <w:trHeight w:val="875"/>
          <w:jc w:val="center"/>
        </w:trPr>
        <w:tc>
          <w:tcPr>
            <w:tcW w:w="4952" w:type="dxa"/>
            <w:tcBorders>
              <w:top w:val="nil"/>
              <w:left w:val="single" w:sz="8" w:space="0" w:color="auto"/>
              <w:bottom w:val="single" w:sz="8" w:space="0" w:color="auto"/>
              <w:right w:val="single" w:sz="8" w:space="0" w:color="auto"/>
            </w:tcBorders>
            <w:shd w:val="clear" w:color="auto" w:fill="DAEEF3"/>
            <w:tcMar>
              <w:top w:w="0" w:type="dxa"/>
              <w:left w:w="108" w:type="dxa"/>
              <w:bottom w:w="0" w:type="dxa"/>
              <w:right w:w="108" w:type="dxa"/>
            </w:tcMar>
            <w:vAlign w:val="center"/>
            <w:hideMark/>
          </w:tcPr>
          <w:p w14:paraId="7566E6BE" w14:textId="77777777" w:rsidR="001917B2" w:rsidRPr="001917B2" w:rsidRDefault="001917B2" w:rsidP="001917B2">
            <w:pPr>
              <w:rPr>
                <w:spacing w:val="2"/>
                <w:kern w:val="21"/>
                <w:lang w:val="en-AU"/>
                <w14:numSpacing w14:val="proportional"/>
              </w:rPr>
            </w:pPr>
            <w:r w:rsidRPr="001917B2">
              <w:rPr>
                <w:b/>
                <w:bCs/>
                <w:spacing w:val="2"/>
                <w:kern w:val="21"/>
                <w:lang w:val="en-AU"/>
                <w14:numSpacing w14:val="proportional"/>
              </w:rPr>
              <w:t xml:space="preserve">Service provider: </w:t>
            </w:r>
            <w:r w:rsidRPr="001917B2">
              <w:rPr>
                <w:spacing w:val="2"/>
                <w:kern w:val="21"/>
                <w:lang w:val="en-AU"/>
                <w14:numSpacing w14:val="proportional"/>
              </w:rPr>
              <w:t>Not reportable. Only one facility may report the MDCC.</w:t>
            </w:r>
          </w:p>
        </w:tc>
        <w:tc>
          <w:tcPr>
            <w:tcW w:w="3685" w:type="dxa"/>
            <w:tcBorders>
              <w:top w:val="single" w:sz="8" w:space="0" w:color="auto"/>
              <w:left w:val="nil"/>
              <w:bottom w:val="single" w:sz="8" w:space="0" w:color="auto"/>
              <w:right w:val="single" w:sz="8" w:space="0" w:color="auto"/>
            </w:tcBorders>
            <w:shd w:val="clear" w:color="auto" w:fill="4BACC6"/>
            <w:tcMar>
              <w:top w:w="0" w:type="dxa"/>
              <w:left w:w="108" w:type="dxa"/>
              <w:bottom w:w="0" w:type="dxa"/>
              <w:right w:w="108" w:type="dxa"/>
            </w:tcMar>
            <w:vAlign w:val="center"/>
            <w:hideMark/>
          </w:tcPr>
          <w:p w14:paraId="07AF1072" w14:textId="77777777" w:rsidR="001917B2" w:rsidRPr="001917B2" w:rsidRDefault="001917B2" w:rsidP="001917B2">
            <w:pPr>
              <w:rPr>
                <w:spacing w:val="2"/>
                <w:kern w:val="21"/>
                <w:lang w:val="en-AU"/>
                <w14:numSpacing w14:val="proportional"/>
              </w:rPr>
            </w:pPr>
            <w:r w:rsidRPr="001917B2">
              <w:rPr>
                <w:b/>
                <w:bCs/>
                <w:spacing w:val="2"/>
                <w:kern w:val="21"/>
                <w:lang w:val="en-AU"/>
                <w14:numSpacing w14:val="proportional"/>
              </w:rPr>
              <w:t xml:space="preserve">Service provider: </w:t>
            </w:r>
            <w:r w:rsidRPr="001917B2">
              <w:rPr>
                <w:spacing w:val="2"/>
                <w:kern w:val="21"/>
                <w:lang w:val="en-AU"/>
                <w14:numSpacing w14:val="proportional"/>
              </w:rPr>
              <w:t>Multiple Health Care Provider - Medical Officer</w:t>
            </w:r>
          </w:p>
        </w:tc>
      </w:tr>
    </w:tbl>
    <w:p w14:paraId="6620C950" w14:textId="5E5D72D6" w:rsidR="001917B2" w:rsidRDefault="001917B2">
      <w:pPr>
        <w:rPr>
          <w:spacing w:val="2"/>
          <w:kern w:val="21"/>
          <w:lang w:val="en-AU"/>
          <w14:numSpacing w14:val="proportional"/>
        </w:rPr>
      </w:pPr>
    </w:p>
    <w:p w14:paraId="42F452B9" w14:textId="232F22CB" w:rsidR="00E74C61" w:rsidRPr="00E74C61" w:rsidRDefault="00E74C61" w:rsidP="00E74C61">
      <w:pPr>
        <w:pStyle w:val="Caption"/>
        <w:keepNext/>
        <w:rPr>
          <w:b/>
          <w:bCs/>
          <w:sz w:val="22"/>
          <w:szCs w:val="22"/>
        </w:rPr>
      </w:pPr>
      <w:r w:rsidRPr="00E74C61">
        <w:rPr>
          <w:b/>
          <w:bCs/>
          <w:sz w:val="22"/>
          <w:szCs w:val="22"/>
        </w:rPr>
        <w:t xml:space="preserve">Scenario </w:t>
      </w:r>
      <w:r w:rsidRPr="00E74C61">
        <w:rPr>
          <w:b/>
          <w:bCs/>
          <w:sz w:val="22"/>
          <w:szCs w:val="22"/>
        </w:rPr>
        <w:fldChar w:fldCharType="begin"/>
      </w:r>
      <w:r w:rsidRPr="00E74C61">
        <w:rPr>
          <w:b/>
          <w:bCs/>
          <w:sz w:val="22"/>
          <w:szCs w:val="22"/>
        </w:rPr>
        <w:instrText xml:space="preserve"> SEQ Scenario \* ARABIC </w:instrText>
      </w:r>
      <w:r w:rsidRPr="00E74C61">
        <w:rPr>
          <w:b/>
          <w:bCs/>
          <w:sz w:val="22"/>
          <w:szCs w:val="22"/>
        </w:rPr>
        <w:fldChar w:fldCharType="separate"/>
      </w:r>
      <w:r w:rsidR="002E0876">
        <w:rPr>
          <w:b/>
          <w:bCs/>
          <w:noProof/>
          <w:sz w:val="22"/>
          <w:szCs w:val="22"/>
        </w:rPr>
        <w:t>7</w:t>
      </w:r>
      <w:r w:rsidRPr="00E74C61">
        <w:rPr>
          <w:b/>
          <w:bCs/>
          <w:sz w:val="22"/>
          <w:szCs w:val="22"/>
        </w:rPr>
        <w:fldChar w:fldCharType="end"/>
      </w:r>
    </w:p>
    <w:tbl>
      <w:tblPr>
        <w:tblW w:w="8640" w:type="dxa"/>
        <w:jc w:val="center"/>
        <w:tblCellMar>
          <w:left w:w="0" w:type="dxa"/>
          <w:right w:w="0" w:type="dxa"/>
        </w:tblCellMar>
        <w:tblLook w:val="04A0" w:firstRow="1" w:lastRow="0" w:firstColumn="1" w:lastColumn="0" w:noHBand="0" w:noVBand="1"/>
      </w:tblPr>
      <w:tblGrid>
        <w:gridCol w:w="4345"/>
        <w:gridCol w:w="4295"/>
      </w:tblGrid>
      <w:tr w:rsidR="00E74C61" w:rsidRPr="00E74C61" w14:paraId="010039DF" w14:textId="77777777" w:rsidTr="00E74C61">
        <w:trPr>
          <w:trHeight w:val="463"/>
          <w:jc w:val="center"/>
        </w:trPr>
        <w:tc>
          <w:tcPr>
            <w:tcW w:w="4345" w:type="dxa"/>
            <w:tcBorders>
              <w:top w:val="single" w:sz="8" w:space="0" w:color="auto"/>
              <w:left w:val="single" w:sz="8" w:space="0" w:color="auto"/>
              <w:bottom w:val="single" w:sz="8" w:space="0" w:color="auto"/>
              <w:right w:val="single" w:sz="8" w:space="0" w:color="auto"/>
            </w:tcBorders>
            <w:shd w:val="clear" w:color="auto" w:fill="DAEEF3"/>
            <w:tcMar>
              <w:top w:w="0" w:type="dxa"/>
              <w:left w:w="108" w:type="dxa"/>
              <w:bottom w:w="0" w:type="dxa"/>
              <w:right w:w="108" w:type="dxa"/>
            </w:tcMar>
            <w:vAlign w:val="center"/>
            <w:hideMark/>
          </w:tcPr>
          <w:p w14:paraId="29871A29" w14:textId="77777777" w:rsidR="00E74C61" w:rsidRPr="00E74C61" w:rsidRDefault="00E74C61" w:rsidP="00E74C61">
            <w:pPr>
              <w:jc w:val="center"/>
              <w:rPr>
                <w:b/>
                <w:bCs/>
                <w:spacing w:val="2"/>
                <w:kern w:val="21"/>
                <w:sz w:val="28"/>
                <w:szCs w:val="28"/>
                <w:lang w:val="en-AU"/>
                <w14:numSpacing w14:val="proportional"/>
              </w:rPr>
            </w:pPr>
            <w:r w:rsidRPr="00E74C61">
              <w:rPr>
                <w:b/>
                <w:bCs/>
                <w:spacing w:val="2"/>
                <w:kern w:val="21"/>
                <w:sz w:val="28"/>
                <w:szCs w:val="28"/>
                <w:lang w:val="en-AU"/>
                <w14:numSpacing w14:val="proportional"/>
              </w:rPr>
              <w:t>Facility A: Receiver</w:t>
            </w:r>
          </w:p>
        </w:tc>
        <w:tc>
          <w:tcPr>
            <w:tcW w:w="4295" w:type="dxa"/>
            <w:tcBorders>
              <w:top w:val="single" w:sz="8" w:space="0" w:color="auto"/>
              <w:left w:val="nil"/>
              <w:bottom w:val="single" w:sz="8" w:space="0" w:color="auto"/>
              <w:right w:val="single" w:sz="8" w:space="0" w:color="auto"/>
            </w:tcBorders>
            <w:shd w:val="clear" w:color="auto" w:fill="4BACC6"/>
            <w:tcMar>
              <w:top w:w="0" w:type="dxa"/>
              <w:left w:w="108" w:type="dxa"/>
              <w:bottom w:w="0" w:type="dxa"/>
              <w:right w:w="108" w:type="dxa"/>
            </w:tcMar>
            <w:vAlign w:val="center"/>
            <w:hideMark/>
          </w:tcPr>
          <w:p w14:paraId="3F0369D7" w14:textId="77777777" w:rsidR="00E74C61" w:rsidRPr="00E74C61" w:rsidRDefault="00E74C61" w:rsidP="00E74C61">
            <w:pPr>
              <w:jc w:val="center"/>
              <w:rPr>
                <w:b/>
                <w:bCs/>
                <w:spacing w:val="2"/>
                <w:kern w:val="21"/>
                <w:sz w:val="28"/>
                <w:szCs w:val="28"/>
                <w:lang w:val="en-AU"/>
                <w14:numSpacing w14:val="proportional"/>
              </w:rPr>
            </w:pPr>
            <w:r w:rsidRPr="00E74C61">
              <w:rPr>
                <w:b/>
                <w:bCs/>
                <w:spacing w:val="2"/>
                <w:kern w:val="21"/>
                <w:sz w:val="28"/>
                <w:szCs w:val="28"/>
                <w:lang w:val="en-AU"/>
                <w14:numSpacing w14:val="proportional"/>
              </w:rPr>
              <w:t>Facility A: Provider</w:t>
            </w:r>
          </w:p>
        </w:tc>
      </w:tr>
      <w:tr w:rsidR="00E74C61" w:rsidRPr="00E74C61" w14:paraId="60C03240" w14:textId="77777777" w:rsidTr="00B44AEB">
        <w:trPr>
          <w:trHeight w:val="840"/>
          <w:jc w:val="center"/>
        </w:trPr>
        <w:tc>
          <w:tcPr>
            <w:tcW w:w="4345" w:type="dxa"/>
            <w:tcBorders>
              <w:top w:val="nil"/>
              <w:left w:val="single" w:sz="8" w:space="0" w:color="auto"/>
              <w:right w:val="single" w:sz="8" w:space="0" w:color="auto"/>
            </w:tcBorders>
            <w:tcMar>
              <w:top w:w="0" w:type="dxa"/>
              <w:left w:w="108" w:type="dxa"/>
              <w:bottom w:w="0" w:type="dxa"/>
              <w:right w:w="108" w:type="dxa"/>
            </w:tcMar>
            <w:hideMark/>
          </w:tcPr>
          <w:p w14:paraId="00B8CE8C" w14:textId="77777777" w:rsidR="00E74C61" w:rsidRPr="00E74C61" w:rsidRDefault="00E74C61" w:rsidP="00E74C61">
            <w:pPr>
              <w:rPr>
                <w:spacing w:val="2"/>
                <w:kern w:val="21"/>
                <w:lang w:val="en-AU"/>
                <w14:numSpacing w14:val="proportional"/>
              </w:rPr>
            </w:pPr>
            <w:r w:rsidRPr="00E74C61">
              <w:rPr>
                <w:noProof/>
                <w:spacing w:val="2"/>
                <w:kern w:val="21"/>
                <w:lang w:val="en-AU"/>
                <w14:numSpacing w14:val="proportional"/>
              </w:rPr>
              <w:drawing>
                <wp:anchor distT="0" distB="0" distL="114300" distR="114300" simplePos="0" relativeHeight="251659776" behindDoc="0" locked="0" layoutInCell="1" allowOverlap="1" wp14:anchorId="749523C2" wp14:editId="265F5F59">
                  <wp:simplePos x="0" y="0"/>
                  <wp:positionH relativeFrom="column">
                    <wp:posOffset>916305</wp:posOffset>
                  </wp:positionH>
                  <wp:positionV relativeFrom="paragraph">
                    <wp:posOffset>187325</wp:posOffset>
                  </wp:positionV>
                  <wp:extent cx="573405" cy="573405"/>
                  <wp:effectExtent l="0" t="0" r="0" b="0"/>
                  <wp:wrapSquare wrapText="bothSides"/>
                  <wp:docPr id="13" name="Picture 13" descr="A picture containing person&#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87"/>
                          <pic:cNvPicPr/>
                        </pic:nvPicPr>
                        <pic:blipFill>
                          <a:blip r:embed="rId48">
                            <a:extLst>
                              <a:ext uri="{28A0092B-C50C-407E-A947-70E740481C1C}">
                                <a14:useLocalDpi xmlns:a14="http://schemas.microsoft.com/office/drawing/2010/main" val="0"/>
                              </a:ext>
                            </a:extLst>
                          </a:blip>
                          <a:stretch>
                            <a:fillRect/>
                          </a:stretch>
                        </pic:blipFill>
                        <pic:spPr>
                          <a:xfrm>
                            <a:off x="0" y="0"/>
                            <a:ext cx="573405" cy="573405"/>
                          </a:xfrm>
                          <a:prstGeom prst="rect">
                            <a:avLst/>
                          </a:prstGeom>
                        </pic:spPr>
                      </pic:pic>
                    </a:graphicData>
                  </a:graphic>
                  <wp14:sizeRelH relativeFrom="page">
                    <wp14:pctWidth>0</wp14:pctWidth>
                  </wp14:sizeRelH>
                  <wp14:sizeRelV relativeFrom="page">
                    <wp14:pctHeight>0</wp14:pctHeight>
                  </wp14:sizeRelV>
                </wp:anchor>
              </w:drawing>
            </w:r>
          </w:p>
          <w:p w14:paraId="4CD87C9E" w14:textId="77777777" w:rsidR="00E74C61" w:rsidRPr="00E74C61" w:rsidRDefault="00E74C61" w:rsidP="00E74C61">
            <w:pPr>
              <w:rPr>
                <w:spacing w:val="2"/>
                <w:kern w:val="21"/>
                <w:lang w:val="en-AU"/>
                <w14:numSpacing w14:val="proportional"/>
              </w:rPr>
            </w:pPr>
          </w:p>
        </w:tc>
        <w:tc>
          <w:tcPr>
            <w:tcW w:w="4295" w:type="dxa"/>
            <w:tcBorders>
              <w:top w:val="nil"/>
              <w:left w:val="nil"/>
              <w:right w:val="single" w:sz="8" w:space="0" w:color="auto"/>
            </w:tcBorders>
            <w:tcMar>
              <w:top w:w="0" w:type="dxa"/>
              <w:left w:w="108" w:type="dxa"/>
              <w:bottom w:w="0" w:type="dxa"/>
              <w:right w:w="108" w:type="dxa"/>
            </w:tcMar>
            <w:hideMark/>
          </w:tcPr>
          <w:p w14:paraId="2831A1BC" w14:textId="77777777" w:rsidR="00E74C61" w:rsidRPr="00E74C61" w:rsidRDefault="00E74C61" w:rsidP="00E74C61">
            <w:pPr>
              <w:rPr>
                <w:spacing w:val="2"/>
                <w:kern w:val="21"/>
                <w:lang w:val="en-AU"/>
                <w14:numSpacing w14:val="proportional"/>
              </w:rPr>
            </w:pPr>
            <w:r w:rsidRPr="00E74C61">
              <w:rPr>
                <w:noProof/>
                <w:spacing w:val="2"/>
                <w:kern w:val="21"/>
                <w:lang w:val="en-AU"/>
                <w14:numSpacing w14:val="proportional"/>
              </w:rPr>
              <w:drawing>
                <wp:anchor distT="0" distB="0" distL="114300" distR="114300" simplePos="0" relativeHeight="251658752" behindDoc="0" locked="0" layoutInCell="1" allowOverlap="1" wp14:anchorId="79C2E1AD" wp14:editId="2A129809">
                  <wp:simplePos x="0" y="0"/>
                  <wp:positionH relativeFrom="column">
                    <wp:posOffset>1054354</wp:posOffset>
                  </wp:positionH>
                  <wp:positionV relativeFrom="paragraph">
                    <wp:posOffset>146304</wp:posOffset>
                  </wp:positionV>
                  <wp:extent cx="407670" cy="438150"/>
                  <wp:effectExtent l="0" t="0" r="0" b="0"/>
                  <wp:wrapSquare wrapText="bothSides"/>
                  <wp:docPr id="8" name="Picture 8" descr="A picture containing text, clipart&#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84"/>
                          <pic:cNvPicPr/>
                        </pic:nvPicPr>
                        <pic:blipFill>
                          <a:blip r:embed="rId46">
                            <a:extLst>
                              <a:ext uri="{28A0092B-C50C-407E-A947-70E740481C1C}">
                                <a14:useLocalDpi xmlns:a14="http://schemas.microsoft.com/office/drawing/2010/main" val="0"/>
                              </a:ext>
                            </a:extLst>
                          </a:blip>
                          <a:srcRect/>
                          <a:stretch>
                            <a:fillRect/>
                          </a:stretch>
                        </pic:blipFill>
                        <pic:spPr>
                          <a:xfrm>
                            <a:off x="0" y="0"/>
                            <a:ext cx="407670" cy="438150"/>
                          </a:xfrm>
                          <a:prstGeom prst="rect">
                            <a:avLst/>
                          </a:prstGeom>
                        </pic:spPr>
                      </pic:pic>
                    </a:graphicData>
                  </a:graphic>
                  <wp14:sizeRelH relativeFrom="page">
                    <wp14:pctWidth>0</wp14:pctWidth>
                  </wp14:sizeRelH>
                  <wp14:sizeRelV relativeFrom="page">
                    <wp14:pctHeight>0</wp14:pctHeight>
                  </wp14:sizeRelV>
                </wp:anchor>
              </w:drawing>
            </w:r>
          </w:p>
          <w:p w14:paraId="13167CD8" w14:textId="77777777" w:rsidR="00E74C61" w:rsidRPr="00E74C61" w:rsidRDefault="00E74C61" w:rsidP="00E74C61">
            <w:pPr>
              <w:rPr>
                <w:spacing w:val="2"/>
                <w:kern w:val="21"/>
                <w:lang w:val="en-AU"/>
                <w14:numSpacing w14:val="proportional"/>
              </w:rPr>
            </w:pPr>
          </w:p>
        </w:tc>
      </w:tr>
      <w:tr w:rsidR="00E74C61" w:rsidRPr="00E74C61" w14:paraId="54BD1C57" w14:textId="77777777" w:rsidTr="00B44AEB">
        <w:trPr>
          <w:trHeight w:val="840"/>
          <w:jc w:val="center"/>
        </w:trPr>
        <w:tc>
          <w:tcPr>
            <w:tcW w:w="4345" w:type="dxa"/>
            <w:tcBorders>
              <w:top w:val="nil"/>
              <w:left w:val="single" w:sz="8" w:space="0" w:color="auto"/>
              <w:bottom w:val="single" w:sz="8" w:space="0" w:color="auto"/>
              <w:right w:val="single" w:sz="8" w:space="0" w:color="auto"/>
            </w:tcBorders>
            <w:tcMar>
              <w:top w:w="0" w:type="dxa"/>
              <w:left w:w="108" w:type="dxa"/>
              <w:bottom w:w="0" w:type="dxa"/>
              <w:right w:w="108" w:type="dxa"/>
            </w:tcMar>
          </w:tcPr>
          <w:p w14:paraId="48549B8A" w14:textId="77777777" w:rsidR="00E74C61" w:rsidRPr="00E74C61" w:rsidRDefault="00E74C61" w:rsidP="00E74C61">
            <w:pPr>
              <w:rPr>
                <w:spacing w:val="2"/>
                <w:kern w:val="21"/>
                <w:lang w:val="en-AU"/>
                <w14:numSpacing w14:val="proportional"/>
              </w:rPr>
            </w:pPr>
            <w:r w:rsidRPr="00E74C61">
              <w:rPr>
                <w:b/>
                <w:bCs/>
                <w:spacing w:val="2"/>
                <w:kern w:val="21"/>
                <w:lang w:val="en-AU"/>
                <w14:numSpacing w14:val="proportional"/>
              </w:rPr>
              <w:t>Scenario:</w:t>
            </w:r>
            <w:r w:rsidRPr="00E74C61">
              <w:rPr>
                <w:spacing w:val="2"/>
                <w:kern w:val="21"/>
                <w:lang w:val="en-AU"/>
                <w14:numSpacing w14:val="proportional"/>
              </w:rPr>
              <w:t xml:space="preserve"> A non-admitted patient newly diagnosed with diabetes has a video consult with the Endocrinologist employed by Facility A while the patient is in their own home.</w:t>
            </w:r>
          </w:p>
          <w:p w14:paraId="70DFD240" w14:textId="77777777" w:rsidR="00E74C61" w:rsidRPr="00E74C61" w:rsidRDefault="00E74C61" w:rsidP="00E74C61">
            <w:pPr>
              <w:rPr>
                <w:spacing w:val="2"/>
                <w:kern w:val="21"/>
                <w:lang w:val="en-AU"/>
                <w14:numSpacing w14:val="proportional"/>
              </w:rPr>
            </w:pPr>
            <w:r w:rsidRPr="00E74C61">
              <w:rPr>
                <w:spacing w:val="2"/>
                <w:kern w:val="21"/>
                <w:lang w:val="en-AU"/>
                <w14:numSpacing w14:val="proportional"/>
              </w:rPr>
              <w:t xml:space="preserve">A diabetes nurse attends to provide patient support, clinical interaction and records the interaction in the patients’ medical record. </w:t>
            </w:r>
          </w:p>
        </w:tc>
        <w:tc>
          <w:tcPr>
            <w:tcW w:w="4295" w:type="dxa"/>
            <w:tcBorders>
              <w:left w:val="single" w:sz="8" w:space="0" w:color="auto"/>
              <w:bottom w:val="single" w:sz="8" w:space="0" w:color="auto"/>
              <w:right w:val="single" w:sz="8" w:space="0" w:color="auto"/>
            </w:tcBorders>
            <w:tcMar>
              <w:top w:w="0" w:type="dxa"/>
              <w:left w:w="108" w:type="dxa"/>
              <w:bottom w:w="0" w:type="dxa"/>
              <w:right w:w="108" w:type="dxa"/>
            </w:tcMar>
          </w:tcPr>
          <w:p w14:paraId="5591C847" w14:textId="77777777" w:rsidR="00E74C61" w:rsidRPr="00E74C61" w:rsidRDefault="00E74C61" w:rsidP="00E74C61">
            <w:pPr>
              <w:rPr>
                <w:b/>
                <w:bCs/>
                <w:spacing w:val="2"/>
                <w:kern w:val="21"/>
                <w:lang w:val="en-AU"/>
                <w14:numSpacing w14:val="proportional"/>
              </w:rPr>
            </w:pPr>
            <w:r w:rsidRPr="00E74C61">
              <w:rPr>
                <w:b/>
                <w:bCs/>
                <w:spacing w:val="2"/>
                <w:kern w:val="21"/>
                <w:lang w:val="en-AU"/>
                <w14:numSpacing w14:val="proportional"/>
              </w:rPr>
              <w:t>Scenario:</w:t>
            </w:r>
            <w:r w:rsidRPr="00E74C61">
              <w:rPr>
                <w:spacing w:val="2"/>
                <w:kern w:val="21"/>
                <w:lang w:val="en-AU"/>
                <w14:numSpacing w14:val="proportional"/>
              </w:rPr>
              <w:t xml:space="preserve"> An Endocrinologist at Facility A provides the service event via videoconference.</w:t>
            </w:r>
          </w:p>
        </w:tc>
      </w:tr>
      <w:tr w:rsidR="00E74C61" w:rsidRPr="00E74C61" w14:paraId="46D4AEB2" w14:textId="77777777" w:rsidTr="00E74C61">
        <w:trPr>
          <w:trHeight w:val="573"/>
          <w:jc w:val="center"/>
        </w:trPr>
        <w:tc>
          <w:tcPr>
            <w:tcW w:w="4345" w:type="dxa"/>
            <w:tcBorders>
              <w:top w:val="single" w:sz="8" w:space="0" w:color="auto"/>
              <w:left w:val="single" w:sz="8" w:space="0" w:color="auto"/>
              <w:bottom w:val="single" w:sz="8" w:space="0" w:color="auto"/>
              <w:right w:val="single" w:sz="8" w:space="0" w:color="auto"/>
            </w:tcBorders>
            <w:shd w:val="clear" w:color="auto" w:fill="DAEEF3"/>
            <w:tcMar>
              <w:top w:w="0" w:type="dxa"/>
              <w:left w:w="108" w:type="dxa"/>
              <w:bottom w:w="0" w:type="dxa"/>
              <w:right w:w="108" w:type="dxa"/>
            </w:tcMar>
            <w:vAlign w:val="center"/>
            <w:hideMark/>
          </w:tcPr>
          <w:p w14:paraId="75F5198F" w14:textId="77777777" w:rsidR="00E74C61" w:rsidRPr="00E74C61" w:rsidRDefault="00E74C61" w:rsidP="00E74C61">
            <w:pPr>
              <w:rPr>
                <w:b/>
                <w:bCs/>
                <w:spacing w:val="2"/>
                <w:kern w:val="21"/>
                <w:lang w:val="en-AU"/>
                <w14:numSpacing w14:val="proportional"/>
              </w:rPr>
            </w:pPr>
            <w:r w:rsidRPr="00E74C61">
              <w:rPr>
                <w:b/>
                <w:bCs/>
                <w:spacing w:val="2"/>
                <w:kern w:val="21"/>
                <w:lang w:val="en-AU"/>
                <w14:numSpacing w14:val="proportional"/>
              </w:rPr>
              <w:t xml:space="preserve">Count: </w:t>
            </w:r>
            <w:r w:rsidRPr="00E74C61">
              <w:rPr>
                <w:spacing w:val="2"/>
                <w:kern w:val="21"/>
                <w:lang w:val="en-AU"/>
                <w14:numSpacing w14:val="proportional"/>
              </w:rPr>
              <w:t>One 1:1 telehealth service event</w:t>
            </w:r>
          </w:p>
        </w:tc>
        <w:tc>
          <w:tcPr>
            <w:tcW w:w="4295" w:type="dxa"/>
            <w:tcBorders>
              <w:top w:val="nil"/>
              <w:left w:val="nil"/>
              <w:bottom w:val="single" w:sz="8" w:space="0" w:color="auto"/>
              <w:right w:val="single" w:sz="8" w:space="0" w:color="auto"/>
            </w:tcBorders>
            <w:shd w:val="clear" w:color="auto" w:fill="4BACC6"/>
            <w:tcMar>
              <w:top w:w="0" w:type="dxa"/>
              <w:left w:w="108" w:type="dxa"/>
              <w:bottom w:w="0" w:type="dxa"/>
              <w:right w:w="108" w:type="dxa"/>
            </w:tcMar>
            <w:vAlign w:val="center"/>
            <w:hideMark/>
          </w:tcPr>
          <w:p w14:paraId="56E268A0" w14:textId="77777777" w:rsidR="00E74C61" w:rsidRPr="00E74C61" w:rsidRDefault="00E74C61" w:rsidP="00E74C61">
            <w:pPr>
              <w:rPr>
                <w:b/>
                <w:bCs/>
                <w:spacing w:val="2"/>
                <w:kern w:val="21"/>
                <w:lang w:val="en-AU"/>
                <w14:numSpacing w14:val="proportional"/>
              </w:rPr>
            </w:pPr>
            <w:r w:rsidRPr="00E74C61">
              <w:rPr>
                <w:b/>
                <w:bCs/>
                <w:spacing w:val="2"/>
                <w:kern w:val="21"/>
                <w:lang w:val="en-AU"/>
                <w14:numSpacing w14:val="proportional"/>
              </w:rPr>
              <w:t xml:space="preserve">Count: </w:t>
            </w:r>
            <w:r w:rsidRPr="00E74C61">
              <w:rPr>
                <w:spacing w:val="2"/>
                <w:kern w:val="21"/>
                <w:lang w:val="en-AU"/>
                <w14:numSpacing w14:val="proportional"/>
              </w:rPr>
              <w:t>One 1:1 telehealth service event</w:t>
            </w:r>
          </w:p>
        </w:tc>
      </w:tr>
      <w:tr w:rsidR="00E74C61" w:rsidRPr="00E74C61" w14:paraId="2B48921E" w14:textId="77777777" w:rsidTr="00E74C61">
        <w:trPr>
          <w:trHeight w:val="641"/>
          <w:jc w:val="center"/>
        </w:trPr>
        <w:tc>
          <w:tcPr>
            <w:tcW w:w="4345" w:type="dxa"/>
            <w:tcBorders>
              <w:top w:val="nil"/>
              <w:left w:val="single" w:sz="8" w:space="0" w:color="auto"/>
              <w:bottom w:val="single" w:sz="8" w:space="0" w:color="auto"/>
              <w:right w:val="single" w:sz="8" w:space="0" w:color="auto"/>
            </w:tcBorders>
            <w:shd w:val="clear" w:color="auto" w:fill="DAEEF3"/>
            <w:tcMar>
              <w:top w:w="0" w:type="dxa"/>
              <w:left w:w="108" w:type="dxa"/>
              <w:bottom w:w="0" w:type="dxa"/>
              <w:right w:w="108" w:type="dxa"/>
            </w:tcMar>
            <w:vAlign w:val="center"/>
            <w:hideMark/>
          </w:tcPr>
          <w:p w14:paraId="683EC412" w14:textId="0720E40F" w:rsidR="00E74C61" w:rsidRPr="00E74C61" w:rsidRDefault="00E74C61" w:rsidP="00E74C61">
            <w:pPr>
              <w:rPr>
                <w:b/>
                <w:bCs/>
                <w:spacing w:val="2"/>
                <w:kern w:val="21"/>
                <w:lang w:val="en-AU"/>
                <w14:numSpacing w14:val="proportional"/>
              </w:rPr>
            </w:pPr>
            <w:r w:rsidRPr="00E74C61">
              <w:rPr>
                <w:b/>
                <w:bCs/>
                <w:spacing w:val="2"/>
                <w:kern w:val="21"/>
                <w:lang w:val="en-AU"/>
                <w14:numSpacing w14:val="proportional"/>
              </w:rPr>
              <w:t xml:space="preserve">Service provider: </w:t>
            </w:r>
            <w:r w:rsidRPr="00E74C61">
              <w:rPr>
                <w:spacing w:val="2"/>
                <w:kern w:val="21"/>
                <w:lang w:val="en-AU"/>
                <w14:numSpacing w14:val="proportional"/>
              </w:rPr>
              <w:t>Other Health Professional</w:t>
            </w:r>
          </w:p>
        </w:tc>
        <w:tc>
          <w:tcPr>
            <w:tcW w:w="4295" w:type="dxa"/>
            <w:tcBorders>
              <w:top w:val="nil"/>
              <w:left w:val="nil"/>
              <w:bottom w:val="single" w:sz="8" w:space="0" w:color="auto"/>
              <w:right w:val="single" w:sz="8" w:space="0" w:color="auto"/>
            </w:tcBorders>
            <w:shd w:val="clear" w:color="auto" w:fill="4BACC6"/>
            <w:tcMar>
              <w:top w:w="0" w:type="dxa"/>
              <w:left w:w="108" w:type="dxa"/>
              <w:bottom w:w="0" w:type="dxa"/>
              <w:right w:w="108" w:type="dxa"/>
            </w:tcMar>
            <w:vAlign w:val="center"/>
            <w:hideMark/>
          </w:tcPr>
          <w:p w14:paraId="4AF4C579" w14:textId="77777777" w:rsidR="00E74C61" w:rsidRPr="00E74C61" w:rsidRDefault="00E74C61" w:rsidP="00E74C61">
            <w:pPr>
              <w:rPr>
                <w:b/>
                <w:bCs/>
                <w:spacing w:val="2"/>
                <w:kern w:val="21"/>
                <w:lang w:val="en-AU"/>
                <w14:numSpacing w14:val="proportional"/>
              </w:rPr>
            </w:pPr>
            <w:r w:rsidRPr="00E74C61">
              <w:rPr>
                <w:b/>
                <w:bCs/>
                <w:spacing w:val="2"/>
                <w:kern w:val="21"/>
                <w:lang w:val="en-AU"/>
                <w14:numSpacing w14:val="proportional"/>
              </w:rPr>
              <w:t xml:space="preserve">Service provider: </w:t>
            </w:r>
            <w:r w:rsidRPr="00E74C61">
              <w:rPr>
                <w:spacing w:val="2"/>
                <w:kern w:val="21"/>
                <w:lang w:val="en-AU"/>
                <w14:numSpacing w14:val="proportional"/>
              </w:rPr>
              <w:t>Medical Officer</w:t>
            </w:r>
          </w:p>
        </w:tc>
      </w:tr>
    </w:tbl>
    <w:p w14:paraId="1A1A569A" w14:textId="77777777" w:rsidR="00E74C61" w:rsidRPr="00E74C61" w:rsidRDefault="00E74C61" w:rsidP="00E74C61">
      <w:pPr>
        <w:rPr>
          <w:b/>
          <w:bCs/>
          <w:spacing w:val="2"/>
          <w:kern w:val="21"/>
          <w:lang w:val="en-AU"/>
          <w14:numSpacing w14:val="proportional"/>
        </w:rPr>
      </w:pPr>
    </w:p>
    <w:p w14:paraId="1A0546E6" w14:textId="6E0FC09B" w:rsidR="00E74C61" w:rsidRPr="00E74C61" w:rsidRDefault="00E74C61" w:rsidP="00E74C61">
      <w:pPr>
        <w:pStyle w:val="Caption"/>
        <w:keepNext/>
        <w:rPr>
          <w:b/>
          <w:bCs/>
          <w:sz w:val="22"/>
          <w:szCs w:val="22"/>
        </w:rPr>
      </w:pPr>
      <w:r w:rsidRPr="00E74C61">
        <w:rPr>
          <w:b/>
          <w:bCs/>
          <w:sz w:val="22"/>
          <w:szCs w:val="22"/>
        </w:rPr>
        <w:lastRenderedPageBreak/>
        <w:t xml:space="preserve">Scenario </w:t>
      </w:r>
      <w:r w:rsidRPr="00E74C61">
        <w:rPr>
          <w:b/>
          <w:bCs/>
          <w:sz w:val="22"/>
          <w:szCs w:val="22"/>
        </w:rPr>
        <w:fldChar w:fldCharType="begin"/>
      </w:r>
      <w:r w:rsidRPr="00E74C61">
        <w:rPr>
          <w:b/>
          <w:bCs/>
          <w:sz w:val="22"/>
          <w:szCs w:val="22"/>
        </w:rPr>
        <w:instrText xml:space="preserve"> SEQ Scenario \* ARABIC </w:instrText>
      </w:r>
      <w:r w:rsidRPr="00E74C61">
        <w:rPr>
          <w:b/>
          <w:bCs/>
          <w:sz w:val="22"/>
          <w:szCs w:val="22"/>
        </w:rPr>
        <w:fldChar w:fldCharType="separate"/>
      </w:r>
      <w:r w:rsidR="002E0876">
        <w:rPr>
          <w:b/>
          <w:bCs/>
          <w:noProof/>
          <w:sz w:val="22"/>
          <w:szCs w:val="22"/>
        </w:rPr>
        <w:t>8</w:t>
      </w:r>
      <w:r w:rsidRPr="00E74C61">
        <w:rPr>
          <w:b/>
          <w:bCs/>
          <w:sz w:val="22"/>
          <w:szCs w:val="22"/>
        </w:rPr>
        <w:fldChar w:fldCharType="end"/>
      </w:r>
    </w:p>
    <w:tbl>
      <w:tblPr>
        <w:tblW w:w="8640" w:type="dxa"/>
        <w:jc w:val="center"/>
        <w:tblCellMar>
          <w:left w:w="0" w:type="dxa"/>
          <w:right w:w="0" w:type="dxa"/>
        </w:tblCellMar>
        <w:tblLook w:val="04A0" w:firstRow="1" w:lastRow="0" w:firstColumn="1" w:lastColumn="0" w:noHBand="0" w:noVBand="1"/>
      </w:tblPr>
      <w:tblGrid>
        <w:gridCol w:w="4345"/>
        <w:gridCol w:w="4295"/>
      </w:tblGrid>
      <w:tr w:rsidR="00E74C61" w:rsidRPr="00E74C61" w14:paraId="1F523D07" w14:textId="77777777" w:rsidTr="00E74C61">
        <w:trPr>
          <w:trHeight w:val="491"/>
          <w:jc w:val="center"/>
        </w:trPr>
        <w:tc>
          <w:tcPr>
            <w:tcW w:w="4345" w:type="dxa"/>
            <w:tcBorders>
              <w:top w:val="single" w:sz="8" w:space="0" w:color="auto"/>
              <w:left w:val="single" w:sz="8" w:space="0" w:color="auto"/>
              <w:bottom w:val="single" w:sz="8" w:space="0" w:color="auto"/>
              <w:right w:val="single" w:sz="8" w:space="0" w:color="auto"/>
            </w:tcBorders>
            <w:shd w:val="clear" w:color="auto" w:fill="DAEEF3"/>
            <w:tcMar>
              <w:top w:w="0" w:type="dxa"/>
              <w:left w:w="108" w:type="dxa"/>
              <w:bottom w:w="0" w:type="dxa"/>
              <w:right w:w="108" w:type="dxa"/>
            </w:tcMar>
            <w:vAlign w:val="center"/>
            <w:hideMark/>
          </w:tcPr>
          <w:p w14:paraId="1D511085" w14:textId="77777777" w:rsidR="00E74C61" w:rsidRPr="00E74C61" w:rsidRDefault="00E74C61" w:rsidP="00E74C61">
            <w:pPr>
              <w:jc w:val="center"/>
              <w:rPr>
                <w:b/>
                <w:bCs/>
                <w:spacing w:val="2"/>
                <w:kern w:val="21"/>
                <w:sz w:val="28"/>
                <w:szCs w:val="28"/>
                <w:lang w:val="en-AU"/>
                <w14:numSpacing w14:val="proportional"/>
              </w:rPr>
            </w:pPr>
            <w:r w:rsidRPr="00E74C61">
              <w:rPr>
                <w:b/>
                <w:bCs/>
                <w:spacing w:val="2"/>
                <w:kern w:val="21"/>
                <w:sz w:val="28"/>
                <w:szCs w:val="28"/>
                <w:lang w:val="en-AU"/>
                <w14:numSpacing w14:val="proportional"/>
              </w:rPr>
              <w:t>Facility A: Receiver</w:t>
            </w:r>
          </w:p>
        </w:tc>
        <w:tc>
          <w:tcPr>
            <w:tcW w:w="4295" w:type="dxa"/>
            <w:tcBorders>
              <w:top w:val="single" w:sz="8" w:space="0" w:color="auto"/>
              <w:left w:val="nil"/>
              <w:bottom w:val="single" w:sz="8" w:space="0" w:color="auto"/>
              <w:right w:val="single" w:sz="8" w:space="0" w:color="auto"/>
            </w:tcBorders>
            <w:shd w:val="clear" w:color="auto" w:fill="4BACC6"/>
            <w:tcMar>
              <w:top w:w="0" w:type="dxa"/>
              <w:left w:w="108" w:type="dxa"/>
              <w:bottom w:w="0" w:type="dxa"/>
              <w:right w:w="108" w:type="dxa"/>
            </w:tcMar>
            <w:vAlign w:val="center"/>
            <w:hideMark/>
          </w:tcPr>
          <w:p w14:paraId="49F38C17" w14:textId="77777777" w:rsidR="00E74C61" w:rsidRPr="00E74C61" w:rsidRDefault="00E74C61" w:rsidP="00E74C61">
            <w:pPr>
              <w:jc w:val="center"/>
              <w:rPr>
                <w:b/>
                <w:bCs/>
                <w:spacing w:val="2"/>
                <w:kern w:val="21"/>
                <w:sz w:val="28"/>
                <w:szCs w:val="28"/>
                <w:lang w:val="en-AU"/>
                <w14:numSpacing w14:val="proportional"/>
              </w:rPr>
            </w:pPr>
            <w:r w:rsidRPr="00E74C61">
              <w:rPr>
                <w:b/>
                <w:bCs/>
                <w:spacing w:val="2"/>
                <w:kern w:val="21"/>
                <w:sz w:val="28"/>
                <w:szCs w:val="28"/>
                <w:lang w:val="en-AU"/>
                <w14:numSpacing w14:val="proportional"/>
              </w:rPr>
              <w:t>Facility A: Provider</w:t>
            </w:r>
          </w:p>
        </w:tc>
      </w:tr>
      <w:tr w:rsidR="00E74C61" w:rsidRPr="00E74C61" w14:paraId="54F88B49" w14:textId="77777777" w:rsidTr="00B44AEB">
        <w:trPr>
          <w:trHeight w:val="840"/>
          <w:jc w:val="center"/>
        </w:trPr>
        <w:tc>
          <w:tcPr>
            <w:tcW w:w="4345" w:type="dxa"/>
            <w:tcBorders>
              <w:top w:val="nil"/>
              <w:left w:val="single" w:sz="8" w:space="0" w:color="auto"/>
              <w:right w:val="single" w:sz="8" w:space="0" w:color="auto"/>
            </w:tcBorders>
            <w:tcMar>
              <w:top w:w="0" w:type="dxa"/>
              <w:left w:w="108" w:type="dxa"/>
              <w:bottom w:w="0" w:type="dxa"/>
              <w:right w:w="108" w:type="dxa"/>
            </w:tcMar>
            <w:hideMark/>
          </w:tcPr>
          <w:p w14:paraId="30FBF3E2" w14:textId="77777777" w:rsidR="00E74C61" w:rsidRPr="00E74C61" w:rsidRDefault="00E74C61" w:rsidP="00E74C61">
            <w:pPr>
              <w:rPr>
                <w:spacing w:val="2"/>
                <w:kern w:val="21"/>
                <w:lang w:val="en-AU"/>
                <w14:numSpacing w14:val="proportional"/>
              </w:rPr>
            </w:pPr>
            <w:r w:rsidRPr="00E74C61">
              <w:rPr>
                <w:noProof/>
                <w:spacing w:val="2"/>
                <w:kern w:val="21"/>
                <w:lang w:val="en-AU"/>
                <w14:numSpacing w14:val="proportional"/>
              </w:rPr>
              <w:drawing>
                <wp:anchor distT="0" distB="0" distL="114300" distR="114300" simplePos="0" relativeHeight="251661824" behindDoc="0" locked="0" layoutInCell="1" allowOverlap="1" wp14:anchorId="1A329305" wp14:editId="3D886106">
                  <wp:simplePos x="0" y="0"/>
                  <wp:positionH relativeFrom="column">
                    <wp:posOffset>916305</wp:posOffset>
                  </wp:positionH>
                  <wp:positionV relativeFrom="paragraph">
                    <wp:posOffset>187325</wp:posOffset>
                  </wp:positionV>
                  <wp:extent cx="573405" cy="573405"/>
                  <wp:effectExtent l="0" t="0" r="0" b="0"/>
                  <wp:wrapSquare wrapText="bothSides"/>
                  <wp:docPr id="14" name="Picture 14" descr="A picture containing person&#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87"/>
                          <pic:cNvPicPr/>
                        </pic:nvPicPr>
                        <pic:blipFill>
                          <a:blip r:embed="rId48">
                            <a:extLst>
                              <a:ext uri="{28A0092B-C50C-407E-A947-70E740481C1C}">
                                <a14:useLocalDpi xmlns:a14="http://schemas.microsoft.com/office/drawing/2010/main" val="0"/>
                              </a:ext>
                            </a:extLst>
                          </a:blip>
                          <a:stretch>
                            <a:fillRect/>
                          </a:stretch>
                        </pic:blipFill>
                        <pic:spPr>
                          <a:xfrm>
                            <a:off x="0" y="0"/>
                            <a:ext cx="573405" cy="573405"/>
                          </a:xfrm>
                          <a:prstGeom prst="rect">
                            <a:avLst/>
                          </a:prstGeom>
                        </pic:spPr>
                      </pic:pic>
                    </a:graphicData>
                  </a:graphic>
                  <wp14:sizeRelH relativeFrom="page">
                    <wp14:pctWidth>0</wp14:pctWidth>
                  </wp14:sizeRelH>
                  <wp14:sizeRelV relativeFrom="page">
                    <wp14:pctHeight>0</wp14:pctHeight>
                  </wp14:sizeRelV>
                </wp:anchor>
              </w:drawing>
            </w:r>
          </w:p>
          <w:p w14:paraId="4CC803BC" w14:textId="77777777" w:rsidR="00E74C61" w:rsidRPr="00E74C61" w:rsidRDefault="00E74C61" w:rsidP="00E74C61">
            <w:pPr>
              <w:rPr>
                <w:spacing w:val="2"/>
                <w:kern w:val="21"/>
                <w:lang w:val="en-AU"/>
                <w14:numSpacing w14:val="proportional"/>
              </w:rPr>
            </w:pPr>
          </w:p>
        </w:tc>
        <w:tc>
          <w:tcPr>
            <w:tcW w:w="4295" w:type="dxa"/>
            <w:tcBorders>
              <w:top w:val="nil"/>
              <w:left w:val="nil"/>
              <w:right w:val="single" w:sz="8" w:space="0" w:color="auto"/>
            </w:tcBorders>
            <w:tcMar>
              <w:top w:w="0" w:type="dxa"/>
              <w:left w:w="108" w:type="dxa"/>
              <w:bottom w:w="0" w:type="dxa"/>
              <w:right w:w="108" w:type="dxa"/>
            </w:tcMar>
            <w:hideMark/>
          </w:tcPr>
          <w:p w14:paraId="30442CF2" w14:textId="77777777" w:rsidR="00E74C61" w:rsidRPr="00E74C61" w:rsidRDefault="00E74C61" w:rsidP="00E74C61">
            <w:pPr>
              <w:rPr>
                <w:spacing w:val="2"/>
                <w:kern w:val="21"/>
                <w:lang w:val="en-AU"/>
                <w14:numSpacing w14:val="proportional"/>
              </w:rPr>
            </w:pPr>
            <w:r w:rsidRPr="00E74C61">
              <w:rPr>
                <w:noProof/>
                <w:spacing w:val="2"/>
                <w:kern w:val="21"/>
                <w:lang w:val="en-AU"/>
                <w14:numSpacing w14:val="proportional"/>
              </w:rPr>
              <w:drawing>
                <wp:anchor distT="0" distB="0" distL="114300" distR="114300" simplePos="0" relativeHeight="251660800" behindDoc="0" locked="0" layoutInCell="1" allowOverlap="1" wp14:anchorId="0409D842" wp14:editId="33D99726">
                  <wp:simplePos x="0" y="0"/>
                  <wp:positionH relativeFrom="column">
                    <wp:posOffset>1049057</wp:posOffset>
                  </wp:positionH>
                  <wp:positionV relativeFrom="paragraph">
                    <wp:posOffset>143376</wp:posOffset>
                  </wp:positionV>
                  <wp:extent cx="482537" cy="518615"/>
                  <wp:effectExtent l="0" t="0" r="0" b="0"/>
                  <wp:wrapSquare wrapText="bothSides"/>
                  <wp:docPr id="20" name="Picture 20" descr="A picture containing text, clipart&#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84"/>
                          <pic:cNvPicPr/>
                        </pic:nvPicPr>
                        <pic:blipFill>
                          <a:blip r:embed="rId57">
                            <a:extLst>
                              <a:ext uri="{28A0092B-C50C-407E-A947-70E740481C1C}">
                                <a14:useLocalDpi xmlns:a14="http://schemas.microsoft.com/office/drawing/2010/main" val="0"/>
                              </a:ext>
                            </a:extLst>
                          </a:blip>
                          <a:srcRect/>
                          <a:stretch>
                            <a:fillRect/>
                          </a:stretch>
                        </pic:blipFill>
                        <pic:spPr>
                          <a:xfrm>
                            <a:off x="0" y="0"/>
                            <a:ext cx="486055" cy="522396"/>
                          </a:xfrm>
                          <a:prstGeom prst="rect">
                            <a:avLst/>
                          </a:prstGeom>
                        </pic:spPr>
                      </pic:pic>
                    </a:graphicData>
                  </a:graphic>
                  <wp14:sizeRelH relativeFrom="page">
                    <wp14:pctWidth>0</wp14:pctWidth>
                  </wp14:sizeRelH>
                  <wp14:sizeRelV relativeFrom="page">
                    <wp14:pctHeight>0</wp14:pctHeight>
                  </wp14:sizeRelV>
                </wp:anchor>
              </w:drawing>
            </w:r>
          </w:p>
          <w:p w14:paraId="427D1E19" w14:textId="77777777" w:rsidR="00E74C61" w:rsidRPr="00E74C61" w:rsidRDefault="00E74C61" w:rsidP="00E74C61">
            <w:pPr>
              <w:rPr>
                <w:spacing w:val="2"/>
                <w:kern w:val="21"/>
                <w:lang w:val="en-AU"/>
                <w14:numSpacing w14:val="proportional"/>
              </w:rPr>
            </w:pPr>
          </w:p>
        </w:tc>
      </w:tr>
      <w:tr w:rsidR="00E74C61" w:rsidRPr="00E74C61" w14:paraId="336FB141" w14:textId="77777777" w:rsidTr="00B44AEB">
        <w:trPr>
          <w:trHeight w:val="840"/>
          <w:jc w:val="center"/>
        </w:trPr>
        <w:tc>
          <w:tcPr>
            <w:tcW w:w="4345" w:type="dxa"/>
            <w:tcBorders>
              <w:top w:val="nil"/>
              <w:left w:val="single" w:sz="8" w:space="0" w:color="auto"/>
              <w:bottom w:val="single" w:sz="8" w:space="0" w:color="auto"/>
              <w:right w:val="single" w:sz="8" w:space="0" w:color="auto"/>
            </w:tcBorders>
            <w:tcMar>
              <w:top w:w="0" w:type="dxa"/>
              <w:left w:w="108" w:type="dxa"/>
              <w:bottom w:w="0" w:type="dxa"/>
              <w:right w:w="108" w:type="dxa"/>
            </w:tcMar>
          </w:tcPr>
          <w:p w14:paraId="5E044011" w14:textId="77777777" w:rsidR="00E74C61" w:rsidRPr="00E74C61" w:rsidRDefault="00E74C61" w:rsidP="00E74C61">
            <w:pPr>
              <w:rPr>
                <w:spacing w:val="2"/>
                <w:kern w:val="21"/>
                <w:lang w:val="en-AU"/>
                <w14:numSpacing w14:val="proportional"/>
              </w:rPr>
            </w:pPr>
            <w:r w:rsidRPr="00E74C61">
              <w:rPr>
                <w:b/>
                <w:bCs/>
                <w:spacing w:val="2"/>
                <w:kern w:val="21"/>
                <w:lang w:val="en-AU"/>
                <w14:numSpacing w14:val="proportional"/>
              </w:rPr>
              <w:t>Scenario:</w:t>
            </w:r>
            <w:r w:rsidRPr="00E74C61">
              <w:rPr>
                <w:spacing w:val="2"/>
                <w:kern w:val="21"/>
                <w:lang w:val="en-AU"/>
                <w14:numSpacing w14:val="proportional"/>
              </w:rPr>
              <w:t xml:space="preserve"> A non-admitted patient newly diagnosed with diabetes has a video consult with the Endocrinologist employed by Facility A, while the patient attends Facility A.</w:t>
            </w:r>
          </w:p>
          <w:p w14:paraId="641AB021" w14:textId="77777777" w:rsidR="00E74C61" w:rsidRPr="00E74C61" w:rsidRDefault="00E74C61" w:rsidP="00E74C61">
            <w:pPr>
              <w:rPr>
                <w:spacing w:val="2"/>
                <w:kern w:val="21"/>
                <w:lang w:val="en-AU"/>
                <w14:numSpacing w14:val="proportional"/>
              </w:rPr>
            </w:pPr>
            <w:r w:rsidRPr="00E74C61">
              <w:rPr>
                <w:spacing w:val="2"/>
                <w:kern w:val="21"/>
                <w:lang w:val="en-AU"/>
                <w14:numSpacing w14:val="proportional"/>
              </w:rPr>
              <w:t xml:space="preserve">A diabetes nurse attends to provide patient support, clinical interaction and records the interaction in the patients’ medical record. </w:t>
            </w:r>
          </w:p>
        </w:tc>
        <w:tc>
          <w:tcPr>
            <w:tcW w:w="4295" w:type="dxa"/>
            <w:tcBorders>
              <w:left w:val="single" w:sz="8" w:space="0" w:color="auto"/>
              <w:bottom w:val="single" w:sz="8" w:space="0" w:color="auto"/>
              <w:right w:val="single" w:sz="8" w:space="0" w:color="auto"/>
            </w:tcBorders>
            <w:tcMar>
              <w:top w:w="0" w:type="dxa"/>
              <w:left w:w="108" w:type="dxa"/>
              <w:bottom w:w="0" w:type="dxa"/>
              <w:right w:w="108" w:type="dxa"/>
            </w:tcMar>
          </w:tcPr>
          <w:p w14:paraId="6EE3C7AA" w14:textId="77777777" w:rsidR="00E74C61" w:rsidRPr="00E74C61" w:rsidRDefault="00E74C61" w:rsidP="00E74C61">
            <w:pPr>
              <w:rPr>
                <w:b/>
                <w:bCs/>
                <w:spacing w:val="2"/>
                <w:kern w:val="21"/>
                <w:lang w:val="en-AU"/>
                <w14:numSpacing w14:val="proportional"/>
              </w:rPr>
            </w:pPr>
            <w:r w:rsidRPr="00E74C61">
              <w:rPr>
                <w:b/>
                <w:bCs/>
                <w:spacing w:val="2"/>
                <w:kern w:val="21"/>
                <w:lang w:val="en-AU"/>
                <w14:numSpacing w14:val="proportional"/>
              </w:rPr>
              <w:t>Scenario:</w:t>
            </w:r>
            <w:r w:rsidRPr="00E74C61">
              <w:rPr>
                <w:spacing w:val="2"/>
                <w:kern w:val="21"/>
                <w:lang w:val="en-AU"/>
                <w14:numSpacing w14:val="proportional"/>
              </w:rPr>
              <w:t xml:space="preserve"> The Endocrinologist employed by Facility A provides the service event via videoconference, while not physically present at facility A (as they are travelling around the district to provide services).</w:t>
            </w:r>
          </w:p>
        </w:tc>
      </w:tr>
      <w:tr w:rsidR="00E74C61" w:rsidRPr="00E74C61" w14:paraId="2497DF14" w14:textId="77777777" w:rsidTr="00E74C61">
        <w:trPr>
          <w:trHeight w:val="573"/>
          <w:jc w:val="center"/>
        </w:trPr>
        <w:tc>
          <w:tcPr>
            <w:tcW w:w="4345" w:type="dxa"/>
            <w:tcBorders>
              <w:top w:val="single" w:sz="8" w:space="0" w:color="auto"/>
              <w:left w:val="single" w:sz="8" w:space="0" w:color="auto"/>
              <w:bottom w:val="single" w:sz="8" w:space="0" w:color="auto"/>
              <w:right w:val="single" w:sz="8" w:space="0" w:color="auto"/>
            </w:tcBorders>
            <w:shd w:val="clear" w:color="auto" w:fill="DAEEF3"/>
            <w:tcMar>
              <w:top w:w="0" w:type="dxa"/>
              <w:left w:w="108" w:type="dxa"/>
              <w:bottom w:w="0" w:type="dxa"/>
              <w:right w:w="108" w:type="dxa"/>
            </w:tcMar>
            <w:vAlign w:val="center"/>
            <w:hideMark/>
          </w:tcPr>
          <w:p w14:paraId="5EEFE50D" w14:textId="77777777" w:rsidR="00E74C61" w:rsidRPr="00E74C61" w:rsidRDefault="00E74C61" w:rsidP="00E74C61">
            <w:pPr>
              <w:rPr>
                <w:b/>
                <w:bCs/>
                <w:spacing w:val="2"/>
                <w:kern w:val="21"/>
                <w:lang w:val="en-AU"/>
                <w14:numSpacing w14:val="proportional"/>
              </w:rPr>
            </w:pPr>
            <w:r w:rsidRPr="00E74C61">
              <w:rPr>
                <w:b/>
                <w:bCs/>
                <w:spacing w:val="2"/>
                <w:kern w:val="21"/>
                <w:lang w:val="en-AU"/>
                <w14:numSpacing w14:val="proportional"/>
              </w:rPr>
              <w:t xml:space="preserve">Count: </w:t>
            </w:r>
            <w:r w:rsidRPr="00E74C61">
              <w:rPr>
                <w:spacing w:val="2"/>
                <w:kern w:val="21"/>
                <w:lang w:val="en-AU"/>
                <w14:numSpacing w14:val="proportional"/>
              </w:rPr>
              <w:t>One 1:1 telehealth service event</w:t>
            </w:r>
          </w:p>
        </w:tc>
        <w:tc>
          <w:tcPr>
            <w:tcW w:w="4295" w:type="dxa"/>
            <w:tcBorders>
              <w:top w:val="nil"/>
              <w:left w:val="nil"/>
              <w:bottom w:val="single" w:sz="8" w:space="0" w:color="auto"/>
              <w:right w:val="single" w:sz="8" w:space="0" w:color="auto"/>
            </w:tcBorders>
            <w:shd w:val="clear" w:color="auto" w:fill="4BACC6"/>
            <w:tcMar>
              <w:top w:w="0" w:type="dxa"/>
              <w:left w:w="108" w:type="dxa"/>
              <w:bottom w:w="0" w:type="dxa"/>
              <w:right w:w="108" w:type="dxa"/>
            </w:tcMar>
            <w:vAlign w:val="center"/>
            <w:hideMark/>
          </w:tcPr>
          <w:p w14:paraId="343306C7" w14:textId="77777777" w:rsidR="00E74C61" w:rsidRPr="00E74C61" w:rsidRDefault="00E74C61" w:rsidP="00E74C61">
            <w:pPr>
              <w:rPr>
                <w:b/>
                <w:bCs/>
                <w:spacing w:val="2"/>
                <w:kern w:val="21"/>
                <w:lang w:val="en-AU"/>
                <w14:numSpacing w14:val="proportional"/>
              </w:rPr>
            </w:pPr>
            <w:r w:rsidRPr="00E74C61">
              <w:rPr>
                <w:b/>
                <w:bCs/>
                <w:spacing w:val="2"/>
                <w:kern w:val="21"/>
                <w:lang w:val="en-AU"/>
                <w14:numSpacing w14:val="proportional"/>
              </w:rPr>
              <w:t xml:space="preserve">Count: </w:t>
            </w:r>
            <w:r w:rsidRPr="00E74C61">
              <w:rPr>
                <w:spacing w:val="2"/>
                <w:kern w:val="21"/>
                <w:lang w:val="en-AU"/>
                <w14:numSpacing w14:val="proportional"/>
              </w:rPr>
              <w:t>One 1:1 telehealth service event</w:t>
            </w:r>
          </w:p>
        </w:tc>
      </w:tr>
      <w:tr w:rsidR="00E74C61" w:rsidRPr="00E74C61" w14:paraId="6B41BBB8" w14:textId="77777777" w:rsidTr="00E74C61">
        <w:trPr>
          <w:trHeight w:val="641"/>
          <w:jc w:val="center"/>
        </w:trPr>
        <w:tc>
          <w:tcPr>
            <w:tcW w:w="4345" w:type="dxa"/>
            <w:tcBorders>
              <w:top w:val="nil"/>
              <w:left w:val="single" w:sz="8" w:space="0" w:color="auto"/>
              <w:bottom w:val="single" w:sz="8" w:space="0" w:color="auto"/>
              <w:right w:val="single" w:sz="8" w:space="0" w:color="auto"/>
            </w:tcBorders>
            <w:shd w:val="clear" w:color="auto" w:fill="DAEEF3"/>
            <w:tcMar>
              <w:top w:w="0" w:type="dxa"/>
              <w:left w:w="108" w:type="dxa"/>
              <w:bottom w:w="0" w:type="dxa"/>
              <w:right w:w="108" w:type="dxa"/>
            </w:tcMar>
            <w:vAlign w:val="center"/>
            <w:hideMark/>
          </w:tcPr>
          <w:p w14:paraId="7155D37C" w14:textId="77777777" w:rsidR="00E74C61" w:rsidRPr="00E74C61" w:rsidRDefault="00E74C61" w:rsidP="00E74C61">
            <w:pPr>
              <w:rPr>
                <w:b/>
                <w:bCs/>
                <w:spacing w:val="2"/>
                <w:kern w:val="21"/>
                <w:lang w:val="en-AU"/>
                <w14:numSpacing w14:val="proportional"/>
              </w:rPr>
            </w:pPr>
            <w:r w:rsidRPr="00E74C61">
              <w:rPr>
                <w:b/>
                <w:bCs/>
                <w:spacing w:val="2"/>
                <w:kern w:val="21"/>
                <w:lang w:val="en-AU"/>
                <w14:numSpacing w14:val="proportional"/>
              </w:rPr>
              <w:t xml:space="preserve">Service provider: </w:t>
            </w:r>
            <w:r w:rsidRPr="00E74C61">
              <w:rPr>
                <w:spacing w:val="2"/>
                <w:kern w:val="21"/>
                <w:lang w:val="en-AU"/>
                <w14:numSpacing w14:val="proportional"/>
              </w:rPr>
              <w:t>Other Health Professional.</w:t>
            </w:r>
          </w:p>
        </w:tc>
        <w:tc>
          <w:tcPr>
            <w:tcW w:w="4295" w:type="dxa"/>
            <w:tcBorders>
              <w:top w:val="nil"/>
              <w:left w:val="nil"/>
              <w:bottom w:val="single" w:sz="8" w:space="0" w:color="auto"/>
              <w:right w:val="single" w:sz="8" w:space="0" w:color="auto"/>
            </w:tcBorders>
            <w:shd w:val="clear" w:color="auto" w:fill="4BACC6"/>
            <w:tcMar>
              <w:top w:w="0" w:type="dxa"/>
              <w:left w:w="108" w:type="dxa"/>
              <w:bottom w:w="0" w:type="dxa"/>
              <w:right w:w="108" w:type="dxa"/>
            </w:tcMar>
            <w:vAlign w:val="center"/>
            <w:hideMark/>
          </w:tcPr>
          <w:p w14:paraId="049F385B" w14:textId="77777777" w:rsidR="00E74C61" w:rsidRPr="00E74C61" w:rsidRDefault="00E74C61" w:rsidP="00E74C61">
            <w:pPr>
              <w:rPr>
                <w:b/>
                <w:bCs/>
                <w:spacing w:val="2"/>
                <w:kern w:val="21"/>
                <w:lang w:val="en-AU"/>
                <w14:numSpacing w14:val="proportional"/>
              </w:rPr>
            </w:pPr>
            <w:r w:rsidRPr="00E74C61">
              <w:rPr>
                <w:b/>
                <w:bCs/>
                <w:spacing w:val="2"/>
                <w:kern w:val="21"/>
                <w:lang w:val="en-AU"/>
                <w14:numSpacing w14:val="proportional"/>
              </w:rPr>
              <w:t xml:space="preserve">Service provider: </w:t>
            </w:r>
            <w:r w:rsidRPr="00E74C61">
              <w:rPr>
                <w:spacing w:val="2"/>
                <w:kern w:val="21"/>
                <w:lang w:val="en-AU"/>
                <w14:numSpacing w14:val="proportional"/>
              </w:rPr>
              <w:t>Medical Officer</w:t>
            </w:r>
          </w:p>
        </w:tc>
      </w:tr>
    </w:tbl>
    <w:p w14:paraId="28A860C3" w14:textId="77777777" w:rsidR="00E74C61" w:rsidRDefault="00E74C61" w:rsidP="00E74C61">
      <w:pPr>
        <w:rPr>
          <w:spacing w:val="2"/>
          <w:kern w:val="21"/>
          <w:lang w:val="en-AU"/>
          <w14:numSpacing w14:val="proportional"/>
        </w:rPr>
      </w:pPr>
    </w:p>
    <w:p w14:paraId="0709621F" w14:textId="3350CE49" w:rsidR="00FE72DB" w:rsidRPr="00E74C61" w:rsidRDefault="00FE72DB" w:rsidP="00FE72DB">
      <w:pPr>
        <w:pStyle w:val="Caption"/>
        <w:keepNext/>
        <w:rPr>
          <w:b/>
          <w:bCs/>
          <w:sz w:val="22"/>
          <w:szCs w:val="22"/>
        </w:rPr>
      </w:pPr>
      <w:r w:rsidRPr="00E74C61">
        <w:rPr>
          <w:b/>
          <w:bCs/>
          <w:sz w:val="22"/>
          <w:szCs w:val="22"/>
        </w:rPr>
        <w:t>Scenari</w:t>
      </w:r>
      <w:r>
        <w:rPr>
          <w:b/>
          <w:bCs/>
          <w:sz w:val="22"/>
          <w:szCs w:val="22"/>
        </w:rPr>
        <w:t>o 9</w:t>
      </w:r>
    </w:p>
    <w:tbl>
      <w:tblPr>
        <w:tblW w:w="8640" w:type="dxa"/>
        <w:jc w:val="center"/>
        <w:tblCellMar>
          <w:left w:w="0" w:type="dxa"/>
          <w:right w:w="0" w:type="dxa"/>
        </w:tblCellMar>
        <w:tblLook w:val="04A0" w:firstRow="1" w:lastRow="0" w:firstColumn="1" w:lastColumn="0" w:noHBand="0" w:noVBand="1"/>
      </w:tblPr>
      <w:tblGrid>
        <w:gridCol w:w="4345"/>
        <w:gridCol w:w="4295"/>
      </w:tblGrid>
      <w:tr w:rsidR="00FE72DB" w:rsidRPr="00E74C61" w14:paraId="599DED74" w14:textId="77777777" w:rsidTr="00335AC3">
        <w:trPr>
          <w:trHeight w:val="491"/>
          <w:jc w:val="center"/>
        </w:trPr>
        <w:tc>
          <w:tcPr>
            <w:tcW w:w="4345" w:type="dxa"/>
            <w:tcBorders>
              <w:top w:val="single" w:sz="8" w:space="0" w:color="auto"/>
              <w:left w:val="single" w:sz="8" w:space="0" w:color="auto"/>
              <w:bottom w:val="single" w:sz="8" w:space="0" w:color="auto"/>
              <w:right w:val="single" w:sz="8" w:space="0" w:color="auto"/>
            </w:tcBorders>
            <w:shd w:val="clear" w:color="auto" w:fill="DAEEF3"/>
            <w:tcMar>
              <w:top w:w="0" w:type="dxa"/>
              <w:left w:w="108" w:type="dxa"/>
              <w:bottom w:w="0" w:type="dxa"/>
              <w:right w:w="108" w:type="dxa"/>
            </w:tcMar>
            <w:vAlign w:val="center"/>
            <w:hideMark/>
          </w:tcPr>
          <w:p w14:paraId="0E05EC72" w14:textId="7159A423" w:rsidR="00FE72DB" w:rsidRPr="00E74C61" w:rsidRDefault="00FE72DB" w:rsidP="00335AC3">
            <w:pPr>
              <w:jc w:val="center"/>
              <w:rPr>
                <w:b/>
                <w:bCs/>
                <w:spacing w:val="2"/>
                <w:kern w:val="21"/>
                <w:sz w:val="28"/>
                <w:szCs w:val="28"/>
                <w:lang w:val="en-AU"/>
                <w14:numSpacing w14:val="proportional"/>
              </w:rPr>
            </w:pPr>
            <w:r>
              <w:rPr>
                <w:b/>
                <w:bCs/>
                <w:spacing w:val="2"/>
                <w:kern w:val="21"/>
                <w:sz w:val="28"/>
                <w:szCs w:val="28"/>
                <w:lang w:val="en-AU"/>
                <w14:numSpacing w14:val="proportional"/>
              </w:rPr>
              <w:t>Patient at home</w:t>
            </w:r>
          </w:p>
        </w:tc>
        <w:tc>
          <w:tcPr>
            <w:tcW w:w="4295" w:type="dxa"/>
            <w:tcBorders>
              <w:top w:val="single" w:sz="8" w:space="0" w:color="auto"/>
              <w:left w:val="nil"/>
              <w:bottom w:val="single" w:sz="8" w:space="0" w:color="auto"/>
              <w:right w:val="single" w:sz="8" w:space="0" w:color="auto"/>
            </w:tcBorders>
            <w:shd w:val="clear" w:color="auto" w:fill="4BACC6"/>
            <w:tcMar>
              <w:top w:w="0" w:type="dxa"/>
              <w:left w:w="108" w:type="dxa"/>
              <w:bottom w:w="0" w:type="dxa"/>
              <w:right w:w="108" w:type="dxa"/>
            </w:tcMar>
            <w:vAlign w:val="center"/>
            <w:hideMark/>
          </w:tcPr>
          <w:p w14:paraId="144C9933" w14:textId="5260BAF7" w:rsidR="00FE72DB" w:rsidRPr="00E74C61" w:rsidRDefault="00FE72DB" w:rsidP="00335AC3">
            <w:pPr>
              <w:jc w:val="center"/>
              <w:rPr>
                <w:b/>
                <w:bCs/>
                <w:spacing w:val="2"/>
                <w:kern w:val="21"/>
                <w:sz w:val="28"/>
                <w:szCs w:val="28"/>
                <w:lang w:val="en-AU"/>
                <w14:numSpacing w14:val="proportional"/>
              </w:rPr>
            </w:pPr>
            <w:r w:rsidRPr="00E74C61">
              <w:rPr>
                <w:b/>
                <w:bCs/>
                <w:spacing w:val="2"/>
                <w:kern w:val="21"/>
                <w:sz w:val="28"/>
                <w:szCs w:val="28"/>
                <w:lang w:val="en-AU"/>
                <w14:numSpacing w14:val="proportional"/>
              </w:rPr>
              <w:t>Provider</w:t>
            </w:r>
            <w:r>
              <w:rPr>
                <w:b/>
                <w:bCs/>
                <w:spacing w:val="2"/>
                <w:kern w:val="21"/>
                <w:sz w:val="28"/>
                <w:szCs w:val="28"/>
                <w:lang w:val="en-AU"/>
                <w14:numSpacing w14:val="proportional"/>
              </w:rPr>
              <w:t xml:space="preserve"> facility</w:t>
            </w:r>
          </w:p>
        </w:tc>
      </w:tr>
      <w:tr w:rsidR="00FE72DB" w:rsidRPr="00E74C61" w14:paraId="58B0AC71" w14:textId="77777777" w:rsidTr="00335AC3">
        <w:trPr>
          <w:trHeight w:val="840"/>
          <w:jc w:val="center"/>
        </w:trPr>
        <w:tc>
          <w:tcPr>
            <w:tcW w:w="4345" w:type="dxa"/>
            <w:tcBorders>
              <w:top w:val="nil"/>
              <w:left w:val="single" w:sz="8" w:space="0" w:color="auto"/>
              <w:right w:val="single" w:sz="8" w:space="0" w:color="auto"/>
            </w:tcBorders>
            <w:tcMar>
              <w:top w:w="0" w:type="dxa"/>
              <w:left w:w="108" w:type="dxa"/>
              <w:bottom w:w="0" w:type="dxa"/>
              <w:right w:w="108" w:type="dxa"/>
            </w:tcMar>
            <w:hideMark/>
          </w:tcPr>
          <w:p w14:paraId="1AAB5043" w14:textId="4E2E28BC" w:rsidR="00FE72DB" w:rsidRPr="00E74C61" w:rsidRDefault="00FE72DB" w:rsidP="00335AC3">
            <w:pPr>
              <w:rPr>
                <w:spacing w:val="2"/>
                <w:kern w:val="21"/>
                <w:lang w:val="en-AU"/>
                <w14:numSpacing w14:val="proportional"/>
              </w:rPr>
            </w:pPr>
            <w:r w:rsidRPr="005C79B0">
              <w:rPr>
                <w:noProof/>
              </w:rPr>
              <w:drawing>
                <wp:anchor distT="0" distB="0" distL="114300" distR="114300" simplePos="0" relativeHeight="251664896" behindDoc="0" locked="0" layoutInCell="1" allowOverlap="1" wp14:anchorId="5BDD8EF5" wp14:editId="2D147E51">
                  <wp:simplePos x="0" y="0"/>
                  <wp:positionH relativeFrom="column">
                    <wp:posOffset>1018206</wp:posOffset>
                  </wp:positionH>
                  <wp:positionV relativeFrom="paragraph">
                    <wp:posOffset>87740</wp:posOffset>
                  </wp:positionV>
                  <wp:extent cx="304165" cy="538480"/>
                  <wp:effectExtent l="0" t="0" r="635" b="0"/>
                  <wp:wrapSquare wrapText="bothSides"/>
                  <wp:docPr id="129206087" name="Picture 129206087" descr="A picture containing person&#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83"/>
                          <pic:cNvPicPr/>
                        </pic:nvPicPr>
                        <pic:blipFill>
                          <a:blip r:embed="rId45">
                            <a:extLst>
                              <a:ext uri="{28A0092B-C50C-407E-A947-70E740481C1C}">
                                <a14:useLocalDpi xmlns:a14="http://schemas.microsoft.com/office/drawing/2010/main" val="0"/>
                              </a:ext>
                            </a:extLst>
                          </a:blip>
                          <a:srcRect/>
                          <a:stretch>
                            <a:fillRect/>
                          </a:stretch>
                        </pic:blipFill>
                        <pic:spPr>
                          <a:xfrm>
                            <a:off x="0" y="0"/>
                            <a:ext cx="304165" cy="538480"/>
                          </a:xfrm>
                          <a:prstGeom prst="rect">
                            <a:avLst/>
                          </a:prstGeom>
                        </pic:spPr>
                      </pic:pic>
                    </a:graphicData>
                  </a:graphic>
                  <wp14:sizeRelH relativeFrom="page">
                    <wp14:pctWidth>0</wp14:pctWidth>
                  </wp14:sizeRelH>
                  <wp14:sizeRelV relativeFrom="page">
                    <wp14:pctHeight>0</wp14:pctHeight>
                  </wp14:sizeRelV>
                </wp:anchor>
              </w:drawing>
            </w:r>
          </w:p>
          <w:p w14:paraId="3932DB01" w14:textId="77777777" w:rsidR="00FE72DB" w:rsidRPr="00E74C61" w:rsidRDefault="00FE72DB" w:rsidP="00335AC3">
            <w:pPr>
              <w:rPr>
                <w:spacing w:val="2"/>
                <w:kern w:val="21"/>
                <w:lang w:val="en-AU"/>
                <w14:numSpacing w14:val="proportional"/>
              </w:rPr>
            </w:pPr>
          </w:p>
        </w:tc>
        <w:tc>
          <w:tcPr>
            <w:tcW w:w="4295" w:type="dxa"/>
            <w:tcBorders>
              <w:top w:val="nil"/>
              <w:left w:val="nil"/>
              <w:right w:val="single" w:sz="8" w:space="0" w:color="auto"/>
            </w:tcBorders>
            <w:tcMar>
              <w:top w:w="0" w:type="dxa"/>
              <w:left w:w="108" w:type="dxa"/>
              <w:bottom w:w="0" w:type="dxa"/>
              <w:right w:w="108" w:type="dxa"/>
            </w:tcMar>
            <w:hideMark/>
          </w:tcPr>
          <w:p w14:paraId="6F0885D5" w14:textId="77777777" w:rsidR="00FE72DB" w:rsidRPr="00E74C61" w:rsidRDefault="00FE72DB" w:rsidP="00335AC3">
            <w:pPr>
              <w:rPr>
                <w:spacing w:val="2"/>
                <w:kern w:val="21"/>
                <w:lang w:val="en-AU"/>
                <w14:numSpacing w14:val="proportional"/>
              </w:rPr>
            </w:pPr>
            <w:r w:rsidRPr="00E74C61">
              <w:rPr>
                <w:noProof/>
                <w:spacing w:val="2"/>
                <w:kern w:val="21"/>
                <w:lang w:val="en-AU"/>
                <w14:numSpacing w14:val="proportional"/>
              </w:rPr>
              <w:drawing>
                <wp:anchor distT="0" distB="0" distL="114300" distR="114300" simplePos="0" relativeHeight="251663872" behindDoc="0" locked="0" layoutInCell="1" allowOverlap="1" wp14:anchorId="0BB63694" wp14:editId="68587460">
                  <wp:simplePos x="0" y="0"/>
                  <wp:positionH relativeFrom="column">
                    <wp:posOffset>1049057</wp:posOffset>
                  </wp:positionH>
                  <wp:positionV relativeFrom="paragraph">
                    <wp:posOffset>143376</wp:posOffset>
                  </wp:positionV>
                  <wp:extent cx="482537" cy="518615"/>
                  <wp:effectExtent l="0" t="0" r="0" b="0"/>
                  <wp:wrapSquare wrapText="bothSides"/>
                  <wp:docPr id="1349256917" name="Picture 1349256917" descr="A picture containing text, clipart&#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84"/>
                          <pic:cNvPicPr/>
                        </pic:nvPicPr>
                        <pic:blipFill>
                          <a:blip r:embed="rId57">
                            <a:extLst>
                              <a:ext uri="{28A0092B-C50C-407E-A947-70E740481C1C}">
                                <a14:useLocalDpi xmlns:a14="http://schemas.microsoft.com/office/drawing/2010/main" val="0"/>
                              </a:ext>
                            </a:extLst>
                          </a:blip>
                          <a:srcRect/>
                          <a:stretch>
                            <a:fillRect/>
                          </a:stretch>
                        </pic:blipFill>
                        <pic:spPr>
                          <a:xfrm>
                            <a:off x="0" y="0"/>
                            <a:ext cx="486055" cy="522396"/>
                          </a:xfrm>
                          <a:prstGeom prst="rect">
                            <a:avLst/>
                          </a:prstGeom>
                        </pic:spPr>
                      </pic:pic>
                    </a:graphicData>
                  </a:graphic>
                  <wp14:sizeRelH relativeFrom="page">
                    <wp14:pctWidth>0</wp14:pctWidth>
                  </wp14:sizeRelH>
                  <wp14:sizeRelV relativeFrom="page">
                    <wp14:pctHeight>0</wp14:pctHeight>
                  </wp14:sizeRelV>
                </wp:anchor>
              </w:drawing>
            </w:r>
          </w:p>
          <w:p w14:paraId="35033FBB" w14:textId="77777777" w:rsidR="00FE72DB" w:rsidRPr="00E74C61" w:rsidRDefault="00FE72DB" w:rsidP="00335AC3">
            <w:pPr>
              <w:rPr>
                <w:spacing w:val="2"/>
                <w:kern w:val="21"/>
                <w:lang w:val="en-AU"/>
                <w14:numSpacing w14:val="proportional"/>
              </w:rPr>
            </w:pPr>
          </w:p>
        </w:tc>
      </w:tr>
      <w:tr w:rsidR="00FE72DB" w:rsidRPr="00E74C61" w14:paraId="3B864863" w14:textId="77777777" w:rsidTr="00335AC3">
        <w:trPr>
          <w:trHeight w:val="840"/>
          <w:jc w:val="center"/>
        </w:trPr>
        <w:tc>
          <w:tcPr>
            <w:tcW w:w="4345" w:type="dxa"/>
            <w:tcBorders>
              <w:top w:val="nil"/>
              <w:left w:val="single" w:sz="8" w:space="0" w:color="auto"/>
              <w:bottom w:val="single" w:sz="8" w:space="0" w:color="auto"/>
              <w:right w:val="single" w:sz="8" w:space="0" w:color="auto"/>
            </w:tcBorders>
            <w:tcMar>
              <w:top w:w="0" w:type="dxa"/>
              <w:left w:w="108" w:type="dxa"/>
              <w:bottom w:w="0" w:type="dxa"/>
              <w:right w:w="108" w:type="dxa"/>
            </w:tcMar>
          </w:tcPr>
          <w:p w14:paraId="4A2C64EB" w14:textId="3225403D" w:rsidR="00FE72DB" w:rsidRPr="00E74C61" w:rsidRDefault="00FE72DB" w:rsidP="009333F6">
            <w:pPr>
              <w:rPr>
                <w:spacing w:val="2"/>
                <w:kern w:val="21"/>
                <w:lang w:val="en-AU"/>
                <w14:numSpacing w14:val="proportional"/>
              </w:rPr>
            </w:pPr>
            <w:r w:rsidRPr="00E74C61">
              <w:rPr>
                <w:b/>
                <w:bCs/>
                <w:spacing w:val="2"/>
                <w:kern w:val="21"/>
                <w:lang w:val="en-AU"/>
                <w14:numSpacing w14:val="proportional"/>
              </w:rPr>
              <w:t>Scenario:</w:t>
            </w:r>
            <w:r w:rsidRPr="00E74C61">
              <w:rPr>
                <w:spacing w:val="2"/>
                <w:kern w:val="21"/>
                <w:lang w:val="en-AU"/>
                <w14:numSpacing w14:val="proportional"/>
              </w:rPr>
              <w:t xml:space="preserve"> A non-admitted patient </w:t>
            </w:r>
            <w:r>
              <w:rPr>
                <w:spacing w:val="2"/>
                <w:kern w:val="21"/>
                <w:lang w:val="en-AU"/>
                <w14:numSpacing w14:val="proportional"/>
              </w:rPr>
              <w:t>presents for a cardiac telehealth service event using their own device in their home.</w:t>
            </w:r>
          </w:p>
        </w:tc>
        <w:tc>
          <w:tcPr>
            <w:tcW w:w="4295" w:type="dxa"/>
            <w:tcBorders>
              <w:left w:val="single" w:sz="8" w:space="0" w:color="auto"/>
              <w:bottom w:val="single" w:sz="8" w:space="0" w:color="auto"/>
              <w:right w:val="single" w:sz="8" w:space="0" w:color="auto"/>
            </w:tcBorders>
            <w:tcMar>
              <w:top w:w="0" w:type="dxa"/>
              <w:left w:w="108" w:type="dxa"/>
              <w:bottom w:w="0" w:type="dxa"/>
              <w:right w:w="108" w:type="dxa"/>
            </w:tcMar>
          </w:tcPr>
          <w:p w14:paraId="24285D0C" w14:textId="27BC3069" w:rsidR="00FE72DB" w:rsidRPr="00E74C61" w:rsidRDefault="00FE72DB" w:rsidP="00335AC3">
            <w:pPr>
              <w:rPr>
                <w:b/>
                <w:bCs/>
                <w:spacing w:val="2"/>
                <w:kern w:val="21"/>
                <w:lang w:val="en-AU"/>
                <w14:numSpacing w14:val="proportional"/>
              </w:rPr>
            </w:pPr>
            <w:r w:rsidRPr="00E74C61">
              <w:rPr>
                <w:b/>
                <w:bCs/>
                <w:spacing w:val="2"/>
                <w:kern w:val="21"/>
                <w:lang w:val="en-AU"/>
                <w14:numSpacing w14:val="proportional"/>
              </w:rPr>
              <w:t>Scenario:</w:t>
            </w:r>
            <w:r w:rsidRPr="00E74C61">
              <w:rPr>
                <w:spacing w:val="2"/>
                <w:kern w:val="21"/>
                <w:lang w:val="en-AU"/>
                <w14:numSpacing w14:val="proportional"/>
              </w:rPr>
              <w:t xml:space="preserve"> </w:t>
            </w:r>
            <w:r w:rsidR="009333F6" w:rsidRPr="009333F6">
              <w:rPr>
                <w:spacing w:val="2"/>
                <w:kern w:val="21"/>
                <w14:numSpacing w14:val="proportional"/>
              </w:rPr>
              <w:t>A Cardiologist at the provider facility delivers a service event via videoconference directly to a patient in their home.</w:t>
            </w:r>
          </w:p>
        </w:tc>
      </w:tr>
      <w:tr w:rsidR="00FE72DB" w:rsidRPr="00E74C61" w14:paraId="654BF690" w14:textId="77777777" w:rsidTr="00335AC3">
        <w:trPr>
          <w:trHeight w:val="573"/>
          <w:jc w:val="center"/>
        </w:trPr>
        <w:tc>
          <w:tcPr>
            <w:tcW w:w="4345" w:type="dxa"/>
            <w:tcBorders>
              <w:top w:val="single" w:sz="8" w:space="0" w:color="auto"/>
              <w:left w:val="single" w:sz="8" w:space="0" w:color="auto"/>
              <w:bottom w:val="single" w:sz="8" w:space="0" w:color="auto"/>
              <w:right w:val="single" w:sz="8" w:space="0" w:color="auto"/>
            </w:tcBorders>
            <w:shd w:val="clear" w:color="auto" w:fill="DAEEF3"/>
            <w:tcMar>
              <w:top w:w="0" w:type="dxa"/>
              <w:left w:w="108" w:type="dxa"/>
              <w:bottom w:w="0" w:type="dxa"/>
              <w:right w:w="108" w:type="dxa"/>
            </w:tcMar>
            <w:vAlign w:val="center"/>
            <w:hideMark/>
          </w:tcPr>
          <w:p w14:paraId="2993CC31" w14:textId="21A56DB1" w:rsidR="00FE72DB" w:rsidRPr="00E74C61" w:rsidRDefault="00FE72DB" w:rsidP="00335AC3">
            <w:pPr>
              <w:rPr>
                <w:b/>
                <w:bCs/>
                <w:spacing w:val="2"/>
                <w:kern w:val="21"/>
                <w:lang w:val="en-AU"/>
                <w14:numSpacing w14:val="proportional"/>
              </w:rPr>
            </w:pPr>
            <w:r w:rsidRPr="00E74C61">
              <w:rPr>
                <w:b/>
                <w:bCs/>
                <w:spacing w:val="2"/>
                <w:kern w:val="21"/>
                <w:lang w:val="en-AU"/>
                <w14:numSpacing w14:val="proportional"/>
              </w:rPr>
              <w:t xml:space="preserve">Count: </w:t>
            </w:r>
            <w:r w:rsidRPr="005C79B0">
              <w:t>N/A Out of scope</w:t>
            </w:r>
          </w:p>
        </w:tc>
        <w:tc>
          <w:tcPr>
            <w:tcW w:w="4295" w:type="dxa"/>
            <w:tcBorders>
              <w:top w:val="nil"/>
              <w:left w:val="nil"/>
              <w:bottom w:val="single" w:sz="8" w:space="0" w:color="auto"/>
              <w:right w:val="single" w:sz="8" w:space="0" w:color="auto"/>
            </w:tcBorders>
            <w:shd w:val="clear" w:color="auto" w:fill="4BACC6"/>
            <w:tcMar>
              <w:top w:w="0" w:type="dxa"/>
              <w:left w:w="108" w:type="dxa"/>
              <w:bottom w:w="0" w:type="dxa"/>
              <w:right w:w="108" w:type="dxa"/>
            </w:tcMar>
            <w:vAlign w:val="center"/>
            <w:hideMark/>
          </w:tcPr>
          <w:p w14:paraId="260D3F8E" w14:textId="77777777" w:rsidR="00FE72DB" w:rsidRPr="00E74C61" w:rsidRDefault="00FE72DB" w:rsidP="00335AC3">
            <w:pPr>
              <w:rPr>
                <w:b/>
                <w:bCs/>
                <w:spacing w:val="2"/>
                <w:kern w:val="21"/>
                <w:lang w:val="en-AU"/>
                <w14:numSpacing w14:val="proportional"/>
              </w:rPr>
            </w:pPr>
            <w:r w:rsidRPr="00E74C61">
              <w:rPr>
                <w:b/>
                <w:bCs/>
                <w:spacing w:val="2"/>
                <w:kern w:val="21"/>
                <w:lang w:val="en-AU"/>
                <w14:numSpacing w14:val="proportional"/>
              </w:rPr>
              <w:t xml:space="preserve">Count: </w:t>
            </w:r>
            <w:r w:rsidRPr="00E74C61">
              <w:rPr>
                <w:spacing w:val="2"/>
                <w:kern w:val="21"/>
                <w:lang w:val="en-AU"/>
                <w14:numSpacing w14:val="proportional"/>
              </w:rPr>
              <w:t>One 1:1 telehealth service event</w:t>
            </w:r>
          </w:p>
        </w:tc>
      </w:tr>
      <w:tr w:rsidR="00FE72DB" w:rsidRPr="00E74C61" w14:paraId="13CF8438" w14:textId="77777777" w:rsidTr="00335AC3">
        <w:trPr>
          <w:trHeight w:val="641"/>
          <w:jc w:val="center"/>
        </w:trPr>
        <w:tc>
          <w:tcPr>
            <w:tcW w:w="4345" w:type="dxa"/>
            <w:tcBorders>
              <w:top w:val="nil"/>
              <w:left w:val="single" w:sz="8" w:space="0" w:color="auto"/>
              <w:bottom w:val="single" w:sz="8" w:space="0" w:color="auto"/>
              <w:right w:val="single" w:sz="8" w:space="0" w:color="auto"/>
            </w:tcBorders>
            <w:shd w:val="clear" w:color="auto" w:fill="DAEEF3"/>
            <w:tcMar>
              <w:top w:w="0" w:type="dxa"/>
              <w:left w:w="108" w:type="dxa"/>
              <w:bottom w:w="0" w:type="dxa"/>
              <w:right w:w="108" w:type="dxa"/>
            </w:tcMar>
            <w:vAlign w:val="center"/>
            <w:hideMark/>
          </w:tcPr>
          <w:p w14:paraId="2E3ED332" w14:textId="68BC2BDA" w:rsidR="00FE72DB" w:rsidRPr="00E74C61" w:rsidRDefault="00FE72DB" w:rsidP="00335AC3">
            <w:pPr>
              <w:rPr>
                <w:b/>
                <w:bCs/>
                <w:spacing w:val="2"/>
                <w:kern w:val="21"/>
                <w:lang w:val="en-AU"/>
                <w14:numSpacing w14:val="proportional"/>
              </w:rPr>
            </w:pPr>
            <w:r w:rsidRPr="00E74C61">
              <w:rPr>
                <w:b/>
                <w:bCs/>
                <w:spacing w:val="2"/>
                <w:kern w:val="21"/>
                <w:lang w:val="en-AU"/>
                <w14:numSpacing w14:val="proportional"/>
              </w:rPr>
              <w:t xml:space="preserve">Service provider: </w:t>
            </w:r>
            <w:r w:rsidRPr="005C79B0">
              <w:t>N/A Out of scope</w:t>
            </w:r>
            <w:r>
              <w:t>. The patient is not supported by a clinician in their home during the telehealth service event.</w:t>
            </w:r>
          </w:p>
        </w:tc>
        <w:tc>
          <w:tcPr>
            <w:tcW w:w="4295" w:type="dxa"/>
            <w:tcBorders>
              <w:top w:val="nil"/>
              <w:left w:val="nil"/>
              <w:bottom w:val="single" w:sz="8" w:space="0" w:color="auto"/>
              <w:right w:val="single" w:sz="8" w:space="0" w:color="auto"/>
            </w:tcBorders>
            <w:shd w:val="clear" w:color="auto" w:fill="4BACC6"/>
            <w:tcMar>
              <w:top w:w="0" w:type="dxa"/>
              <w:left w:w="108" w:type="dxa"/>
              <w:bottom w:w="0" w:type="dxa"/>
              <w:right w:w="108" w:type="dxa"/>
            </w:tcMar>
            <w:vAlign w:val="center"/>
            <w:hideMark/>
          </w:tcPr>
          <w:p w14:paraId="3B38F9AF" w14:textId="77777777" w:rsidR="00FE72DB" w:rsidRPr="00E74C61" w:rsidRDefault="00FE72DB" w:rsidP="00335AC3">
            <w:pPr>
              <w:rPr>
                <w:b/>
                <w:bCs/>
                <w:spacing w:val="2"/>
                <w:kern w:val="21"/>
                <w:lang w:val="en-AU"/>
                <w14:numSpacing w14:val="proportional"/>
              </w:rPr>
            </w:pPr>
            <w:r w:rsidRPr="00E74C61">
              <w:rPr>
                <w:b/>
                <w:bCs/>
                <w:spacing w:val="2"/>
                <w:kern w:val="21"/>
                <w:lang w:val="en-AU"/>
                <w14:numSpacing w14:val="proportional"/>
              </w:rPr>
              <w:t xml:space="preserve">Service provider: </w:t>
            </w:r>
            <w:r w:rsidRPr="00E74C61">
              <w:rPr>
                <w:spacing w:val="2"/>
                <w:kern w:val="21"/>
                <w:lang w:val="en-AU"/>
                <w14:numSpacing w14:val="proportional"/>
              </w:rPr>
              <w:t>Medical Officer</w:t>
            </w:r>
          </w:p>
        </w:tc>
      </w:tr>
    </w:tbl>
    <w:p w14:paraId="1B10236D" w14:textId="77777777" w:rsidR="00FE72DB" w:rsidRDefault="00FE72DB" w:rsidP="00FE72DB">
      <w:pPr>
        <w:rPr>
          <w:spacing w:val="2"/>
          <w:kern w:val="21"/>
          <w:lang w:val="en-AU"/>
          <w14:numSpacing w14:val="proportional"/>
        </w:rPr>
      </w:pPr>
    </w:p>
    <w:p w14:paraId="24BBF8C6" w14:textId="77777777" w:rsidR="009333F6" w:rsidRDefault="009333F6" w:rsidP="009333F6">
      <w:pPr>
        <w:pStyle w:val="Caption"/>
        <w:keepNext/>
        <w:rPr>
          <w:b/>
          <w:bCs/>
          <w:sz w:val="22"/>
          <w:szCs w:val="22"/>
        </w:rPr>
      </w:pPr>
      <w:r>
        <w:rPr>
          <w:b/>
          <w:bCs/>
          <w:sz w:val="22"/>
          <w:szCs w:val="22"/>
        </w:rPr>
        <w:br w:type="page"/>
      </w:r>
    </w:p>
    <w:p w14:paraId="715A5906" w14:textId="30721C7F" w:rsidR="009333F6" w:rsidRPr="00E74C61" w:rsidRDefault="009333F6" w:rsidP="009333F6">
      <w:pPr>
        <w:pStyle w:val="Caption"/>
        <w:keepNext/>
        <w:rPr>
          <w:b/>
          <w:bCs/>
          <w:sz w:val="22"/>
          <w:szCs w:val="22"/>
        </w:rPr>
      </w:pPr>
      <w:r w:rsidRPr="00E74C61">
        <w:rPr>
          <w:b/>
          <w:bCs/>
          <w:sz w:val="22"/>
          <w:szCs w:val="22"/>
        </w:rPr>
        <w:lastRenderedPageBreak/>
        <w:t>Scenari</w:t>
      </w:r>
      <w:r>
        <w:rPr>
          <w:b/>
          <w:bCs/>
          <w:sz w:val="22"/>
          <w:szCs w:val="22"/>
        </w:rPr>
        <w:t>o 10</w:t>
      </w:r>
    </w:p>
    <w:tbl>
      <w:tblPr>
        <w:tblW w:w="8640" w:type="dxa"/>
        <w:jc w:val="center"/>
        <w:tblCellMar>
          <w:left w:w="0" w:type="dxa"/>
          <w:right w:w="0" w:type="dxa"/>
        </w:tblCellMar>
        <w:tblLook w:val="04A0" w:firstRow="1" w:lastRow="0" w:firstColumn="1" w:lastColumn="0" w:noHBand="0" w:noVBand="1"/>
      </w:tblPr>
      <w:tblGrid>
        <w:gridCol w:w="4345"/>
        <w:gridCol w:w="4295"/>
      </w:tblGrid>
      <w:tr w:rsidR="009333F6" w:rsidRPr="005C79B0" w14:paraId="061C825F" w14:textId="77777777" w:rsidTr="00335AC3">
        <w:trPr>
          <w:trHeight w:val="604"/>
          <w:jc w:val="center"/>
        </w:trPr>
        <w:tc>
          <w:tcPr>
            <w:tcW w:w="4345" w:type="dxa"/>
            <w:tcBorders>
              <w:top w:val="single" w:sz="8" w:space="0" w:color="auto"/>
              <w:left w:val="single" w:sz="8" w:space="0" w:color="auto"/>
              <w:bottom w:val="single" w:sz="8" w:space="0" w:color="auto"/>
              <w:right w:val="single" w:sz="8" w:space="0" w:color="auto"/>
            </w:tcBorders>
            <w:shd w:val="clear" w:color="auto" w:fill="DAEEF3"/>
            <w:tcMar>
              <w:top w:w="0" w:type="dxa"/>
              <w:left w:w="108" w:type="dxa"/>
              <w:bottom w:w="0" w:type="dxa"/>
              <w:right w:w="108" w:type="dxa"/>
            </w:tcMar>
            <w:vAlign w:val="center"/>
            <w:hideMark/>
          </w:tcPr>
          <w:p w14:paraId="02BBBE78" w14:textId="77777777" w:rsidR="009333F6" w:rsidRPr="005C79B0" w:rsidRDefault="009333F6" w:rsidP="00335AC3">
            <w:pPr>
              <w:pStyle w:val="ListBullet"/>
              <w:numPr>
                <w:ilvl w:val="0"/>
                <w:numId w:val="0"/>
              </w:numPr>
              <w:spacing w:after="0"/>
              <w:jc w:val="center"/>
              <w:rPr>
                <w:b/>
                <w:bCs/>
                <w:sz w:val="28"/>
                <w:szCs w:val="28"/>
              </w:rPr>
            </w:pPr>
            <w:r>
              <w:rPr>
                <w:b/>
                <w:bCs/>
                <w:sz w:val="28"/>
                <w:szCs w:val="28"/>
              </w:rPr>
              <w:t>Facility A: Receiver</w:t>
            </w:r>
          </w:p>
        </w:tc>
        <w:tc>
          <w:tcPr>
            <w:tcW w:w="4295" w:type="dxa"/>
            <w:tcBorders>
              <w:top w:val="single" w:sz="8" w:space="0" w:color="auto"/>
              <w:left w:val="nil"/>
              <w:bottom w:val="single" w:sz="8" w:space="0" w:color="auto"/>
              <w:right w:val="single" w:sz="8" w:space="0" w:color="auto"/>
            </w:tcBorders>
            <w:shd w:val="clear" w:color="auto" w:fill="4BACC6"/>
            <w:tcMar>
              <w:top w:w="0" w:type="dxa"/>
              <w:left w:w="108" w:type="dxa"/>
              <w:bottom w:w="0" w:type="dxa"/>
              <w:right w:w="108" w:type="dxa"/>
            </w:tcMar>
            <w:vAlign w:val="center"/>
            <w:hideMark/>
          </w:tcPr>
          <w:p w14:paraId="7786B6B7" w14:textId="77777777" w:rsidR="009333F6" w:rsidRPr="005C79B0" w:rsidRDefault="009333F6" w:rsidP="00335AC3">
            <w:pPr>
              <w:pStyle w:val="ListBullet"/>
              <w:numPr>
                <w:ilvl w:val="0"/>
                <w:numId w:val="0"/>
              </w:numPr>
              <w:spacing w:after="0"/>
              <w:jc w:val="center"/>
              <w:rPr>
                <w:b/>
                <w:bCs/>
                <w:sz w:val="28"/>
                <w:szCs w:val="28"/>
              </w:rPr>
            </w:pPr>
            <w:r w:rsidRPr="005C79B0">
              <w:rPr>
                <w:b/>
                <w:bCs/>
                <w:sz w:val="28"/>
                <w:szCs w:val="28"/>
              </w:rPr>
              <w:t xml:space="preserve">Facility </w:t>
            </w:r>
            <w:r>
              <w:rPr>
                <w:b/>
                <w:bCs/>
                <w:sz w:val="28"/>
                <w:szCs w:val="28"/>
              </w:rPr>
              <w:t>B</w:t>
            </w:r>
            <w:r w:rsidRPr="005C79B0">
              <w:rPr>
                <w:b/>
                <w:bCs/>
                <w:sz w:val="28"/>
                <w:szCs w:val="28"/>
              </w:rPr>
              <w:t>: Provider</w:t>
            </w:r>
          </w:p>
        </w:tc>
      </w:tr>
      <w:tr w:rsidR="009333F6" w:rsidRPr="005C79B0" w14:paraId="42BEF80E" w14:textId="77777777" w:rsidTr="00335AC3">
        <w:trPr>
          <w:trHeight w:val="840"/>
          <w:jc w:val="center"/>
        </w:trPr>
        <w:tc>
          <w:tcPr>
            <w:tcW w:w="4345" w:type="dxa"/>
            <w:tcBorders>
              <w:top w:val="nil"/>
              <w:left w:val="single" w:sz="8" w:space="0" w:color="auto"/>
              <w:right w:val="single" w:sz="8" w:space="0" w:color="auto"/>
            </w:tcBorders>
            <w:tcMar>
              <w:top w:w="0" w:type="dxa"/>
              <w:left w:w="108" w:type="dxa"/>
              <w:bottom w:w="0" w:type="dxa"/>
              <w:right w:w="108" w:type="dxa"/>
            </w:tcMar>
            <w:hideMark/>
          </w:tcPr>
          <w:p w14:paraId="0EC232AF" w14:textId="77777777" w:rsidR="009333F6" w:rsidRPr="005C79B0" w:rsidRDefault="009333F6" w:rsidP="00335AC3">
            <w:pPr>
              <w:pStyle w:val="ListBullet"/>
              <w:numPr>
                <w:ilvl w:val="0"/>
                <w:numId w:val="0"/>
              </w:numPr>
            </w:pPr>
            <w:r w:rsidRPr="005C79B0">
              <w:rPr>
                <w:noProof/>
              </w:rPr>
              <w:drawing>
                <wp:anchor distT="0" distB="0" distL="114300" distR="114300" simplePos="0" relativeHeight="251665920" behindDoc="0" locked="0" layoutInCell="1" allowOverlap="1" wp14:anchorId="7049DE44" wp14:editId="5CE0C49F">
                  <wp:simplePos x="0" y="0"/>
                  <wp:positionH relativeFrom="column">
                    <wp:posOffset>612074</wp:posOffset>
                  </wp:positionH>
                  <wp:positionV relativeFrom="paragraph">
                    <wp:posOffset>74328</wp:posOffset>
                  </wp:positionV>
                  <wp:extent cx="304165" cy="538480"/>
                  <wp:effectExtent l="0" t="0" r="635" b="0"/>
                  <wp:wrapSquare wrapText="bothSides"/>
                  <wp:docPr id="1957841893" name="Picture 1957841893" descr="A picture containing person&#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83"/>
                          <pic:cNvPicPr/>
                        </pic:nvPicPr>
                        <pic:blipFill>
                          <a:blip r:embed="rId45">
                            <a:extLst>
                              <a:ext uri="{28A0092B-C50C-407E-A947-70E740481C1C}">
                                <a14:useLocalDpi xmlns:a14="http://schemas.microsoft.com/office/drawing/2010/main" val="0"/>
                              </a:ext>
                            </a:extLst>
                          </a:blip>
                          <a:srcRect/>
                          <a:stretch>
                            <a:fillRect/>
                          </a:stretch>
                        </pic:blipFill>
                        <pic:spPr>
                          <a:xfrm>
                            <a:off x="0" y="0"/>
                            <a:ext cx="304165" cy="538480"/>
                          </a:xfrm>
                          <a:prstGeom prst="rect">
                            <a:avLst/>
                          </a:prstGeom>
                        </pic:spPr>
                      </pic:pic>
                    </a:graphicData>
                  </a:graphic>
                  <wp14:sizeRelH relativeFrom="page">
                    <wp14:pctWidth>0</wp14:pctWidth>
                  </wp14:sizeRelH>
                  <wp14:sizeRelV relativeFrom="page">
                    <wp14:pctHeight>0</wp14:pctHeight>
                  </wp14:sizeRelV>
                </wp:anchor>
              </w:drawing>
            </w:r>
          </w:p>
          <w:p w14:paraId="4B1F1194" w14:textId="77777777" w:rsidR="009333F6" w:rsidRPr="005C79B0" w:rsidRDefault="009333F6" w:rsidP="00335AC3">
            <w:pPr>
              <w:pStyle w:val="ListBullet"/>
              <w:numPr>
                <w:ilvl w:val="0"/>
                <w:numId w:val="0"/>
              </w:numPr>
            </w:pPr>
            <w:r w:rsidRPr="005C79B0">
              <w:rPr>
                <w:noProof/>
              </w:rPr>
              <w:drawing>
                <wp:anchor distT="0" distB="0" distL="114300" distR="114300" simplePos="0" relativeHeight="251667968" behindDoc="0" locked="0" layoutInCell="1" allowOverlap="1" wp14:anchorId="35E3F396" wp14:editId="05048395">
                  <wp:simplePos x="0" y="0"/>
                  <wp:positionH relativeFrom="column">
                    <wp:posOffset>1029120</wp:posOffset>
                  </wp:positionH>
                  <wp:positionV relativeFrom="paragraph">
                    <wp:posOffset>14844</wp:posOffset>
                  </wp:positionV>
                  <wp:extent cx="407670" cy="438150"/>
                  <wp:effectExtent l="0" t="0" r="0" b="0"/>
                  <wp:wrapSquare wrapText="bothSides"/>
                  <wp:docPr id="1121183169" name="Picture 1121183169" descr="A picture containing text, clipart&#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84"/>
                          <pic:cNvPicPr/>
                        </pic:nvPicPr>
                        <pic:blipFill>
                          <a:blip r:embed="rId46">
                            <a:extLst>
                              <a:ext uri="{28A0092B-C50C-407E-A947-70E740481C1C}">
                                <a14:useLocalDpi xmlns:a14="http://schemas.microsoft.com/office/drawing/2010/main" val="0"/>
                              </a:ext>
                            </a:extLst>
                          </a:blip>
                          <a:srcRect/>
                          <a:stretch>
                            <a:fillRect/>
                          </a:stretch>
                        </pic:blipFill>
                        <pic:spPr>
                          <a:xfrm>
                            <a:off x="0" y="0"/>
                            <a:ext cx="407670" cy="438150"/>
                          </a:xfrm>
                          <a:prstGeom prst="rect">
                            <a:avLst/>
                          </a:prstGeom>
                        </pic:spPr>
                      </pic:pic>
                    </a:graphicData>
                  </a:graphic>
                  <wp14:sizeRelH relativeFrom="page">
                    <wp14:pctWidth>0</wp14:pctWidth>
                  </wp14:sizeRelH>
                  <wp14:sizeRelV relativeFrom="page">
                    <wp14:pctHeight>0</wp14:pctHeight>
                  </wp14:sizeRelV>
                </wp:anchor>
              </w:drawing>
            </w:r>
          </w:p>
        </w:tc>
        <w:tc>
          <w:tcPr>
            <w:tcW w:w="4295" w:type="dxa"/>
            <w:tcBorders>
              <w:top w:val="nil"/>
              <w:left w:val="nil"/>
              <w:right w:val="single" w:sz="8" w:space="0" w:color="auto"/>
            </w:tcBorders>
            <w:tcMar>
              <w:top w:w="0" w:type="dxa"/>
              <w:left w:w="108" w:type="dxa"/>
              <w:bottom w:w="0" w:type="dxa"/>
              <w:right w:w="108" w:type="dxa"/>
            </w:tcMar>
            <w:hideMark/>
          </w:tcPr>
          <w:p w14:paraId="01F248D7" w14:textId="77777777" w:rsidR="009333F6" w:rsidRPr="005C79B0" w:rsidRDefault="009333F6" w:rsidP="00335AC3">
            <w:pPr>
              <w:pStyle w:val="ListBullet"/>
              <w:numPr>
                <w:ilvl w:val="0"/>
                <w:numId w:val="0"/>
              </w:numPr>
            </w:pPr>
            <w:r w:rsidRPr="005C79B0">
              <w:rPr>
                <w:noProof/>
              </w:rPr>
              <w:drawing>
                <wp:anchor distT="0" distB="0" distL="114300" distR="114300" simplePos="0" relativeHeight="251666944" behindDoc="0" locked="0" layoutInCell="1" allowOverlap="1" wp14:anchorId="1938A68D" wp14:editId="2D5A2446">
                  <wp:simplePos x="0" y="0"/>
                  <wp:positionH relativeFrom="column">
                    <wp:posOffset>1054354</wp:posOffset>
                  </wp:positionH>
                  <wp:positionV relativeFrom="paragraph">
                    <wp:posOffset>146304</wp:posOffset>
                  </wp:positionV>
                  <wp:extent cx="407670" cy="438150"/>
                  <wp:effectExtent l="0" t="0" r="0" b="0"/>
                  <wp:wrapSquare wrapText="bothSides"/>
                  <wp:docPr id="187407901" name="Picture 187407901" descr="A picture containing text, clipart&#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84"/>
                          <pic:cNvPicPr/>
                        </pic:nvPicPr>
                        <pic:blipFill>
                          <a:blip r:embed="rId46">
                            <a:extLst>
                              <a:ext uri="{28A0092B-C50C-407E-A947-70E740481C1C}">
                                <a14:useLocalDpi xmlns:a14="http://schemas.microsoft.com/office/drawing/2010/main" val="0"/>
                              </a:ext>
                            </a:extLst>
                          </a:blip>
                          <a:srcRect/>
                          <a:stretch>
                            <a:fillRect/>
                          </a:stretch>
                        </pic:blipFill>
                        <pic:spPr>
                          <a:xfrm>
                            <a:off x="0" y="0"/>
                            <a:ext cx="407670" cy="438150"/>
                          </a:xfrm>
                          <a:prstGeom prst="rect">
                            <a:avLst/>
                          </a:prstGeom>
                        </pic:spPr>
                      </pic:pic>
                    </a:graphicData>
                  </a:graphic>
                  <wp14:sizeRelH relativeFrom="page">
                    <wp14:pctWidth>0</wp14:pctWidth>
                  </wp14:sizeRelH>
                  <wp14:sizeRelV relativeFrom="page">
                    <wp14:pctHeight>0</wp14:pctHeight>
                  </wp14:sizeRelV>
                </wp:anchor>
              </w:drawing>
            </w:r>
          </w:p>
          <w:p w14:paraId="46E10D10" w14:textId="77777777" w:rsidR="009333F6" w:rsidRPr="005C79B0" w:rsidRDefault="009333F6" w:rsidP="00335AC3">
            <w:pPr>
              <w:pStyle w:val="ListBullet"/>
              <w:numPr>
                <w:ilvl w:val="0"/>
                <w:numId w:val="0"/>
              </w:numPr>
            </w:pPr>
          </w:p>
        </w:tc>
      </w:tr>
      <w:tr w:rsidR="009333F6" w:rsidRPr="005C79B0" w14:paraId="163B2424" w14:textId="77777777" w:rsidTr="00335AC3">
        <w:trPr>
          <w:trHeight w:val="840"/>
          <w:jc w:val="center"/>
        </w:trPr>
        <w:tc>
          <w:tcPr>
            <w:tcW w:w="4345" w:type="dxa"/>
            <w:tcBorders>
              <w:top w:val="nil"/>
              <w:left w:val="single" w:sz="8" w:space="0" w:color="auto"/>
              <w:bottom w:val="single" w:sz="8" w:space="0" w:color="auto"/>
              <w:right w:val="single" w:sz="8" w:space="0" w:color="auto"/>
            </w:tcBorders>
            <w:tcMar>
              <w:top w:w="0" w:type="dxa"/>
              <w:left w:w="108" w:type="dxa"/>
              <w:bottom w:w="0" w:type="dxa"/>
              <w:right w:w="108" w:type="dxa"/>
            </w:tcMar>
          </w:tcPr>
          <w:p w14:paraId="333F0861" w14:textId="77777777" w:rsidR="009333F6" w:rsidRDefault="009333F6" w:rsidP="00335AC3">
            <w:pPr>
              <w:pStyle w:val="ListBullet"/>
              <w:numPr>
                <w:ilvl w:val="0"/>
                <w:numId w:val="0"/>
              </w:numPr>
              <w:rPr>
                <w:b/>
                <w:bCs/>
              </w:rPr>
            </w:pPr>
          </w:p>
          <w:p w14:paraId="14313C2B" w14:textId="77777777" w:rsidR="009333F6" w:rsidRDefault="009333F6" w:rsidP="00335AC3">
            <w:pPr>
              <w:pStyle w:val="ListBullet"/>
              <w:numPr>
                <w:ilvl w:val="0"/>
                <w:numId w:val="0"/>
              </w:numPr>
              <w:rPr>
                <w:rStyle w:val="normaltextrun"/>
                <w:color w:val="3B3838"/>
                <w:bdr w:val="none" w:sz="0" w:space="0" w:color="auto" w:frame="1"/>
              </w:rPr>
            </w:pPr>
            <w:r w:rsidRPr="005C79B0">
              <w:rPr>
                <w:b/>
                <w:bCs/>
              </w:rPr>
              <w:t>Scenario:</w:t>
            </w:r>
            <w:r w:rsidRPr="005C79B0">
              <w:t xml:space="preserve"> </w:t>
            </w:r>
            <w:r>
              <w:rPr>
                <w:rStyle w:val="normaltextrun"/>
                <w:color w:val="3B3838"/>
                <w:shd w:val="clear" w:color="auto" w:fill="FFFFFF"/>
              </w:rPr>
              <w:t xml:space="preserve">A non-admitted patient newly diagnosed with diabetes has a consult with the </w:t>
            </w:r>
            <w:r>
              <w:rPr>
                <w:rStyle w:val="normaltextrun"/>
                <w:color w:val="3B3838"/>
                <w:bdr w:val="none" w:sz="0" w:space="0" w:color="auto" w:frame="1"/>
              </w:rPr>
              <w:t xml:space="preserve">Endocrinologist at Facility B. </w:t>
            </w:r>
          </w:p>
          <w:p w14:paraId="3FDE09AC" w14:textId="77777777" w:rsidR="009333F6" w:rsidRDefault="009333F6" w:rsidP="00335AC3">
            <w:pPr>
              <w:pStyle w:val="ListBullet"/>
              <w:numPr>
                <w:ilvl w:val="0"/>
                <w:numId w:val="0"/>
              </w:numPr>
              <w:rPr>
                <w:bdr w:val="none" w:sz="0" w:space="0" w:color="auto" w:frame="1"/>
              </w:rPr>
            </w:pPr>
          </w:p>
          <w:p w14:paraId="4425F356" w14:textId="77777777" w:rsidR="009333F6" w:rsidRPr="005C79B0" w:rsidRDefault="009333F6" w:rsidP="00335AC3">
            <w:pPr>
              <w:pStyle w:val="ListBullet"/>
              <w:numPr>
                <w:ilvl w:val="0"/>
                <w:numId w:val="0"/>
              </w:numPr>
            </w:pPr>
            <w:r>
              <w:rPr>
                <w:bdr w:val="none" w:sz="0" w:space="0" w:color="auto" w:frame="1"/>
              </w:rPr>
              <w:t>The patient books an appointment with their general practitioner who provides patient support during the telehealth appointment.</w:t>
            </w:r>
          </w:p>
        </w:tc>
        <w:tc>
          <w:tcPr>
            <w:tcW w:w="4295" w:type="dxa"/>
            <w:tcBorders>
              <w:left w:val="single" w:sz="8" w:space="0" w:color="auto"/>
              <w:bottom w:val="single" w:sz="8" w:space="0" w:color="auto"/>
              <w:right w:val="single" w:sz="8" w:space="0" w:color="auto"/>
            </w:tcBorders>
            <w:tcMar>
              <w:top w:w="0" w:type="dxa"/>
              <w:left w:w="108" w:type="dxa"/>
              <w:bottom w:w="0" w:type="dxa"/>
              <w:right w:w="108" w:type="dxa"/>
            </w:tcMar>
          </w:tcPr>
          <w:p w14:paraId="7EF4FAA3" w14:textId="77777777" w:rsidR="009333F6" w:rsidRDefault="009333F6" w:rsidP="00335AC3">
            <w:pPr>
              <w:pStyle w:val="ListBullet"/>
              <w:numPr>
                <w:ilvl w:val="0"/>
                <w:numId w:val="0"/>
              </w:numPr>
              <w:rPr>
                <w:b/>
                <w:bCs/>
              </w:rPr>
            </w:pPr>
          </w:p>
          <w:p w14:paraId="17403B99" w14:textId="77777777" w:rsidR="009333F6" w:rsidRPr="005C79B0" w:rsidRDefault="009333F6" w:rsidP="00335AC3">
            <w:pPr>
              <w:pStyle w:val="ListBullet"/>
              <w:numPr>
                <w:ilvl w:val="0"/>
                <w:numId w:val="0"/>
              </w:numPr>
              <w:rPr>
                <w:b/>
                <w:bCs/>
              </w:rPr>
            </w:pPr>
            <w:r w:rsidRPr="005C79B0">
              <w:rPr>
                <w:b/>
                <w:bCs/>
              </w:rPr>
              <w:t>Scenario:</w:t>
            </w:r>
            <w:r w:rsidRPr="005C79B0">
              <w:t xml:space="preserve"> </w:t>
            </w:r>
            <w:r>
              <w:rPr>
                <w:rStyle w:val="normaltextrun"/>
                <w:color w:val="3B3838"/>
                <w:bdr w:val="none" w:sz="0" w:space="0" w:color="auto" w:frame="1"/>
              </w:rPr>
              <w:t>An Endocrinologist at Facility B provides the service event via videoconference.</w:t>
            </w:r>
          </w:p>
        </w:tc>
      </w:tr>
      <w:tr w:rsidR="009333F6" w:rsidRPr="005C79B0" w14:paraId="4E213A4F" w14:textId="77777777" w:rsidTr="00335AC3">
        <w:trPr>
          <w:trHeight w:val="573"/>
          <w:jc w:val="center"/>
        </w:trPr>
        <w:tc>
          <w:tcPr>
            <w:tcW w:w="4345" w:type="dxa"/>
            <w:tcBorders>
              <w:top w:val="single" w:sz="8" w:space="0" w:color="auto"/>
              <w:left w:val="single" w:sz="8" w:space="0" w:color="auto"/>
              <w:bottom w:val="single" w:sz="8" w:space="0" w:color="auto"/>
              <w:right w:val="single" w:sz="8" w:space="0" w:color="auto"/>
            </w:tcBorders>
            <w:shd w:val="clear" w:color="auto" w:fill="DAEEF3"/>
            <w:tcMar>
              <w:top w:w="0" w:type="dxa"/>
              <w:left w:w="108" w:type="dxa"/>
              <w:bottom w:w="0" w:type="dxa"/>
              <w:right w:w="108" w:type="dxa"/>
            </w:tcMar>
            <w:vAlign w:val="center"/>
            <w:hideMark/>
          </w:tcPr>
          <w:p w14:paraId="75E63E75" w14:textId="77777777" w:rsidR="009333F6" w:rsidRPr="005C79B0" w:rsidRDefault="009333F6" w:rsidP="00335AC3">
            <w:pPr>
              <w:pStyle w:val="ListBullet"/>
              <w:numPr>
                <w:ilvl w:val="0"/>
                <w:numId w:val="0"/>
              </w:numPr>
              <w:spacing w:after="0"/>
              <w:rPr>
                <w:b/>
                <w:bCs/>
              </w:rPr>
            </w:pPr>
            <w:r w:rsidRPr="005C79B0">
              <w:rPr>
                <w:b/>
                <w:bCs/>
              </w:rPr>
              <w:t xml:space="preserve">Count: </w:t>
            </w:r>
            <w:r w:rsidRPr="005C79B0">
              <w:t>N/A Out of scope</w:t>
            </w:r>
          </w:p>
        </w:tc>
        <w:tc>
          <w:tcPr>
            <w:tcW w:w="4295" w:type="dxa"/>
            <w:tcBorders>
              <w:top w:val="nil"/>
              <w:left w:val="nil"/>
              <w:bottom w:val="single" w:sz="8" w:space="0" w:color="auto"/>
              <w:right w:val="single" w:sz="8" w:space="0" w:color="auto"/>
            </w:tcBorders>
            <w:shd w:val="clear" w:color="auto" w:fill="4BACC6"/>
            <w:tcMar>
              <w:top w:w="0" w:type="dxa"/>
              <w:left w:w="108" w:type="dxa"/>
              <w:bottom w:w="0" w:type="dxa"/>
              <w:right w:w="108" w:type="dxa"/>
            </w:tcMar>
            <w:vAlign w:val="center"/>
            <w:hideMark/>
          </w:tcPr>
          <w:p w14:paraId="1CF7165A" w14:textId="77777777" w:rsidR="009333F6" w:rsidRPr="005C79B0" w:rsidRDefault="009333F6" w:rsidP="00335AC3">
            <w:pPr>
              <w:pStyle w:val="ListBullet"/>
              <w:numPr>
                <w:ilvl w:val="0"/>
                <w:numId w:val="0"/>
              </w:numPr>
              <w:spacing w:after="0"/>
              <w:rPr>
                <w:b/>
                <w:bCs/>
              </w:rPr>
            </w:pPr>
            <w:r w:rsidRPr="005C79B0">
              <w:rPr>
                <w:b/>
                <w:bCs/>
              </w:rPr>
              <w:t xml:space="preserve">Count: </w:t>
            </w:r>
            <w:r w:rsidRPr="005C79B0">
              <w:t>One 1:1 telehealth service event</w:t>
            </w:r>
          </w:p>
        </w:tc>
      </w:tr>
      <w:tr w:rsidR="009333F6" w:rsidRPr="005C79B0" w14:paraId="7D744361" w14:textId="77777777" w:rsidTr="00335AC3">
        <w:trPr>
          <w:trHeight w:val="1252"/>
          <w:jc w:val="center"/>
        </w:trPr>
        <w:tc>
          <w:tcPr>
            <w:tcW w:w="4345" w:type="dxa"/>
            <w:tcBorders>
              <w:top w:val="nil"/>
              <w:left w:val="single" w:sz="8" w:space="0" w:color="auto"/>
              <w:bottom w:val="single" w:sz="8" w:space="0" w:color="auto"/>
              <w:right w:val="single" w:sz="8" w:space="0" w:color="auto"/>
            </w:tcBorders>
            <w:shd w:val="clear" w:color="auto" w:fill="DAEEF3"/>
            <w:tcMar>
              <w:top w:w="0" w:type="dxa"/>
              <w:left w:w="108" w:type="dxa"/>
              <w:bottom w:w="0" w:type="dxa"/>
              <w:right w:w="108" w:type="dxa"/>
            </w:tcMar>
            <w:vAlign w:val="center"/>
            <w:hideMark/>
          </w:tcPr>
          <w:p w14:paraId="6BC6CAB4" w14:textId="77777777" w:rsidR="009333F6" w:rsidRPr="005C79B0" w:rsidRDefault="009333F6" w:rsidP="00335AC3">
            <w:pPr>
              <w:pStyle w:val="ListBullet"/>
              <w:numPr>
                <w:ilvl w:val="0"/>
                <w:numId w:val="0"/>
              </w:numPr>
              <w:spacing w:after="0"/>
              <w:rPr>
                <w:b/>
                <w:bCs/>
              </w:rPr>
            </w:pPr>
            <w:r w:rsidRPr="005C79B0">
              <w:rPr>
                <w:b/>
                <w:bCs/>
              </w:rPr>
              <w:t xml:space="preserve">Service provider: </w:t>
            </w:r>
            <w:r w:rsidRPr="005C79B0">
              <w:t>N/A Out of scope.</w:t>
            </w:r>
            <w:r>
              <w:t xml:space="preserve"> The</w:t>
            </w:r>
            <w:r w:rsidRPr="005C79B0">
              <w:t xml:space="preserve"> patient</w:t>
            </w:r>
            <w:r>
              <w:t xml:space="preserve"> is supported by a General Practitioner who is not a Queensland Health clinician.</w:t>
            </w:r>
          </w:p>
        </w:tc>
        <w:tc>
          <w:tcPr>
            <w:tcW w:w="4295" w:type="dxa"/>
            <w:tcBorders>
              <w:top w:val="nil"/>
              <w:left w:val="nil"/>
              <w:bottom w:val="single" w:sz="8" w:space="0" w:color="auto"/>
              <w:right w:val="single" w:sz="8" w:space="0" w:color="auto"/>
            </w:tcBorders>
            <w:shd w:val="clear" w:color="auto" w:fill="4BACC6"/>
            <w:tcMar>
              <w:top w:w="0" w:type="dxa"/>
              <w:left w:w="108" w:type="dxa"/>
              <w:bottom w:w="0" w:type="dxa"/>
              <w:right w:w="108" w:type="dxa"/>
            </w:tcMar>
            <w:vAlign w:val="center"/>
            <w:hideMark/>
          </w:tcPr>
          <w:p w14:paraId="445B4BB5" w14:textId="77777777" w:rsidR="009333F6" w:rsidRPr="005C79B0" w:rsidRDefault="009333F6" w:rsidP="00335AC3">
            <w:pPr>
              <w:pStyle w:val="ListBullet"/>
              <w:numPr>
                <w:ilvl w:val="0"/>
                <w:numId w:val="0"/>
              </w:numPr>
              <w:spacing w:after="0"/>
              <w:rPr>
                <w:b/>
                <w:bCs/>
              </w:rPr>
            </w:pPr>
            <w:r w:rsidRPr="005C79B0">
              <w:rPr>
                <w:b/>
                <w:bCs/>
              </w:rPr>
              <w:t xml:space="preserve">Service provider: </w:t>
            </w:r>
            <w:r w:rsidRPr="005C79B0">
              <w:t>Medical Officer</w:t>
            </w:r>
          </w:p>
        </w:tc>
      </w:tr>
    </w:tbl>
    <w:p w14:paraId="04D5376B" w14:textId="77777777" w:rsidR="009333F6" w:rsidRDefault="009333F6" w:rsidP="00FE72DB">
      <w:pPr>
        <w:rPr>
          <w:spacing w:val="2"/>
          <w:kern w:val="21"/>
          <w:lang w:val="en-AU"/>
          <w14:numSpacing w14:val="proportional"/>
        </w:rPr>
      </w:pPr>
    </w:p>
    <w:p w14:paraId="53CB78AE" w14:textId="5F55AE88" w:rsidR="00E74C61" w:rsidRPr="00E74C61" w:rsidRDefault="00E74C61" w:rsidP="005A4159">
      <w:pPr>
        <w:pStyle w:val="NumberedHeading2"/>
        <w:rPr>
          <w:b/>
          <w:bCs/>
        </w:rPr>
      </w:pPr>
      <w:bookmarkStart w:id="28" w:name="_Ref137041724"/>
      <w:bookmarkStart w:id="29" w:name="_Ref137041738"/>
      <w:bookmarkStart w:id="30" w:name="eConsults"/>
      <w:bookmarkStart w:id="31" w:name="_Toc216162073"/>
      <w:r w:rsidRPr="00E74C61">
        <w:t>Reporting of eConsults</w:t>
      </w:r>
      <w:bookmarkEnd w:id="28"/>
      <w:bookmarkEnd w:id="29"/>
      <w:r w:rsidR="006B5D46">
        <w:t>/Requests for Advice</w:t>
      </w:r>
      <w:bookmarkEnd w:id="31"/>
    </w:p>
    <w:bookmarkEnd w:id="30"/>
    <w:p w14:paraId="3C4E9182" w14:textId="0C646833" w:rsidR="005A4159" w:rsidRDefault="00E74C61" w:rsidP="005A4159">
      <w:pPr>
        <w:pStyle w:val="BodyTextExpanded"/>
      </w:pPr>
      <w:r>
        <w:t xml:space="preserve">The </w:t>
      </w:r>
      <w:r w:rsidR="00C752A1">
        <w:t>Queensland Virtual Hospital</w:t>
      </w:r>
      <w:r>
        <w:t xml:space="preserve"> requested the inclusion of eConsult records for reporting to the QHNAPDC from 01 July 2023.</w:t>
      </w:r>
      <w:r w:rsidR="006B5D46">
        <w:t xml:space="preserve"> </w:t>
      </w:r>
      <w:r w:rsidR="006B5D46" w:rsidRPr="006B5D46">
        <w:rPr>
          <w:lang w:val="en-US"/>
        </w:rPr>
        <w:t xml:space="preserve">When describing eConsults, the term Request for Advice </w:t>
      </w:r>
      <w:r w:rsidR="006B5D46">
        <w:rPr>
          <w:lang w:val="en-US"/>
        </w:rPr>
        <w:t>i</w:t>
      </w:r>
      <w:r w:rsidR="006B5D46" w:rsidRPr="006B5D46">
        <w:rPr>
          <w:lang w:val="en-US"/>
        </w:rPr>
        <w:t>s also used interchangeably.</w:t>
      </w:r>
    </w:p>
    <w:p w14:paraId="77B02904" w14:textId="77777777" w:rsidR="005A4159" w:rsidRDefault="00E74C61" w:rsidP="005A4159">
      <w:pPr>
        <w:pStyle w:val="BodyTextExpanded"/>
        <w:rPr>
          <w:i/>
          <w:iCs/>
        </w:rPr>
      </w:pPr>
      <w:r w:rsidRPr="00E74C61">
        <w:t xml:space="preserve">An eConsult is </w:t>
      </w:r>
      <w:r w:rsidRPr="00E74C61">
        <w:rPr>
          <w:i/>
          <w:iCs/>
        </w:rPr>
        <w:t>the asynchronous written provision and electronic transmission of clinical advice about a patient from a healthcare provider to a healthcare provider, based on assessment of digitised clinical data sent as a request, and results in a dated entry in the patient’s medical record.</w:t>
      </w:r>
    </w:p>
    <w:p w14:paraId="7314AB3F" w14:textId="6C3DDF97" w:rsidR="005A4159" w:rsidRDefault="00E74C61" w:rsidP="005A4159">
      <w:pPr>
        <w:pStyle w:val="BodyTextExpanded"/>
      </w:pPr>
      <w:r w:rsidRPr="00E74C61">
        <w:t xml:space="preserve">As eConsult records do not meet the definition of a service event, they are out of the usual scope of QHNAPDC, however the </w:t>
      </w:r>
      <w:r w:rsidR="004D7D46">
        <w:t>Queensland Virtual Hospital</w:t>
      </w:r>
      <w:r w:rsidRPr="00E74C61">
        <w:t xml:space="preserve"> requested their inclusion in the QHNAPDC in order to obtain this activity data.</w:t>
      </w:r>
    </w:p>
    <w:p w14:paraId="3C199759" w14:textId="61483D3A" w:rsidR="005A4159" w:rsidRDefault="00E74C61" w:rsidP="005A4159">
      <w:pPr>
        <w:pStyle w:val="BodyTextExpanded"/>
      </w:pPr>
      <w:r>
        <w:t xml:space="preserve">eConsult records are to be reported with the value of </w:t>
      </w:r>
      <w:r w:rsidRPr="483ECF12">
        <w:rPr>
          <w:b/>
          <w:bCs/>
          <w:i/>
          <w:iCs/>
        </w:rPr>
        <w:t>QH-eConsult</w:t>
      </w:r>
      <w:r w:rsidRPr="483ECF12">
        <w:rPr>
          <w:b/>
          <w:bCs/>
        </w:rPr>
        <w:t xml:space="preserve"> </w:t>
      </w:r>
      <w:r>
        <w:t xml:space="preserve">for the QHNAPDC data item of </w:t>
      </w:r>
      <w:hyperlink r:id="rId58" w:history="1">
        <w:hyperlink r:id="rId59" w:history="1">
          <w:r w:rsidRPr="483ECF12">
            <w:rPr>
              <w:i/>
              <w:iCs/>
            </w:rPr>
            <w:t>Local Clinic Code</w:t>
          </w:r>
        </w:hyperlink>
      </w:hyperlink>
      <w:r w:rsidR="00FB205E">
        <w:rPr>
          <w:i/>
          <w:iCs/>
        </w:rPr>
        <w:t>,</w:t>
      </w:r>
      <w:r w:rsidRPr="483ECF12">
        <w:rPr>
          <w:i/>
          <w:iCs/>
        </w:rPr>
        <w:t xml:space="preserve"> </w:t>
      </w:r>
      <w:r>
        <w:t>and will not be validated when processed by the QHNAPDC</w:t>
      </w:r>
      <w:r w:rsidR="584DEA39">
        <w:t xml:space="preserve"> as part of its initial </w:t>
      </w:r>
      <w:r w:rsidR="4F5A7B32">
        <w:t>inclusion within the data collection</w:t>
      </w:r>
      <w:r>
        <w:t>.</w:t>
      </w:r>
    </w:p>
    <w:p w14:paraId="11983718" w14:textId="04CE501D" w:rsidR="005A4159" w:rsidRDefault="00E74C61" w:rsidP="005A4159">
      <w:pPr>
        <w:pStyle w:val="BodyTextExpanded"/>
      </w:pPr>
      <w:r w:rsidRPr="00E74C61">
        <w:t xml:space="preserve">eConsults </w:t>
      </w:r>
      <w:r w:rsidR="004D7D46">
        <w:t>are</w:t>
      </w:r>
      <w:r w:rsidRPr="00E74C61">
        <w:t xml:space="preserve"> mapped to the Queensland Tier 2 Code of 76.48 for the activity of medical officers and 76.49 for the activity of nurses, allied health and other health professionals and </w:t>
      </w:r>
      <w:r w:rsidR="004D7D46">
        <w:t>are</w:t>
      </w:r>
      <w:r w:rsidRPr="00E74C61">
        <w:t xml:space="preserve"> be excluded from national reporting to the AIHW and IHACPA, and SSB data requests including linked data requests unless specifically requested. </w:t>
      </w:r>
    </w:p>
    <w:p w14:paraId="565228F1" w14:textId="04109ACB" w:rsidR="00E74C61" w:rsidRPr="00E74C61" w:rsidRDefault="00E74C61" w:rsidP="005A4159">
      <w:pPr>
        <w:pStyle w:val="BodyTextExpanded"/>
      </w:pPr>
      <w:r w:rsidRPr="00E74C61">
        <w:lastRenderedPageBreak/>
        <w:t xml:space="preserve">Further information on eConsults is available in the </w:t>
      </w:r>
      <w:r w:rsidRPr="00E74C61">
        <w:rPr>
          <w:i/>
          <w:iCs/>
        </w:rPr>
        <w:t>eConsult Data Manual</w:t>
      </w:r>
      <w:r w:rsidRPr="00E74C61">
        <w:t xml:space="preserve"> available from the</w:t>
      </w:r>
      <w:r w:rsidR="00C752A1">
        <w:t xml:space="preserve"> </w:t>
      </w:r>
      <w:hyperlink r:id="rId60" w:history="1">
        <w:r w:rsidR="00C752A1" w:rsidRPr="00C752A1">
          <w:rPr>
            <w:rStyle w:val="Hyperlink"/>
          </w:rPr>
          <w:t>Queensland Virtual Hospital</w:t>
        </w:r>
      </w:hyperlink>
      <w:r w:rsidRPr="00E74C61">
        <w:t>.</w:t>
      </w:r>
    </w:p>
    <w:p w14:paraId="06C12F31" w14:textId="5EC6A500" w:rsidR="00E74C61" w:rsidRPr="00E74C61" w:rsidRDefault="00E74C61" w:rsidP="005A4159">
      <w:pPr>
        <w:pStyle w:val="NumberedHeading2"/>
        <w:rPr>
          <w:b/>
          <w:bCs/>
        </w:rPr>
      </w:pPr>
      <w:bookmarkStart w:id="32" w:name="_Ref137042784"/>
      <w:bookmarkStart w:id="33" w:name="_Ref137042807"/>
      <w:bookmarkStart w:id="34" w:name="Emergency_Telehealth"/>
      <w:bookmarkStart w:id="35" w:name="_Toc216162074"/>
      <w:r w:rsidRPr="00E74C61">
        <w:t>Reporting of Emergency Telehealth</w:t>
      </w:r>
      <w:bookmarkEnd w:id="32"/>
      <w:bookmarkEnd w:id="33"/>
      <w:bookmarkEnd w:id="35"/>
    </w:p>
    <w:bookmarkEnd w:id="34"/>
    <w:p w14:paraId="0E81BB2D" w14:textId="2D5E3A6D" w:rsidR="005A4159" w:rsidRDefault="00E74C61" w:rsidP="005A4159">
      <w:pPr>
        <w:pStyle w:val="BodyTextExpanded"/>
      </w:pPr>
      <w:r>
        <w:t>Healthcare Purchasing and Funding Branch (HPFB) requested the inclusion of Emergency Telehealth records for reporting to the QHNAPDC from 01 July 2023.</w:t>
      </w:r>
    </w:p>
    <w:p w14:paraId="168B8202" w14:textId="77777777" w:rsidR="005A4159" w:rsidRDefault="00E74C61" w:rsidP="005A4159">
      <w:pPr>
        <w:pStyle w:val="BodyTextExpanded"/>
        <w:rPr>
          <w:i/>
          <w:iCs/>
        </w:rPr>
      </w:pPr>
      <w:r w:rsidRPr="00E74C61">
        <w:rPr>
          <w:i/>
          <w:iCs/>
        </w:rPr>
        <w:t>Emergency patient telehealth refers to the delivery of videoconference clinical consultations delivered during an emergency presentation, or delivery of videoconference clinical consultations by emergency department clinicians to patients prior to presentation at an emergency department.</w:t>
      </w:r>
    </w:p>
    <w:p w14:paraId="27C230ED" w14:textId="12F431DB" w:rsidR="005A4159" w:rsidRDefault="00E74C61" w:rsidP="005A4159">
      <w:pPr>
        <w:pStyle w:val="BodyTextExpanded"/>
      </w:pPr>
      <w:r>
        <w:t>As Emergency Telehealth records do not meet the definition of a service event, they are out of the usual scope of QHNAPDC, however HPFB requested their inclusion in the QHNAPDC in order to obtain this activity data.</w:t>
      </w:r>
    </w:p>
    <w:p w14:paraId="7573FD58" w14:textId="5A324E69" w:rsidR="00E74C61" w:rsidRPr="00E74C61" w:rsidRDefault="00E74C61" w:rsidP="005A4159">
      <w:pPr>
        <w:pStyle w:val="BodyTextExpanded"/>
      </w:pPr>
      <w:r w:rsidRPr="00E74C61">
        <w:t xml:space="preserve">A Corporate Clinic Code of </w:t>
      </w:r>
      <w:r w:rsidRPr="00E74C61">
        <w:rPr>
          <w:i/>
          <w:iCs/>
        </w:rPr>
        <w:t>760 Emergency Telehealth</w:t>
      </w:r>
      <w:r w:rsidRPr="00E74C61">
        <w:t xml:space="preserve"> </w:t>
      </w:r>
      <w:r w:rsidR="00C752A1">
        <w:t>is</w:t>
      </w:r>
      <w:r w:rsidRPr="00E74C61">
        <w:t xml:space="preserve"> mapped to the Queensland Tier 2 Code of 77.60 for the activity of medical officers and 77.61 for the activity of nurses, allied health and other health professionals. These records </w:t>
      </w:r>
      <w:r w:rsidR="006B5D46">
        <w:t xml:space="preserve">are </w:t>
      </w:r>
      <w:r w:rsidR="006B5D46" w:rsidRPr="00E74C61">
        <w:t>not</w:t>
      </w:r>
      <w:r w:rsidRPr="00E74C61">
        <w:t xml:space="preserve"> validated when processed by the QHNAPDC, </w:t>
      </w:r>
      <w:r w:rsidR="00C752A1">
        <w:t>are</w:t>
      </w:r>
      <w:r w:rsidR="00C752A1" w:rsidRPr="00E74C61">
        <w:t xml:space="preserve"> </w:t>
      </w:r>
      <w:r w:rsidRPr="00E74C61">
        <w:t xml:space="preserve">excluded from national reporting to the AIHW and IHACPA, and SSB data requests including linked data requests unless specifically requested. </w:t>
      </w:r>
    </w:p>
    <w:p w14:paraId="7DCB1B0A" w14:textId="56F6F8A5" w:rsidR="00E74C61" w:rsidRPr="005A4159" w:rsidRDefault="00E74C61" w:rsidP="005A4159">
      <w:pPr>
        <w:pStyle w:val="Callout"/>
        <w:rPr>
          <w:i/>
          <w:iCs w:val="0"/>
        </w:rPr>
      </w:pPr>
      <w:r w:rsidRPr="005A4159">
        <w:rPr>
          <w:b/>
          <w:bCs/>
          <w:i/>
          <w:iCs w:val="0"/>
        </w:rPr>
        <w:t>Note</w:t>
      </w:r>
      <w:r w:rsidRPr="005A4159">
        <w:rPr>
          <w:i/>
          <w:iCs w:val="0"/>
        </w:rPr>
        <w:t xml:space="preserve">: The </w:t>
      </w:r>
      <w:r w:rsidR="00C752A1">
        <w:rPr>
          <w:i/>
          <w:iCs w:val="0"/>
        </w:rPr>
        <w:t>Queensland Virtual Hospital</w:t>
      </w:r>
      <w:r w:rsidRPr="005A4159">
        <w:rPr>
          <w:i/>
          <w:iCs w:val="0"/>
        </w:rPr>
        <w:t xml:space="preserve"> will be supplying this data to QHNAPDC.</w:t>
      </w:r>
    </w:p>
    <w:p w14:paraId="73D95B6C" w14:textId="166054F5" w:rsidR="00E74C61" w:rsidRPr="00E74C61" w:rsidRDefault="00E74C61" w:rsidP="005A4159">
      <w:pPr>
        <w:pStyle w:val="BodyTextExpanded"/>
      </w:pPr>
      <w:r w:rsidRPr="00E74C61">
        <w:t xml:space="preserve">Should further information be required please contact the </w:t>
      </w:r>
      <w:hyperlink r:id="rId61" w:history="1">
        <w:r w:rsidR="004D7D46" w:rsidRPr="004D7D46">
          <w:rPr>
            <w:rStyle w:val="Hyperlink"/>
          </w:rPr>
          <w:t>Queensland Virtual Hospital</w:t>
        </w:r>
      </w:hyperlink>
      <w:r w:rsidRPr="00E74C61">
        <w:t>.</w:t>
      </w:r>
    </w:p>
    <w:bookmarkEnd w:id="21"/>
    <w:p w14:paraId="3DC68222" w14:textId="12D7DD8E" w:rsidR="001917B2" w:rsidRDefault="001917B2">
      <w:pPr>
        <w:rPr>
          <w:spacing w:val="2"/>
          <w:kern w:val="21"/>
          <w:lang w:val="en-AU"/>
          <w14:numSpacing w14:val="proportional"/>
        </w:rPr>
      </w:pPr>
      <w:r>
        <w:br w:type="page"/>
      </w:r>
    </w:p>
    <w:p w14:paraId="4EED69E0" w14:textId="60320154" w:rsidR="00EE257C" w:rsidRDefault="00A35B7B" w:rsidP="00A35B7B">
      <w:pPr>
        <w:pStyle w:val="NumberedHeading1"/>
      </w:pPr>
      <w:bookmarkStart w:id="36" w:name="_Toc216162075"/>
      <w:r>
        <w:lastRenderedPageBreak/>
        <w:t xml:space="preserve">Data </w:t>
      </w:r>
      <w:r w:rsidR="009C0475">
        <w:t>e</w:t>
      </w:r>
      <w:r>
        <w:t xml:space="preserve">lements, </w:t>
      </w:r>
      <w:r w:rsidR="009C0475">
        <w:t>f</w:t>
      </w:r>
      <w:r>
        <w:t xml:space="preserve">ile </w:t>
      </w:r>
      <w:r w:rsidR="009C0475">
        <w:t>f</w:t>
      </w:r>
      <w:r>
        <w:t xml:space="preserve">ormat and </w:t>
      </w:r>
      <w:r w:rsidR="009C0475">
        <w:t>f</w:t>
      </w:r>
      <w:r>
        <w:t xml:space="preserve">ile </w:t>
      </w:r>
      <w:r w:rsidR="009C0475">
        <w:t>s</w:t>
      </w:r>
      <w:r>
        <w:t>ubmission</w:t>
      </w:r>
      <w:bookmarkEnd w:id="36"/>
    </w:p>
    <w:p w14:paraId="18430EFE" w14:textId="1F2FEC79" w:rsidR="00A35B7B" w:rsidRDefault="00A35B7B" w:rsidP="00A35B7B">
      <w:pPr>
        <w:pStyle w:val="BodyTextExpanded"/>
      </w:pPr>
      <w:r w:rsidRPr="00A35B7B">
        <w:t xml:space="preserve">The data elements collected, including their definitions and the format of the file for submission to QHNAPDC is contained in the </w:t>
      </w:r>
      <w:hyperlink r:id="rId62" w:history="1">
        <w:r w:rsidRPr="001959EF">
          <w:rPr>
            <w:rStyle w:val="Hyperlink"/>
          </w:rPr>
          <w:t>QHNAPDC File Format</w:t>
        </w:r>
      </w:hyperlink>
      <w:r w:rsidRPr="00A35B7B">
        <w:t xml:space="preserve">.  For details on submitting a file to QHNAPDC please email </w:t>
      </w:r>
      <w:hyperlink r:id="rId63" w:history="1">
        <w:r w:rsidRPr="00E108B2">
          <w:rPr>
            <w:rStyle w:val="Hyperlink"/>
          </w:rPr>
          <w:t>napmail@health.qld.gov.au</w:t>
        </w:r>
      </w:hyperlink>
      <w:r w:rsidRPr="00A35B7B">
        <w:t>.</w:t>
      </w:r>
    </w:p>
    <w:p w14:paraId="1F7FCFBA" w14:textId="25519C51" w:rsidR="00A35B7B" w:rsidRDefault="00A35B7B" w:rsidP="00A35B7B">
      <w:pPr>
        <w:pStyle w:val="NumberedHeading1"/>
      </w:pPr>
      <w:bookmarkStart w:id="37" w:name="_Toc216162076"/>
      <w:r>
        <w:t>Changes for 202</w:t>
      </w:r>
      <w:r w:rsidR="00D156FE">
        <w:t>5</w:t>
      </w:r>
      <w:r>
        <w:t>-202</w:t>
      </w:r>
      <w:r w:rsidR="00D156FE">
        <w:t>6</w:t>
      </w:r>
      <w:bookmarkEnd w:id="37"/>
    </w:p>
    <w:p w14:paraId="3D42C5AD" w14:textId="37B7B556" w:rsidR="00A35B7B" w:rsidRDefault="00A35B7B" w:rsidP="00A35B7B">
      <w:pPr>
        <w:pStyle w:val="BodyTextExpanded"/>
      </w:pPr>
      <w:r w:rsidRPr="00A35B7B">
        <w:t xml:space="preserve">Generally, changes to reporting requirements are mandated each collection year by Commonwealth and State governments, as well as by request from Department of Health business areas.  There are a number of tasks undertaken to accommodate new reporting requirements such as creation of, or amendment to, data items, </w:t>
      </w:r>
      <w:r w:rsidR="007A2F02">
        <w:t xml:space="preserve">updates to </w:t>
      </w:r>
      <w:r w:rsidRPr="00A35B7B">
        <w:t>source system</w:t>
      </w:r>
      <w:r w:rsidR="007A2F02">
        <w:t>s</w:t>
      </w:r>
      <w:r w:rsidRPr="00A35B7B">
        <w:t xml:space="preserve">, </w:t>
      </w:r>
      <w:r w:rsidR="007A2F02">
        <w:t xml:space="preserve">changes to </w:t>
      </w:r>
      <w:r w:rsidRPr="00A35B7B">
        <w:t>reference file</w:t>
      </w:r>
      <w:r w:rsidR="007A2F02">
        <w:t>s</w:t>
      </w:r>
      <w:r w:rsidRPr="00A35B7B">
        <w:t xml:space="preserve">, and updates to data collection documentation. </w:t>
      </w:r>
      <w:r w:rsidR="00FD04A4">
        <w:t xml:space="preserve">Refer to </w:t>
      </w:r>
      <w:hyperlink r:id="rId64" w:history="1">
        <w:r w:rsidR="00E000D7">
          <w:rPr>
            <w:rStyle w:val="Hyperlink"/>
          </w:rPr>
          <w:t>Queensland Health Non-Admitted Patient Data Collection Changes 2025-26</w:t>
        </w:r>
      </w:hyperlink>
      <w:r w:rsidRPr="008630B1">
        <w:t>.</w:t>
      </w:r>
    </w:p>
    <w:p w14:paraId="22CD6630" w14:textId="622D09E5" w:rsidR="00A35B7B" w:rsidRDefault="00A35B7B" w:rsidP="00A35B7B">
      <w:pPr>
        <w:pStyle w:val="NumberedHeading1"/>
      </w:pPr>
      <w:bookmarkStart w:id="38" w:name="_Toc216162077"/>
      <w:r>
        <w:t xml:space="preserve">Data </w:t>
      </w:r>
      <w:r w:rsidR="009C0475">
        <w:t>q</w:t>
      </w:r>
      <w:r>
        <w:t>uality</w:t>
      </w:r>
      <w:bookmarkEnd w:id="38"/>
    </w:p>
    <w:p w14:paraId="151DB290" w14:textId="4FABD0C8" w:rsidR="00A35B7B" w:rsidRDefault="00A35B7B" w:rsidP="00A35B7B">
      <w:pPr>
        <w:pStyle w:val="BodyTextExpanded"/>
      </w:pPr>
      <w:r>
        <w:t>Following a successful data load, the QHNAPDC system validates the information provided in the fields of each record against specific criteria. Records failing validation are notified to the reporting entity</w:t>
      </w:r>
      <w:r w:rsidR="007A2F02">
        <w:t xml:space="preserve"> through the Electronic Validation Application (EVA)</w:t>
      </w:r>
      <w:r>
        <w:t>.</w:t>
      </w:r>
    </w:p>
    <w:p w14:paraId="2F57F2B0" w14:textId="5C265434" w:rsidR="00A35B7B" w:rsidRDefault="007A2F02" w:rsidP="00A35B7B">
      <w:pPr>
        <w:pStyle w:val="BodyTextExpanded"/>
      </w:pPr>
      <w:r>
        <w:t>In addition to the validating of data, s</w:t>
      </w:r>
      <w:r w:rsidR="00A35B7B">
        <w:t xml:space="preserve">pot checks, frequency checks and time series analysis of reported service events </w:t>
      </w:r>
      <w:r w:rsidR="001959EF">
        <w:t>are</w:t>
      </w:r>
      <w:r w:rsidR="00A35B7B">
        <w:t xml:space="preserve"> also undertaken by SSB to identify unusual trends that require further explanation by reporting entities.</w:t>
      </w:r>
    </w:p>
    <w:p w14:paraId="3786A956" w14:textId="27D05D99" w:rsidR="00A35B7B" w:rsidRDefault="00A35B7B" w:rsidP="00A35B7B">
      <w:pPr>
        <w:pStyle w:val="BodyTextExpanded"/>
      </w:pPr>
      <w:r>
        <w:t xml:space="preserve">For more </w:t>
      </w:r>
      <w:r w:rsidR="00826392">
        <w:t>information,</w:t>
      </w:r>
      <w:r>
        <w:t xml:space="preserve"> please refer to the </w:t>
      </w:r>
      <w:hyperlink r:id="rId65" w:history="1">
        <w:r w:rsidRPr="00CD0FFC">
          <w:rPr>
            <w:rStyle w:val="Hyperlink"/>
          </w:rPr>
          <w:t>QHNAPDC Data Quality Statement</w:t>
        </w:r>
      </w:hyperlink>
      <w:r>
        <w:t>.</w:t>
      </w:r>
    </w:p>
    <w:p w14:paraId="2BED662B" w14:textId="6E9E23B2" w:rsidR="009C0475" w:rsidRDefault="009C0475" w:rsidP="009C0475">
      <w:pPr>
        <w:pStyle w:val="NumberedHeading1"/>
      </w:pPr>
      <w:bookmarkStart w:id="39" w:name="_Toc216162078"/>
      <w:r>
        <w:t>Business rules and derivations</w:t>
      </w:r>
      <w:bookmarkEnd w:id="39"/>
    </w:p>
    <w:p w14:paraId="43CC66DD" w14:textId="3534D099" w:rsidR="009C0475" w:rsidRPr="009C0475" w:rsidRDefault="009C0475" w:rsidP="009C0475">
      <w:pPr>
        <w:pStyle w:val="BodyTextExpanded"/>
      </w:pPr>
      <w:r w:rsidRPr="009C0475">
        <w:t xml:space="preserve">Business rules including deriving specific values are applied to the service events.  Please refer to the document </w:t>
      </w:r>
      <w:hyperlink r:id="rId66" w:history="1">
        <w:r w:rsidRPr="00F8465E">
          <w:rPr>
            <w:rStyle w:val="Hyperlink"/>
          </w:rPr>
          <w:t>QHNAPDC Business Rules</w:t>
        </w:r>
      </w:hyperlink>
      <w:r w:rsidRPr="00F8465E">
        <w:t>.</w:t>
      </w:r>
    </w:p>
    <w:p w14:paraId="7848B06D" w14:textId="77777777" w:rsidR="00A35B7B" w:rsidRPr="00A35B7B" w:rsidRDefault="00A35B7B" w:rsidP="00A35B7B">
      <w:pPr>
        <w:pStyle w:val="BodyText"/>
      </w:pPr>
    </w:p>
    <w:sectPr w:rsidR="00A35B7B" w:rsidRPr="00A35B7B" w:rsidSect="009827A3">
      <w:headerReference w:type="default" r:id="rId67"/>
      <w:footerReference w:type="default" r:id="rId68"/>
      <w:footerReference w:type="first" r:id="rId69"/>
      <w:type w:val="continuous"/>
      <w:pgSz w:w="11906" w:h="16838" w:code="9"/>
      <w:pgMar w:top="1531" w:right="1531" w:bottom="1531" w:left="1531" w:header="709" w:footer="709"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41C40C50" w14:textId="77777777" w:rsidR="000B3E2E" w:rsidRDefault="000B3E2E" w:rsidP="005655C9">
      <w:pPr>
        <w:spacing w:line="240" w:lineRule="auto"/>
      </w:pPr>
      <w:r>
        <w:separator/>
      </w:r>
    </w:p>
    <w:p w14:paraId="19193155" w14:textId="77777777" w:rsidR="000B3E2E" w:rsidRDefault="000B3E2E"/>
    <w:p w14:paraId="76863C4D" w14:textId="77777777" w:rsidR="000B3E2E" w:rsidRDefault="000B3E2E" w:rsidP="00952B5B"/>
    <w:p w14:paraId="16C45F8B" w14:textId="77777777" w:rsidR="000B3E2E" w:rsidRDefault="000B3E2E" w:rsidP="00952B5B"/>
    <w:p w14:paraId="06921DDC" w14:textId="77777777" w:rsidR="000B3E2E" w:rsidRDefault="000B3E2E"/>
    <w:p w14:paraId="2E90238A" w14:textId="77777777" w:rsidR="000B3E2E" w:rsidRDefault="000B3E2E"/>
    <w:p w14:paraId="6AB03BD3" w14:textId="77777777" w:rsidR="000B3E2E" w:rsidRDefault="000B3E2E"/>
    <w:p w14:paraId="05F3ED90" w14:textId="77777777" w:rsidR="000B3E2E" w:rsidRDefault="000B3E2E"/>
  </w:endnote>
  <w:endnote w:type="continuationSeparator" w:id="0">
    <w:p w14:paraId="2586D5F3" w14:textId="77777777" w:rsidR="000B3E2E" w:rsidRDefault="000B3E2E" w:rsidP="005655C9">
      <w:pPr>
        <w:spacing w:line="240" w:lineRule="auto"/>
      </w:pPr>
      <w:r>
        <w:continuationSeparator/>
      </w:r>
    </w:p>
    <w:p w14:paraId="40CA91A3" w14:textId="77777777" w:rsidR="000B3E2E" w:rsidRDefault="000B3E2E"/>
    <w:p w14:paraId="3641E332" w14:textId="77777777" w:rsidR="000B3E2E" w:rsidRDefault="000B3E2E" w:rsidP="00952B5B"/>
    <w:p w14:paraId="18B5CBDC" w14:textId="77777777" w:rsidR="000B3E2E" w:rsidRDefault="000B3E2E" w:rsidP="00952B5B"/>
    <w:p w14:paraId="115A7078" w14:textId="77777777" w:rsidR="000B3E2E" w:rsidRDefault="000B3E2E"/>
    <w:p w14:paraId="55997240" w14:textId="77777777" w:rsidR="000B3E2E" w:rsidRDefault="000B3E2E"/>
    <w:p w14:paraId="7AC0E61A" w14:textId="77777777" w:rsidR="000B3E2E" w:rsidRDefault="000B3E2E"/>
    <w:p w14:paraId="55486004" w14:textId="77777777" w:rsidR="000B3E2E" w:rsidRDefault="000B3E2E"/>
  </w:endnote>
  <w:endnote w:type="continuationNotice" w:id="1">
    <w:p w14:paraId="73E568B9" w14:textId="77777777" w:rsidR="000B3E2E" w:rsidRDefault="000B3E2E">
      <w:pPr>
        <w:spacing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Fira Sans">
    <w:altName w:val="Calibri"/>
    <w:panose1 w:val="020B0503050000020004"/>
    <w:charset w:val="00"/>
    <w:family w:val="swiss"/>
    <w:notTrueType/>
    <w:pitch w:val="variable"/>
    <w:sig w:usb0="600002FF" w:usb1="00000001" w:usb2="00000000" w:usb3="00000000" w:csb0="0000019F"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Fira Sans SemiBold">
    <w:panose1 w:val="020B0603050000020004"/>
    <w:charset w:val="00"/>
    <w:family w:val="swiss"/>
    <w:notTrueType/>
    <w:pitch w:val="variable"/>
    <w:sig w:usb0="600002FF" w:usb1="00000001" w:usb2="00000000" w:usb3="00000000" w:csb0="0000019F" w:csb1="00000000"/>
  </w:font>
  <w:font w:name="Yu Gothic Light">
    <w:altName w:val="游ゴシック Light"/>
    <w:panose1 w:val="020B0300000000000000"/>
    <w:charset w:val="80"/>
    <w:family w:val="swiss"/>
    <w:pitch w:val="variable"/>
    <w:sig w:usb0="E00002FF" w:usb1="2AC7FDFF" w:usb2="00000016" w:usb3="00000000" w:csb0="0002009F" w:csb1="00000000"/>
  </w:font>
  <w:font w:name="Calibri Light">
    <w:panose1 w:val="020F0302020204030204"/>
    <w:charset w:val="00"/>
    <w:family w:val="swiss"/>
    <w:pitch w:val="variable"/>
    <w:sig w:usb0="E4002EFF" w:usb1="C200247B" w:usb2="00000009" w:usb3="00000000" w:csb0="000001FF" w:csb1="00000000"/>
  </w:font>
  <w:font w:name="Yu Mincho">
    <w:altName w:val="游明朝"/>
    <w:charset w:val="80"/>
    <w:family w:val="roman"/>
    <w:pitch w:val="variable"/>
    <w:sig w:usb0="800002E7" w:usb1="2AC7FCFF" w:usb2="00000012" w:usb3="00000000" w:csb0="0002009F"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MS PGothic">
    <w:panose1 w:val="020B0600070205080204"/>
    <w:charset w:val="80"/>
    <w:family w:val="swiss"/>
    <w:pitch w:val="variable"/>
    <w:sig w:usb0="E00002FF" w:usb1="6AC7FDFB" w:usb2="08000012" w:usb3="00000000" w:csb0="0002009F" w:csb1="00000000"/>
  </w:font>
  <w:font w:name="Fira Sans Black">
    <w:altName w:val="Fira Sans Black"/>
    <w:charset w:val="00"/>
    <w:family w:val="swiss"/>
    <w:pitch w:val="variable"/>
    <w:sig w:usb0="600002FF" w:usb1="00000001" w:usb2="00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9A103AF" w14:textId="42D8EF1F" w:rsidR="001728E6" w:rsidRDefault="001B715D" w:rsidP="00B44AEB">
    <w:pPr>
      <w:pStyle w:val="Footer"/>
    </w:pPr>
    <w:sdt>
      <w:sdtPr>
        <w:alias w:val="Title"/>
        <w:tag w:val=""/>
        <w:id w:val="787082416"/>
        <w:placeholder>
          <w:docPart w:val="81F4A02FEAB64FA7B34D3330E64EB3BF"/>
        </w:placeholder>
        <w:dataBinding w:prefixMappings="xmlns:ns0='http://purl.org/dc/elements/1.1/' xmlns:ns1='http://schemas.openxmlformats.org/package/2006/metadata/core-properties' " w:xpath="/ns1:coreProperties[1]/ns0:title[1]" w:storeItemID="{6C3C8BC8-F283-45AE-878A-BAB7291924A1}"/>
        <w:text/>
      </w:sdtPr>
      <w:sdtEndPr/>
      <w:sdtContent>
        <w:r w:rsidR="004B3DE5">
          <w:t>2025-2026 QHNAPDC Reference Guide</w:t>
        </w:r>
      </w:sdtContent>
    </w:sdt>
    <w:r w:rsidR="001728E6">
      <w:t xml:space="preserve"> - </w:t>
    </w:r>
    <w:sdt>
      <w:sdtPr>
        <w:alias w:val="Subject"/>
        <w:tag w:val=""/>
        <w:id w:val="2035216455"/>
        <w:placeholder>
          <w:docPart w:val="C771A71F0A47437BB00CCC9D2C2BA102"/>
        </w:placeholder>
        <w:dataBinding w:prefixMappings="xmlns:ns0='http://purl.org/dc/elements/1.1/' xmlns:ns1='http://schemas.openxmlformats.org/package/2006/metadata/core-properties' " w:xpath="/ns1:coreProperties[1]/ns0:subject[1]" w:storeItemID="{6C3C8BC8-F283-45AE-878A-BAB7291924A1}"/>
        <w:text/>
      </w:sdtPr>
      <w:sdtEndPr/>
      <w:sdtContent>
        <w:r w:rsidR="00AE0704">
          <w:t>Queensland Health Non-Admitted Patient Data Collection (QHNAPDC) 2025-2026</w:t>
        </w:r>
      </w:sdtContent>
    </w:sdt>
    <w:r w:rsidR="001728E6">
      <w:ptab w:relativeTo="margin" w:alignment="right" w:leader="none"/>
    </w:r>
    <w:r w:rsidR="001728E6">
      <w:t xml:space="preserve">Page </w:t>
    </w:r>
    <w:r w:rsidR="001728E6">
      <w:rPr>
        <w:b/>
        <w:bCs/>
      </w:rPr>
      <w:fldChar w:fldCharType="begin"/>
    </w:r>
    <w:r w:rsidR="001728E6">
      <w:rPr>
        <w:b/>
        <w:bCs/>
      </w:rPr>
      <w:instrText xml:space="preserve"> PAGE  \* Arabic  \* MERGEFORMAT </w:instrText>
    </w:r>
    <w:r w:rsidR="001728E6">
      <w:rPr>
        <w:b/>
        <w:bCs/>
      </w:rPr>
      <w:fldChar w:fldCharType="separate"/>
    </w:r>
    <w:r w:rsidR="001728E6">
      <w:rPr>
        <w:b/>
        <w:bCs/>
        <w:noProof/>
      </w:rPr>
      <w:t>4</w:t>
    </w:r>
    <w:r w:rsidR="001728E6">
      <w:rPr>
        <w:b/>
        <w:bCs/>
      </w:rPr>
      <w:fldChar w:fldCharType="end"/>
    </w:r>
    <w:r w:rsidR="001728E6">
      <w:t xml:space="preserve"> of </w:t>
    </w:r>
    <w:r w:rsidR="001728E6">
      <w:rPr>
        <w:b/>
        <w:bCs/>
      </w:rPr>
      <w:fldChar w:fldCharType="begin"/>
    </w:r>
    <w:r w:rsidR="001728E6">
      <w:rPr>
        <w:b/>
        <w:bCs/>
      </w:rPr>
      <w:instrText xml:space="preserve"> NUMPAGES  \* Arabic  \* MERGEFORMAT </w:instrText>
    </w:r>
    <w:r w:rsidR="001728E6">
      <w:rPr>
        <w:b/>
        <w:bCs/>
      </w:rPr>
      <w:fldChar w:fldCharType="separate"/>
    </w:r>
    <w:r w:rsidR="001728E6">
      <w:rPr>
        <w:b/>
        <w:bCs/>
        <w:noProof/>
      </w:rPr>
      <w:t>6</w:t>
    </w:r>
    <w:r w:rsidR="001728E6">
      <w:rPr>
        <w:b/>
        <w:bCs/>
      </w:rPr>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865DAD4" w14:textId="5CFD6894" w:rsidR="002035B1" w:rsidRPr="00977412" w:rsidRDefault="001B715D" w:rsidP="00977412">
    <w:pPr>
      <w:pStyle w:val="Footer"/>
    </w:pPr>
    <w:sdt>
      <w:sdtPr>
        <w:alias w:val="Title"/>
        <w:tag w:val=""/>
        <w:id w:val="1015188435"/>
        <w:placeholder>
          <w:docPart w:val="CDE22991FF9E49AF970CF9D8D91CEA6C"/>
        </w:placeholder>
        <w:dataBinding w:prefixMappings="xmlns:ns0='http://purl.org/dc/elements/1.1/' xmlns:ns1='http://schemas.openxmlformats.org/package/2006/metadata/core-properties' " w:xpath="/ns1:coreProperties[1]/ns0:title[1]" w:storeItemID="{6C3C8BC8-F283-45AE-878A-BAB7291924A1}"/>
        <w:text/>
      </w:sdtPr>
      <w:sdtEndPr/>
      <w:sdtContent>
        <w:r w:rsidR="004B3DE5">
          <w:t>2025-2026 QHNAPDC Reference Guide</w:t>
        </w:r>
      </w:sdtContent>
    </w:sdt>
    <w:r w:rsidR="00977412">
      <w:t xml:space="preserve"> - </w:t>
    </w:r>
    <w:sdt>
      <w:sdtPr>
        <w:alias w:val="Subject"/>
        <w:tag w:val=""/>
        <w:id w:val="1933623316"/>
        <w:placeholder>
          <w:docPart w:val="3662F914ADA8476A8642E5A63FD27736"/>
        </w:placeholder>
        <w:dataBinding w:prefixMappings="xmlns:ns0='http://purl.org/dc/elements/1.1/' xmlns:ns1='http://schemas.openxmlformats.org/package/2006/metadata/core-properties' " w:xpath="/ns1:coreProperties[1]/ns0:subject[1]" w:storeItemID="{6C3C8BC8-F283-45AE-878A-BAB7291924A1}"/>
        <w:text/>
      </w:sdtPr>
      <w:sdtEndPr/>
      <w:sdtContent>
        <w:r w:rsidR="00AE0704">
          <w:t>Queensland Health Non-Admitted Patient Data Collection (QHNAPDC) 2025-2026</w:t>
        </w:r>
      </w:sdtContent>
    </w:sdt>
    <w:r w:rsidR="00977412">
      <w:ptab w:relativeTo="margin" w:alignment="right" w:leader="none"/>
    </w:r>
    <w:r w:rsidR="00977412">
      <w:t xml:space="preserve">Page </w:t>
    </w:r>
    <w:r w:rsidR="00977412">
      <w:rPr>
        <w:b/>
        <w:bCs/>
      </w:rPr>
      <w:fldChar w:fldCharType="begin"/>
    </w:r>
    <w:r w:rsidR="00977412">
      <w:rPr>
        <w:b/>
        <w:bCs/>
      </w:rPr>
      <w:instrText xml:space="preserve"> PAGE  \* Arabic  \* MERGEFORMAT </w:instrText>
    </w:r>
    <w:r w:rsidR="00977412">
      <w:rPr>
        <w:b/>
        <w:bCs/>
      </w:rPr>
      <w:fldChar w:fldCharType="separate"/>
    </w:r>
    <w:r w:rsidR="00977412">
      <w:rPr>
        <w:b/>
        <w:bCs/>
      </w:rPr>
      <w:t>13</w:t>
    </w:r>
    <w:r w:rsidR="00977412">
      <w:rPr>
        <w:b/>
        <w:bCs/>
      </w:rPr>
      <w:fldChar w:fldCharType="end"/>
    </w:r>
    <w:r w:rsidR="00977412">
      <w:t xml:space="preserve"> of </w:t>
    </w:r>
    <w:r w:rsidR="00977412">
      <w:rPr>
        <w:b/>
        <w:bCs/>
      </w:rPr>
      <w:fldChar w:fldCharType="begin"/>
    </w:r>
    <w:r w:rsidR="00977412">
      <w:rPr>
        <w:b/>
        <w:bCs/>
      </w:rPr>
      <w:instrText xml:space="preserve"> NUMPAGES  \* Arabic  \* MERGEFORMAT </w:instrText>
    </w:r>
    <w:r w:rsidR="00977412">
      <w:rPr>
        <w:b/>
        <w:bCs/>
      </w:rPr>
      <w:fldChar w:fldCharType="separate"/>
    </w:r>
    <w:r w:rsidR="00977412">
      <w:rPr>
        <w:b/>
        <w:bCs/>
      </w:rPr>
      <w:t>22</w:t>
    </w:r>
    <w:r w:rsidR="00977412">
      <w:rPr>
        <w:b/>
        <w:bCs/>
      </w:rPr>
      <w:fldChar w:fldCharType="end"/>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EB081D6" w14:textId="5BE550A0" w:rsidR="00757ADC" w:rsidRDefault="00757ADC" w:rsidP="00757ADC">
    <w:pPr>
      <w:pStyle w:val="Footer"/>
      <w:tabs>
        <w:tab w:val="clear" w:pos="4513"/>
        <w:tab w:val="center" w:pos="5245"/>
      </w:tabs>
    </w:pPr>
    <w:r>
      <w:rPr>
        <w:noProof/>
      </w:rPr>
      <w:drawing>
        <wp:anchor distT="0" distB="0" distL="114300" distR="114300" simplePos="0" relativeHeight="251658240" behindDoc="0" locked="0" layoutInCell="1" allowOverlap="1" wp14:anchorId="3DBF5071" wp14:editId="6F7DC81A">
          <wp:simplePos x="0" y="0"/>
          <wp:positionH relativeFrom="column">
            <wp:posOffset>4189730</wp:posOffset>
          </wp:positionH>
          <wp:positionV relativeFrom="page">
            <wp:posOffset>9819880</wp:posOffset>
          </wp:positionV>
          <wp:extent cx="1501775" cy="490220"/>
          <wp:effectExtent l="0" t="0" r="3175" b="5080"/>
          <wp:wrapSquare wrapText="bothSides"/>
          <wp:docPr id="30" name="Picture 30" descr="\\Mac\Home\Desktop\Desgin Resources\5. Logos\2 line landscape\Qld-CoA-Stylised-2LsS-NAVY-CMYK.jp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Mac\Home\Desktop\Desgin Resources\5. Logos\2 line landscape\Qld-CoA-Stylised-2LsS-NAVY-CMYK.jpg"/>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1501775" cy="490220"/>
                  </a:xfrm>
                  <a:prstGeom prst="rect">
                    <a:avLst/>
                  </a:prstGeom>
                  <a:noFill/>
                  <a:ln>
                    <a:noFill/>
                  </a:ln>
                </pic:spPr>
              </pic:pic>
            </a:graphicData>
          </a:graphic>
          <wp14:sizeRelH relativeFrom="page">
            <wp14:pctWidth>0</wp14:pctWidth>
          </wp14:sizeRelH>
          <wp14:sizeRelV relativeFrom="page">
            <wp14:pctHeight>0</wp14:pctHeight>
          </wp14:sizeRelV>
        </wp:anchor>
      </w:drawing>
    </w:r>
    <w:sdt>
      <w:sdtPr>
        <w:alias w:val="Title"/>
        <w:tag w:val=""/>
        <w:id w:val="741224943"/>
        <w:placeholder>
          <w:docPart w:val="0233E6626BA04E5BA28B07867AF38226"/>
        </w:placeholder>
        <w:dataBinding w:prefixMappings="xmlns:ns0='http://purl.org/dc/elements/1.1/' xmlns:ns1='http://schemas.openxmlformats.org/package/2006/metadata/core-properties' " w:xpath="/ns1:coreProperties[1]/ns0:title[1]" w:storeItemID="{6C3C8BC8-F283-45AE-878A-BAB7291924A1}"/>
        <w:text/>
      </w:sdtPr>
      <w:sdtEndPr/>
      <w:sdtContent>
        <w:r w:rsidR="004B3DE5">
          <w:t>2025-2026 QHNAPDC Reference Guide</w:t>
        </w:r>
      </w:sdtContent>
    </w:sdt>
    <w:r>
      <w:t xml:space="preserve"> - </w:t>
    </w:r>
    <w:sdt>
      <w:sdtPr>
        <w:alias w:val="Subject"/>
        <w:tag w:val=""/>
        <w:id w:val="-15861287"/>
        <w:placeholder>
          <w:docPart w:val="355D6B52F5E149D79C85E872D4CBE469"/>
        </w:placeholder>
        <w:dataBinding w:prefixMappings="xmlns:ns0='http://purl.org/dc/elements/1.1/' xmlns:ns1='http://schemas.openxmlformats.org/package/2006/metadata/core-properties' " w:xpath="/ns1:coreProperties[1]/ns0:subject[1]" w:storeItemID="{6C3C8BC8-F283-45AE-878A-BAB7291924A1}"/>
        <w:text/>
      </w:sdtPr>
      <w:sdtEndPr/>
      <w:sdtContent>
        <w:r w:rsidR="00AE0704">
          <w:t>Queensland Health Non-Admitted Patient Data Collection (QHNAPDC) 2025-2026</w:t>
        </w:r>
      </w:sdtContent>
    </w:sdt>
    <w:r>
      <w:t xml:space="preserve"> </w:t>
    </w:r>
    <w:r>
      <w:tab/>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281B3E60" w14:textId="77777777" w:rsidR="000B3E2E" w:rsidRPr="00DB3896" w:rsidRDefault="000B3E2E" w:rsidP="00DB3896">
      <w:pPr>
        <w:spacing w:line="240" w:lineRule="auto"/>
        <w:rPr>
          <w:color w:val="D9D9D9" w:themeColor="background1" w:themeShade="D9"/>
        </w:rPr>
      </w:pPr>
      <w:r w:rsidRPr="007638A8">
        <w:rPr>
          <w:color w:val="D9D9D9" w:themeColor="background1" w:themeShade="D9"/>
        </w:rPr>
        <w:separator/>
      </w:r>
    </w:p>
    <w:p w14:paraId="3834BDD8" w14:textId="77777777" w:rsidR="000B3E2E" w:rsidRDefault="000B3E2E"/>
    <w:p w14:paraId="5A63E08F" w14:textId="77777777" w:rsidR="000B3E2E" w:rsidRDefault="000B3E2E"/>
    <w:p w14:paraId="44AAA6AA" w14:textId="77777777" w:rsidR="000B3E2E" w:rsidRDefault="000B3E2E"/>
  </w:footnote>
  <w:footnote w:type="continuationSeparator" w:id="0">
    <w:p w14:paraId="6948381D" w14:textId="77777777" w:rsidR="000B3E2E" w:rsidRDefault="000B3E2E" w:rsidP="005655C9">
      <w:pPr>
        <w:spacing w:line="240" w:lineRule="auto"/>
      </w:pPr>
      <w:r>
        <w:continuationSeparator/>
      </w:r>
    </w:p>
    <w:p w14:paraId="129D9F82" w14:textId="77777777" w:rsidR="000B3E2E" w:rsidRDefault="000B3E2E"/>
    <w:p w14:paraId="43FCF214" w14:textId="77777777" w:rsidR="000B3E2E" w:rsidRDefault="000B3E2E" w:rsidP="00952B5B"/>
    <w:p w14:paraId="59DFB76A" w14:textId="77777777" w:rsidR="000B3E2E" w:rsidRDefault="000B3E2E" w:rsidP="00952B5B"/>
    <w:p w14:paraId="768C48A7" w14:textId="77777777" w:rsidR="000B3E2E" w:rsidRDefault="000B3E2E"/>
    <w:p w14:paraId="7ECC2520" w14:textId="77777777" w:rsidR="000B3E2E" w:rsidRDefault="000B3E2E"/>
    <w:p w14:paraId="78B94391" w14:textId="77777777" w:rsidR="000B3E2E" w:rsidRDefault="000B3E2E"/>
    <w:p w14:paraId="7662171F" w14:textId="77777777" w:rsidR="000B3E2E" w:rsidRDefault="000B3E2E"/>
  </w:footnote>
  <w:footnote w:type="continuationNotice" w:id="1">
    <w:p w14:paraId="132A87D4" w14:textId="77777777" w:rsidR="000B3E2E" w:rsidRDefault="000B3E2E">
      <w:pPr>
        <w:spacing w:line="240" w:lineRule="auto"/>
      </w:pPr>
    </w:p>
  </w:footnote>
  <w:footnote w:id="2">
    <w:p w14:paraId="25839922" w14:textId="307E65D8" w:rsidR="006F75C5" w:rsidRDefault="006F75C5" w:rsidP="006F75C5">
      <w:pPr>
        <w:pStyle w:val="FootnoteText"/>
        <w:jc w:val="both"/>
      </w:pPr>
      <w:r>
        <w:rPr>
          <w:rStyle w:val="FootnoteReference"/>
        </w:rPr>
        <w:footnoteRef/>
      </w:r>
      <w:r>
        <w:t xml:space="preserve"> </w:t>
      </w:r>
      <w:r w:rsidRPr="009C1C5F">
        <w:rPr>
          <w:rFonts w:eastAsia="Times New Roman" w:cs="Arial"/>
          <w:sz w:val="18"/>
          <w:szCs w:val="18"/>
          <w:lang w:eastAsia="en-AU"/>
        </w:rPr>
        <w:t xml:space="preserve">The term ‘reporting entity’ used in this manual refers to one of the three hierarchical levels for reporting </w:t>
      </w:r>
      <w:r>
        <w:rPr>
          <w:rFonts w:eastAsia="Times New Roman" w:cs="Arial"/>
          <w:sz w:val="18"/>
          <w:szCs w:val="18"/>
          <w:lang w:eastAsia="en-AU"/>
        </w:rPr>
        <w:t>non-admitted outpatient activity</w:t>
      </w:r>
      <w:r w:rsidRPr="009C1C5F">
        <w:rPr>
          <w:rFonts w:eastAsia="Times New Roman" w:cs="Arial"/>
          <w:sz w:val="18"/>
          <w:szCs w:val="18"/>
          <w:lang w:eastAsia="en-AU"/>
        </w:rPr>
        <w:t xml:space="preserve"> data </w:t>
      </w:r>
      <w:r w:rsidR="002B799E" w:rsidRPr="009C1C5F">
        <w:rPr>
          <w:rFonts w:eastAsia="Times New Roman" w:cs="Arial"/>
          <w:sz w:val="18"/>
          <w:szCs w:val="18"/>
          <w:lang w:eastAsia="en-AU"/>
        </w:rPr>
        <w:t>i.e.,</w:t>
      </w:r>
      <w:r w:rsidRPr="009C1C5F">
        <w:rPr>
          <w:rFonts w:eastAsia="Times New Roman" w:cs="Arial"/>
          <w:sz w:val="18"/>
          <w:szCs w:val="18"/>
          <w:lang w:eastAsia="en-AU"/>
        </w:rPr>
        <w:t xml:space="preserve"> </w:t>
      </w:r>
      <w:r w:rsidRPr="009C1C5F">
        <w:rPr>
          <w:rFonts w:eastAsia="Times New Roman"/>
          <w:sz w:val="18"/>
          <w:szCs w:val="18"/>
          <w:lang w:eastAsia="en-AU"/>
        </w:rPr>
        <w:t>either</w:t>
      </w:r>
      <w:r w:rsidRPr="009C1C5F">
        <w:rPr>
          <w:rFonts w:eastAsia="Times New Roman" w:cs="Arial"/>
          <w:sz w:val="18"/>
          <w:szCs w:val="18"/>
          <w:lang w:eastAsia="en-AU"/>
        </w:rPr>
        <w:t xml:space="preserve"> the hospital, the HHS or the State.  The term ‘reporting entities’ used in this manual refers collectively to the three hierarchical levels for monthly activity reporting being the hospital, the HHS and the State.</w:t>
      </w:r>
    </w:p>
  </w:footnote>
  <w:footnote w:id="3">
    <w:p w14:paraId="7AE6EABE" w14:textId="3E45BD57" w:rsidR="002B799E" w:rsidRPr="003F1E82" w:rsidRDefault="002B799E" w:rsidP="002B799E">
      <w:pPr>
        <w:pStyle w:val="FootnoteText"/>
        <w:rPr>
          <w:rFonts w:cs="Arial"/>
          <w:color w:val="auto"/>
        </w:rPr>
      </w:pPr>
      <w:r w:rsidRPr="003F1E82">
        <w:rPr>
          <w:rStyle w:val="FootnoteReference"/>
          <w:color w:val="auto"/>
        </w:rPr>
        <w:footnoteRef/>
      </w:r>
      <w:r w:rsidRPr="003F1E82">
        <w:rPr>
          <w:rFonts w:cs="Arial"/>
          <w:color w:val="auto"/>
        </w:rPr>
        <w:t xml:space="preserve">Outpatient service events must meet the definition of a service event being </w:t>
      </w:r>
      <w:r w:rsidRPr="003F1E82">
        <w:rPr>
          <w:rFonts w:cs="Arial"/>
          <w:i/>
          <w:color w:val="auto"/>
        </w:rPr>
        <w:t>an interaction between one or more healthcare provider(s) with one non-admitted patient, which must contain therapeutic/clinical content and result in a dated entry in the patient's medical record</w:t>
      </w:r>
      <w:r w:rsidRPr="003F1E82">
        <w:rPr>
          <w:rFonts w:cs="Arial"/>
          <w:color w:val="auto"/>
          <w:lang w:val="en"/>
        </w:rPr>
        <w:t xml:space="preserve"> Australian Government, Australian Institute of Health and Welfare. National Health Data Dictionary. &lt;</w:t>
      </w:r>
      <w:hyperlink r:id="rId1" w:history="1">
        <w:r w:rsidRPr="003F1E82">
          <w:rPr>
            <w:rStyle w:val="Hyperlink"/>
          </w:rPr>
          <w:t>http://meteor.aihw.gov.au/content/index.phtml/itemId/652089</w:t>
        </w:r>
      </w:hyperlink>
      <w:r w:rsidRPr="003F1E82">
        <w:rPr>
          <w:rFonts w:cs="Arial"/>
          <w:color w:val="auto"/>
          <w:lang w:val="en"/>
        </w:rPr>
        <w:t>&gt; Retrieved 26/05/2022</w:t>
      </w:r>
    </w:p>
  </w:footnote>
  <w:footnote w:id="4">
    <w:p w14:paraId="07C88725" w14:textId="77777777" w:rsidR="002B799E" w:rsidRPr="003F1E82" w:rsidRDefault="002B799E" w:rsidP="002B799E">
      <w:pPr>
        <w:pStyle w:val="BodyText"/>
        <w:rPr>
          <w:color w:val="auto"/>
        </w:rPr>
      </w:pPr>
      <w:r w:rsidRPr="003F1E82">
        <w:rPr>
          <w:rStyle w:val="FootnoteReference"/>
          <w:color w:val="auto"/>
        </w:rPr>
        <w:footnoteRef/>
      </w:r>
      <w:r w:rsidRPr="003F1E82">
        <w:rPr>
          <w:color w:val="auto"/>
        </w:rPr>
        <w:t xml:space="preserve"> </w:t>
      </w:r>
      <w:r w:rsidRPr="003F1E82">
        <w:rPr>
          <w:rFonts w:eastAsia="MS PGothic" w:cs="Arial"/>
          <w:color w:val="auto"/>
          <w:sz w:val="16"/>
          <w:szCs w:val="16"/>
        </w:rPr>
        <w:t>A PCHSE is defined as an interaction between a client and one or more healthcare provider(s) containing therapeutic/clinical content, resulting in a dated entry in the patient’s medical record, file or other client service record and occurring in a community setting, or under the auspices of a community health service.</w:t>
      </w:r>
    </w:p>
  </w:footnote>
  <w:footnote w:id="5">
    <w:p w14:paraId="32F53D55" w14:textId="77777777" w:rsidR="002B799E" w:rsidRPr="003F1E82" w:rsidRDefault="002B799E" w:rsidP="002B799E">
      <w:pPr>
        <w:pStyle w:val="FootnoteText"/>
        <w:rPr>
          <w:color w:val="auto"/>
        </w:rPr>
      </w:pPr>
      <w:r w:rsidRPr="003F1E82">
        <w:rPr>
          <w:rStyle w:val="FootnoteReference"/>
          <w:color w:val="auto"/>
        </w:rPr>
        <w:footnoteRef/>
      </w:r>
      <w:r w:rsidRPr="003F1E82">
        <w:rPr>
          <w:color w:val="auto"/>
        </w:rPr>
        <w:t xml:space="preserve"> In-scope HHS activity is that provided by the facilities of the HHS which are not ‘declared’ hospitals as well as the activity provided by the HHS directly.</w:t>
      </w:r>
    </w:p>
  </w:footnote>
  <w:footnote w:id="6">
    <w:p w14:paraId="053EA3C6" w14:textId="6289F98B" w:rsidR="002B799E" w:rsidRPr="003F1E82" w:rsidRDefault="002B799E" w:rsidP="002B799E">
      <w:pPr>
        <w:pStyle w:val="FootnoteText"/>
        <w:rPr>
          <w:color w:val="auto"/>
          <w:spacing w:val="-12"/>
        </w:rPr>
      </w:pPr>
      <w:r w:rsidRPr="003F1E82">
        <w:rPr>
          <w:rStyle w:val="FootnoteReference"/>
          <w:color w:val="auto"/>
        </w:rPr>
        <w:footnoteRef/>
      </w:r>
      <w:r w:rsidRPr="003F1E82">
        <w:rPr>
          <w:color w:val="auto"/>
        </w:rPr>
        <w:t xml:space="preserve"> </w:t>
      </w:r>
      <w:r w:rsidRPr="003F1E82">
        <w:rPr>
          <w:color w:val="auto"/>
          <w:spacing w:val="-1"/>
        </w:rPr>
        <w:t>Australian</w:t>
      </w:r>
      <w:r w:rsidRPr="003F1E82">
        <w:rPr>
          <w:color w:val="auto"/>
          <w:spacing w:val="-7"/>
        </w:rPr>
        <w:t xml:space="preserve"> </w:t>
      </w:r>
      <w:r w:rsidRPr="003F1E82">
        <w:rPr>
          <w:color w:val="auto"/>
        </w:rPr>
        <w:t>Government,</w:t>
      </w:r>
      <w:r w:rsidRPr="003F1E82">
        <w:rPr>
          <w:color w:val="auto"/>
          <w:spacing w:val="-8"/>
        </w:rPr>
        <w:t xml:space="preserve"> </w:t>
      </w:r>
      <w:r w:rsidRPr="003F1E82">
        <w:rPr>
          <w:color w:val="auto"/>
          <w:spacing w:val="-1"/>
        </w:rPr>
        <w:t>Australian</w:t>
      </w:r>
      <w:r w:rsidRPr="003F1E82">
        <w:rPr>
          <w:color w:val="auto"/>
          <w:spacing w:val="-7"/>
        </w:rPr>
        <w:t xml:space="preserve"> </w:t>
      </w:r>
      <w:r w:rsidRPr="003F1E82">
        <w:rPr>
          <w:color w:val="auto"/>
          <w:spacing w:val="-1"/>
        </w:rPr>
        <w:t>Institute</w:t>
      </w:r>
      <w:r w:rsidRPr="003F1E82">
        <w:rPr>
          <w:color w:val="auto"/>
          <w:spacing w:val="-6"/>
        </w:rPr>
        <w:t xml:space="preserve"> </w:t>
      </w:r>
      <w:r w:rsidRPr="003F1E82">
        <w:rPr>
          <w:color w:val="auto"/>
          <w:spacing w:val="-1"/>
        </w:rPr>
        <w:t>of</w:t>
      </w:r>
      <w:r w:rsidRPr="003F1E82">
        <w:rPr>
          <w:color w:val="auto"/>
          <w:spacing w:val="-5"/>
        </w:rPr>
        <w:t xml:space="preserve"> </w:t>
      </w:r>
      <w:r w:rsidRPr="003F1E82">
        <w:rPr>
          <w:color w:val="auto"/>
          <w:spacing w:val="-1"/>
        </w:rPr>
        <w:t>Health</w:t>
      </w:r>
      <w:r w:rsidRPr="003F1E82">
        <w:rPr>
          <w:color w:val="auto"/>
          <w:spacing w:val="-6"/>
        </w:rPr>
        <w:t xml:space="preserve"> </w:t>
      </w:r>
      <w:r w:rsidRPr="003F1E82">
        <w:rPr>
          <w:color w:val="auto"/>
        </w:rPr>
        <w:t>&amp;</w:t>
      </w:r>
      <w:r w:rsidRPr="003F1E82">
        <w:rPr>
          <w:color w:val="auto"/>
          <w:spacing w:val="-13"/>
        </w:rPr>
        <w:t xml:space="preserve"> </w:t>
      </w:r>
      <w:r w:rsidRPr="003F1E82">
        <w:rPr>
          <w:color w:val="auto"/>
        </w:rPr>
        <w:t>Welfare.</w:t>
      </w:r>
      <w:r w:rsidRPr="003F1E82">
        <w:rPr>
          <w:color w:val="auto"/>
          <w:spacing w:val="-7"/>
        </w:rPr>
        <w:t xml:space="preserve"> </w:t>
      </w:r>
      <w:r w:rsidRPr="003F1E82">
        <w:rPr>
          <w:color w:val="auto"/>
          <w:spacing w:val="-1"/>
        </w:rPr>
        <w:t>National</w:t>
      </w:r>
      <w:r w:rsidRPr="003F1E82">
        <w:rPr>
          <w:color w:val="auto"/>
          <w:spacing w:val="-8"/>
        </w:rPr>
        <w:t xml:space="preserve"> </w:t>
      </w:r>
      <w:r w:rsidRPr="003F1E82">
        <w:rPr>
          <w:color w:val="auto"/>
        </w:rPr>
        <w:t>Health</w:t>
      </w:r>
      <w:r w:rsidRPr="003F1E82">
        <w:rPr>
          <w:color w:val="auto"/>
          <w:spacing w:val="-6"/>
        </w:rPr>
        <w:t xml:space="preserve"> </w:t>
      </w:r>
      <w:r w:rsidRPr="003F1E82">
        <w:rPr>
          <w:color w:val="auto"/>
          <w:spacing w:val="-1"/>
        </w:rPr>
        <w:t>Data</w:t>
      </w:r>
      <w:r w:rsidR="003F1E82" w:rsidRPr="003F1E82">
        <w:rPr>
          <w:color w:val="auto"/>
          <w:spacing w:val="-1"/>
        </w:rPr>
        <w:t xml:space="preserve"> </w:t>
      </w:r>
      <w:r w:rsidRPr="003F1E82">
        <w:rPr>
          <w:color w:val="auto"/>
          <w:spacing w:val="-1"/>
        </w:rPr>
        <w:t>Dictionary.</w:t>
      </w:r>
      <w:r w:rsidRPr="003F1E82">
        <w:rPr>
          <w:color w:val="auto"/>
          <w:spacing w:val="-12"/>
        </w:rPr>
        <w:t xml:space="preserve"> </w:t>
      </w:r>
    </w:p>
    <w:p w14:paraId="4F1D97C1" w14:textId="35A07A18" w:rsidR="002B799E" w:rsidRPr="009C42D1" w:rsidRDefault="002B799E" w:rsidP="002B799E">
      <w:pPr>
        <w:pStyle w:val="FootnoteText"/>
      </w:pPr>
      <w:r w:rsidRPr="003F1E82">
        <w:rPr>
          <w:color w:val="auto"/>
        </w:rPr>
        <w:t>&lt;</w:t>
      </w:r>
      <w:hyperlink r:id="rId2" w:history="1">
        <w:r w:rsidR="00AE0704" w:rsidRPr="00885ED3">
          <w:rPr>
            <w:rStyle w:val="Hyperlink"/>
          </w:rPr>
          <w:t>https://meteor.aihw.gov.au/content/790286</w:t>
        </w:r>
      </w:hyperlink>
      <w:r w:rsidRPr="003F1E82">
        <w:rPr>
          <w:color w:val="auto"/>
        </w:rPr>
        <w:t>&gt;</w:t>
      </w:r>
      <w:r w:rsidRPr="003F1E82">
        <w:rPr>
          <w:color w:val="auto"/>
          <w:spacing w:val="-10"/>
        </w:rPr>
        <w:t xml:space="preserve"> </w:t>
      </w:r>
      <w:r w:rsidRPr="003F1E82">
        <w:rPr>
          <w:color w:val="auto"/>
          <w:spacing w:val="-1"/>
        </w:rPr>
        <w:t>Retrieved</w:t>
      </w:r>
      <w:r w:rsidRPr="003F1E82">
        <w:rPr>
          <w:color w:val="auto"/>
          <w:spacing w:val="-10"/>
        </w:rPr>
        <w:t xml:space="preserve"> </w:t>
      </w:r>
      <w:r w:rsidR="00AE0704">
        <w:rPr>
          <w:color w:val="auto"/>
        </w:rPr>
        <w:t>26/03/2025</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8C0436C" w14:textId="77777777" w:rsidR="001728E6" w:rsidRDefault="001728E6">
    <w:pPr>
      <w:pStyle w:val="Header"/>
    </w:pPr>
    <w:r>
      <w:rPr>
        <w:noProof/>
      </w:rPr>
      <w:drawing>
        <wp:anchor distT="0" distB="0" distL="114300" distR="114300" simplePos="0" relativeHeight="251657728" behindDoc="1" locked="0" layoutInCell="1" allowOverlap="1" wp14:anchorId="6B061843" wp14:editId="63DDBDF9">
          <wp:simplePos x="0" y="0"/>
          <wp:positionH relativeFrom="column">
            <wp:posOffset>-1112520</wp:posOffset>
          </wp:positionH>
          <wp:positionV relativeFrom="page">
            <wp:posOffset>-21590</wp:posOffset>
          </wp:positionV>
          <wp:extent cx="15116175" cy="1303020"/>
          <wp:effectExtent l="0" t="0" r="9525" b="0"/>
          <wp:wrapNone/>
          <wp:docPr id="1064270999" name="Picture 1064270999" descr="\\Mac\Home\Desktop\Headers\QH - A4 Internal Landscape - 210x297- 3mm Bleed_.p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Mac\Home\Desktop\Headers\QH - A4 Internal Landscape - 210x297- 3mm Bleed_.png"/>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15116175" cy="1303020"/>
                  </a:xfrm>
                  <a:prstGeom prst="rect">
                    <a:avLst/>
                  </a:prstGeom>
                  <a:noFill/>
                  <a:ln>
                    <a:noFill/>
                  </a:ln>
                </pic:spPr>
              </pic:pic>
            </a:graphicData>
          </a:graphic>
          <wp14:sizeRelH relativeFrom="page">
            <wp14:pctWidth>0</wp14:pctWidth>
          </wp14:sizeRelH>
          <wp14:sizeRelV relativeFrom="page">
            <wp14:pctHeight>0</wp14:pctHeight>
          </wp14:sizeRelV>
        </wp:anchor>
      </w:drawing>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3291443" w14:textId="77777777" w:rsidR="0019023A" w:rsidRDefault="003F003B">
    <w:pPr>
      <w:pStyle w:val="Header"/>
    </w:pPr>
    <w:r>
      <w:rPr>
        <w:noProof/>
      </w:rPr>
      <w:drawing>
        <wp:anchor distT="0" distB="0" distL="114300" distR="114300" simplePos="0" relativeHeight="251658241" behindDoc="1" locked="0" layoutInCell="1" allowOverlap="1" wp14:anchorId="0B24FAAB" wp14:editId="24B13808">
          <wp:simplePos x="0" y="0"/>
          <wp:positionH relativeFrom="page">
            <wp:posOffset>-57150</wp:posOffset>
          </wp:positionH>
          <wp:positionV relativeFrom="page">
            <wp:align>top</wp:align>
          </wp:positionV>
          <wp:extent cx="15120000" cy="356400"/>
          <wp:effectExtent l="0" t="0" r="0" b="5715"/>
          <wp:wrapNone/>
          <wp:docPr id="68" name="Picture 6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3" name="Picture 203"/>
                  <pic:cNvPicPr>
                    <a:picLocks noChangeAspect="1" noChangeArrowheads="1"/>
                  </pic:cNvPicPr>
                </pic:nvPicPr>
                <pic:blipFill>
                  <a:blip r:embed="rId1"/>
                  <a:stretch>
                    <a:fillRect/>
                  </a:stretch>
                </pic:blipFill>
                <pic:spPr bwMode="auto">
                  <a:xfrm>
                    <a:off x="0" y="0"/>
                    <a:ext cx="15120000" cy="356400"/>
                  </a:xfrm>
                  <a:prstGeom prst="rect">
                    <a:avLst/>
                  </a:prstGeom>
                  <a:noFill/>
                  <a:ln>
                    <a:noFill/>
                  </a:ln>
                </pic:spPr>
              </pic:pic>
            </a:graphicData>
          </a:graphic>
          <wp14:sizeRelH relativeFrom="page">
            <wp14:pctWidth>0</wp14:pctWidth>
          </wp14:sizeRelH>
          <wp14:sizeRelV relativeFrom="page">
            <wp14:pctHeight>0</wp14:pctHeight>
          </wp14:sizeRelV>
        </wp:anchor>
      </w:drawing>
    </w:r>
  </w:p>
  <w:p w14:paraId="39FB28B4" w14:textId="77777777" w:rsidR="0019023A" w:rsidRDefault="0019023A"/>
  <w:p w14:paraId="14B3EF29" w14:textId="77777777" w:rsidR="002035B1" w:rsidRDefault="002035B1"/>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C"/>
    <w:multiLevelType w:val="singleLevel"/>
    <w:tmpl w:val="5F082998"/>
    <w:lvl w:ilvl="0">
      <w:start w:val="1"/>
      <w:numFmt w:val="decimal"/>
      <w:pStyle w:val="ListNumber5"/>
      <w:lvlText w:val="%1."/>
      <w:lvlJc w:val="left"/>
      <w:pPr>
        <w:tabs>
          <w:tab w:val="num" w:pos="1492"/>
        </w:tabs>
        <w:ind w:left="1492" w:hanging="360"/>
      </w:pPr>
    </w:lvl>
  </w:abstractNum>
  <w:abstractNum w:abstractNumId="1" w15:restartNumberingAfterBreak="0">
    <w:nsid w:val="051E038F"/>
    <w:multiLevelType w:val="hybridMultilevel"/>
    <w:tmpl w:val="86783E14"/>
    <w:lvl w:ilvl="0" w:tplc="1444E376">
      <w:start w:val="1"/>
      <w:numFmt w:val="bullet"/>
      <w:pStyle w:val="BodySSBIndent"/>
      <w:lvlText w:val=""/>
      <w:lvlJc w:val="left"/>
      <w:pPr>
        <w:ind w:left="360" w:hanging="360"/>
      </w:pPr>
      <w:rPr>
        <w:rFonts w:ascii="Symbol" w:hAnsi="Symbol" w:hint="default"/>
        <w:color w:val="auto"/>
      </w:rPr>
    </w:lvl>
    <w:lvl w:ilvl="1" w:tplc="04090003" w:tentative="1">
      <w:start w:val="1"/>
      <w:numFmt w:val="bullet"/>
      <w:lvlText w:val="o"/>
      <w:lvlJc w:val="left"/>
      <w:pPr>
        <w:ind w:left="1080" w:hanging="360"/>
      </w:pPr>
      <w:rPr>
        <w:rFonts w:ascii="Courier New" w:hAnsi="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2" w15:restartNumberingAfterBreak="0">
    <w:nsid w:val="0E3115BD"/>
    <w:multiLevelType w:val="multilevel"/>
    <w:tmpl w:val="50040912"/>
    <w:lvl w:ilvl="0">
      <w:start w:val="1"/>
      <w:numFmt w:val="decimal"/>
      <w:pStyle w:val="NumberedList2Column"/>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3" w15:restartNumberingAfterBreak="0">
    <w:nsid w:val="21240F6C"/>
    <w:multiLevelType w:val="multilevel"/>
    <w:tmpl w:val="C2FE460C"/>
    <w:styleLink w:val="Bullets"/>
    <w:lvl w:ilvl="0">
      <w:start w:val="1"/>
      <w:numFmt w:val="bullet"/>
      <w:pStyle w:val="ListBullet"/>
      <w:lvlText w:val=""/>
      <w:lvlJc w:val="left"/>
      <w:pPr>
        <w:ind w:left="360" w:hanging="360"/>
      </w:pPr>
      <w:rPr>
        <w:rFonts w:ascii="Symbol" w:hAnsi="Symbol" w:hint="default"/>
        <w:color w:val="0F5CA2" w:themeColor="accent1"/>
      </w:rPr>
    </w:lvl>
    <w:lvl w:ilvl="1">
      <w:start w:val="1"/>
      <w:numFmt w:val="bullet"/>
      <w:lvlText w:val=""/>
      <w:lvlJc w:val="left"/>
      <w:pPr>
        <w:ind w:left="720" w:hanging="360"/>
      </w:pPr>
      <w:rPr>
        <w:rFonts w:ascii="Symbol" w:hAnsi="Symbol" w:hint="default"/>
      </w:rPr>
    </w:lvl>
    <w:lvl w:ilvl="2">
      <w:start w:val="1"/>
      <w:numFmt w:val="bullet"/>
      <w:lvlText w:val=""/>
      <w:lvlJc w:val="left"/>
      <w:pPr>
        <w:ind w:left="1080" w:hanging="360"/>
      </w:pPr>
      <w:rPr>
        <w:rFonts w:ascii="Symbol" w:hAnsi="Symbol" w:hint="default"/>
      </w:rPr>
    </w:lvl>
    <w:lvl w:ilvl="3">
      <w:start w:val="1"/>
      <w:numFmt w:val="bullet"/>
      <w:lvlText w:val=""/>
      <w:lvlJc w:val="left"/>
      <w:pPr>
        <w:ind w:left="1440" w:hanging="360"/>
      </w:pPr>
      <w:rPr>
        <w:rFonts w:ascii="Symbol" w:hAnsi="Symbol" w:hint="default"/>
        <w:color w:val="auto"/>
      </w:rPr>
    </w:lvl>
    <w:lvl w:ilvl="4">
      <w:start w:val="1"/>
      <w:numFmt w:val="bullet"/>
      <w:lvlText w:val=""/>
      <w:lvlJc w:val="left"/>
      <w:pPr>
        <w:ind w:left="1800" w:hanging="360"/>
      </w:pPr>
      <w:rPr>
        <w:rFonts w:ascii="Symbol" w:hAnsi="Symbol" w:hint="default"/>
        <w:color w:val="auto"/>
      </w:rPr>
    </w:lvl>
    <w:lvl w:ilvl="5">
      <w:start w:val="1"/>
      <w:numFmt w:val="bullet"/>
      <w:lvlText w:val=""/>
      <w:lvlJc w:val="left"/>
      <w:pPr>
        <w:ind w:left="2160" w:hanging="360"/>
      </w:pPr>
      <w:rPr>
        <w:rFonts w:ascii="Symbol" w:hAnsi="Symbol" w:hint="default"/>
        <w:color w:val="auto"/>
      </w:rPr>
    </w:lvl>
    <w:lvl w:ilvl="6">
      <w:start w:val="1"/>
      <w:numFmt w:val="bullet"/>
      <w:lvlText w:val=""/>
      <w:lvlJc w:val="left"/>
      <w:pPr>
        <w:ind w:left="2520" w:hanging="360"/>
      </w:pPr>
      <w:rPr>
        <w:rFonts w:ascii="Symbol" w:hAnsi="Symbol" w:hint="default"/>
        <w:color w:val="auto"/>
      </w:rPr>
    </w:lvl>
    <w:lvl w:ilvl="7">
      <w:start w:val="1"/>
      <w:numFmt w:val="bullet"/>
      <w:lvlText w:val=""/>
      <w:lvlJc w:val="left"/>
      <w:pPr>
        <w:ind w:left="2880" w:hanging="360"/>
      </w:pPr>
      <w:rPr>
        <w:rFonts w:ascii="Symbol" w:hAnsi="Symbol" w:hint="default"/>
        <w:color w:val="auto"/>
      </w:rPr>
    </w:lvl>
    <w:lvl w:ilvl="8">
      <w:start w:val="1"/>
      <w:numFmt w:val="bullet"/>
      <w:lvlText w:val=""/>
      <w:lvlJc w:val="left"/>
      <w:pPr>
        <w:ind w:left="3240" w:hanging="360"/>
      </w:pPr>
      <w:rPr>
        <w:rFonts w:ascii="Symbol" w:hAnsi="Symbol" w:hint="default"/>
        <w:color w:val="auto"/>
      </w:rPr>
    </w:lvl>
  </w:abstractNum>
  <w:abstractNum w:abstractNumId="4" w15:restartNumberingAfterBreak="0">
    <w:nsid w:val="29A965C4"/>
    <w:multiLevelType w:val="multilevel"/>
    <w:tmpl w:val="2F820F58"/>
    <w:lvl w:ilvl="0">
      <w:start w:val="1"/>
      <w:numFmt w:val="decimal"/>
      <w:pStyle w:val="NumberedHeading1"/>
      <w:lvlText w:val="%1"/>
      <w:lvlJc w:val="left"/>
      <w:pPr>
        <w:ind w:left="432" w:hanging="432"/>
      </w:pPr>
      <w:rPr>
        <w:rFonts w:hint="default"/>
      </w:rPr>
    </w:lvl>
    <w:lvl w:ilvl="1">
      <w:start w:val="1"/>
      <w:numFmt w:val="decimal"/>
      <w:pStyle w:val="NumberedHeading2"/>
      <w:lvlText w:val="%1.%2"/>
      <w:lvlJc w:val="left"/>
      <w:pPr>
        <w:ind w:left="576" w:hanging="576"/>
      </w:pPr>
      <w:rPr>
        <w:rFonts w:hint="default"/>
        <w:b w:val="0"/>
        <w:bCs w:val="0"/>
      </w:rPr>
    </w:lvl>
    <w:lvl w:ilvl="2">
      <w:start w:val="1"/>
      <w:numFmt w:val="decimal"/>
      <w:pStyle w:val="NumberedHeading3"/>
      <w:lvlText w:val="%1.%2.%3"/>
      <w:lvlJc w:val="left"/>
      <w:pPr>
        <w:ind w:left="1146" w:hanging="720"/>
      </w:pPr>
      <w:rPr>
        <w:rFonts w:hint="default"/>
      </w:rPr>
    </w:lvl>
    <w:lvl w:ilvl="3">
      <w:start w:val="1"/>
      <w:numFmt w:val="decimal"/>
      <w:pStyle w:val="NumberedHeading4"/>
      <w:lvlText w:val="%1.%2.%3.%4"/>
      <w:lvlJc w:val="left"/>
      <w:pPr>
        <w:ind w:left="864" w:hanging="864"/>
      </w:pPr>
      <w:rPr>
        <w:rFonts w:hint="default"/>
      </w:rPr>
    </w:lvl>
    <w:lvl w:ilvl="4">
      <w:start w:val="1"/>
      <w:numFmt w:val="decimal"/>
      <w:lvlText w:val="%1.%2.%3.%4.%5"/>
      <w:lvlJc w:val="left"/>
      <w:pPr>
        <w:ind w:left="1008" w:hanging="1008"/>
      </w:pPr>
      <w:rPr>
        <w:rFonts w:hint="default"/>
      </w:rPr>
    </w:lvl>
    <w:lvl w:ilvl="5">
      <w:start w:val="1"/>
      <w:numFmt w:val="decimal"/>
      <w:pStyle w:val="Heading6"/>
      <w:lvlText w:val="%1.%2.%3.%4.%5.%6"/>
      <w:lvlJc w:val="left"/>
      <w:pPr>
        <w:ind w:left="1152" w:hanging="1152"/>
      </w:pPr>
      <w:rPr>
        <w:rFonts w:hint="default"/>
      </w:rPr>
    </w:lvl>
    <w:lvl w:ilvl="6">
      <w:start w:val="1"/>
      <w:numFmt w:val="decimal"/>
      <w:pStyle w:val="Heading7"/>
      <w:lvlText w:val="%1.%2.%3.%4.%5.%6.%7"/>
      <w:lvlJc w:val="left"/>
      <w:pPr>
        <w:ind w:left="1296" w:hanging="1296"/>
      </w:pPr>
      <w:rPr>
        <w:rFonts w:hint="default"/>
      </w:rPr>
    </w:lvl>
    <w:lvl w:ilvl="7">
      <w:start w:val="1"/>
      <w:numFmt w:val="decimal"/>
      <w:pStyle w:val="Heading8"/>
      <w:lvlText w:val="%1.%2.%3.%4.%5.%6.%7.%8"/>
      <w:lvlJc w:val="left"/>
      <w:pPr>
        <w:ind w:left="1440" w:hanging="1440"/>
      </w:pPr>
      <w:rPr>
        <w:rFonts w:hint="default"/>
      </w:rPr>
    </w:lvl>
    <w:lvl w:ilvl="8">
      <w:start w:val="1"/>
      <w:numFmt w:val="decimal"/>
      <w:pStyle w:val="Heading9"/>
      <w:lvlText w:val="%1.%2.%3.%4.%5.%6.%7.%8.%9"/>
      <w:lvlJc w:val="left"/>
      <w:pPr>
        <w:ind w:left="1584" w:hanging="1584"/>
      </w:pPr>
      <w:rPr>
        <w:rFonts w:hint="default"/>
      </w:rPr>
    </w:lvl>
  </w:abstractNum>
  <w:abstractNum w:abstractNumId="5" w15:restartNumberingAfterBreak="0">
    <w:nsid w:val="357BF304"/>
    <w:multiLevelType w:val="multilevel"/>
    <w:tmpl w:val="FFFFFFFF"/>
    <w:lvl w:ilvl="0">
      <w:start w:val="1"/>
      <w:numFmt w:val="bullet"/>
      <w:lvlText w:val=""/>
      <w:lvlJc w:val="left"/>
      <w:pPr>
        <w:ind w:left="360" w:hanging="360"/>
      </w:pPr>
      <w:rPr>
        <w:rFonts w:ascii="Symbol" w:hAnsi="Symbol" w:hint="default"/>
      </w:rPr>
    </w:lvl>
    <w:lvl w:ilvl="1">
      <w:start w:val="1"/>
      <w:numFmt w:val="bullet"/>
      <w:lvlText w:val="o"/>
      <w:lvlJc w:val="left"/>
      <w:pPr>
        <w:ind w:left="1440" w:hanging="360"/>
      </w:pPr>
      <w:rPr>
        <w:rFonts w:ascii="Courier New" w:hAnsi="Courier New" w:hint="default"/>
      </w:rPr>
    </w:lvl>
    <w:lvl w:ilvl="2">
      <w:start w:val="1"/>
      <w:numFmt w:val="bullet"/>
      <w:lvlText w:val=""/>
      <w:lvlJc w:val="left"/>
      <w:pPr>
        <w:ind w:left="2160" w:hanging="360"/>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hint="default"/>
      </w:rPr>
    </w:lvl>
    <w:lvl w:ilvl="8">
      <w:start w:val="1"/>
      <w:numFmt w:val="bullet"/>
      <w:lvlText w:val=""/>
      <w:lvlJc w:val="left"/>
      <w:pPr>
        <w:ind w:left="6480" w:hanging="360"/>
      </w:pPr>
      <w:rPr>
        <w:rFonts w:ascii="Wingdings" w:hAnsi="Wingdings" w:hint="default"/>
      </w:rPr>
    </w:lvl>
  </w:abstractNum>
  <w:abstractNum w:abstractNumId="6" w15:restartNumberingAfterBreak="0">
    <w:nsid w:val="3B624CFD"/>
    <w:multiLevelType w:val="multilevel"/>
    <w:tmpl w:val="514C517C"/>
    <w:lvl w:ilvl="0">
      <w:start w:val="1"/>
      <w:numFmt w:val="decimal"/>
      <w:lvlText w:val="%1."/>
      <w:lvlJc w:val="left"/>
      <w:pPr>
        <w:tabs>
          <w:tab w:val="num" w:pos="720"/>
        </w:tabs>
        <w:ind w:left="720" w:hanging="720"/>
      </w:p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pStyle w:val="NumberedHeading5"/>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abstractNum w:abstractNumId="7" w15:restartNumberingAfterBreak="0">
    <w:nsid w:val="3CBE7AA1"/>
    <w:multiLevelType w:val="hybridMultilevel"/>
    <w:tmpl w:val="7584CCB4"/>
    <w:lvl w:ilvl="0" w:tplc="0C090001">
      <w:start w:val="1"/>
      <w:numFmt w:val="bullet"/>
      <w:lvlText w:val=""/>
      <w:lvlJc w:val="left"/>
      <w:pPr>
        <w:ind w:left="360" w:hanging="360"/>
      </w:pPr>
      <w:rPr>
        <w:rFonts w:ascii="Symbol" w:hAnsi="Symbol" w:hint="default"/>
      </w:rPr>
    </w:lvl>
    <w:lvl w:ilvl="1" w:tplc="0C090003" w:tentative="1">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8" w15:restartNumberingAfterBreak="0">
    <w:nsid w:val="42130B51"/>
    <w:multiLevelType w:val="multilevel"/>
    <w:tmpl w:val="91BC690A"/>
    <w:lvl w:ilvl="0">
      <w:start w:val="1"/>
      <w:numFmt w:val="lowerRoman"/>
      <w:lvlText w:val="%1."/>
      <w:lvlJc w:val="righ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9" w15:restartNumberingAfterBreak="0">
    <w:nsid w:val="48094328"/>
    <w:multiLevelType w:val="multilevel"/>
    <w:tmpl w:val="C2FE460C"/>
    <w:numStyleLink w:val="Bullets"/>
  </w:abstractNum>
  <w:abstractNum w:abstractNumId="10" w15:restartNumberingAfterBreak="0">
    <w:nsid w:val="51AE43AB"/>
    <w:multiLevelType w:val="multilevel"/>
    <w:tmpl w:val="7550E994"/>
    <w:lvl w:ilvl="0">
      <w:start w:val="1"/>
      <w:numFmt w:val="decimal"/>
      <w:pStyle w:val="List"/>
      <w:lvlText w:val="%1."/>
      <w:lvlJc w:val="left"/>
      <w:pPr>
        <w:ind w:left="389" w:hanging="389"/>
      </w:pPr>
      <w:rPr>
        <w:sz w:val="21"/>
        <w:szCs w:val="21"/>
        <w:specVanish w:val="0"/>
      </w:rPr>
    </w:lvl>
    <w:lvl w:ilvl="1">
      <w:start w:val="1"/>
      <w:numFmt w:val="decimal"/>
      <w:lvlText w:val="%1.%2."/>
      <w:lvlJc w:val="left"/>
      <w:pPr>
        <w:ind w:left="778" w:hanging="389"/>
      </w:pPr>
      <w:rPr>
        <w:rFonts w:hint="default"/>
      </w:rPr>
    </w:lvl>
    <w:lvl w:ilvl="2">
      <w:start w:val="1"/>
      <w:numFmt w:val="decimal"/>
      <w:lvlText w:val="%1.%2.%3."/>
      <w:lvlJc w:val="left"/>
      <w:pPr>
        <w:ind w:left="1167" w:hanging="389"/>
      </w:pPr>
      <w:rPr>
        <w:rFonts w:hint="default"/>
      </w:rPr>
    </w:lvl>
    <w:lvl w:ilvl="3">
      <w:start w:val="1"/>
      <w:numFmt w:val="decimal"/>
      <w:lvlText w:val="%1.%2.%3.%4."/>
      <w:lvlJc w:val="left"/>
      <w:pPr>
        <w:ind w:left="1556" w:hanging="389"/>
      </w:pPr>
      <w:rPr>
        <w:rFonts w:hint="default"/>
      </w:rPr>
    </w:lvl>
    <w:lvl w:ilvl="4">
      <w:start w:val="1"/>
      <w:numFmt w:val="decimal"/>
      <w:lvlText w:val="%1.%2.%3.%4.%5."/>
      <w:lvlJc w:val="left"/>
      <w:pPr>
        <w:ind w:left="1945" w:hanging="389"/>
      </w:pPr>
      <w:rPr>
        <w:rFonts w:hint="default"/>
      </w:rPr>
    </w:lvl>
    <w:lvl w:ilvl="5">
      <w:start w:val="1"/>
      <w:numFmt w:val="decimal"/>
      <w:lvlText w:val="%1.%2.%3.%4.%5.%6."/>
      <w:lvlJc w:val="left"/>
      <w:pPr>
        <w:ind w:left="2334" w:hanging="389"/>
      </w:pPr>
      <w:rPr>
        <w:rFonts w:hint="default"/>
      </w:rPr>
    </w:lvl>
    <w:lvl w:ilvl="6">
      <w:start w:val="1"/>
      <w:numFmt w:val="decimal"/>
      <w:lvlText w:val="%1.%2.%3.%4.%5.%6.%7."/>
      <w:lvlJc w:val="left"/>
      <w:pPr>
        <w:ind w:left="2723" w:hanging="389"/>
      </w:pPr>
      <w:rPr>
        <w:rFonts w:hint="default"/>
      </w:rPr>
    </w:lvl>
    <w:lvl w:ilvl="7">
      <w:start w:val="1"/>
      <w:numFmt w:val="decimal"/>
      <w:lvlText w:val="%1.%2.%3.%4.%5.%6.%7.%8."/>
      <w:lvlJc w:val="left"/>
      <w:pPr>
        <w:ind w:left="3112" w:hanging="389"/>
      </w:pPr>
      <w:rPr>
        <w:rFonts w:hint="default"/>
      </w:rPr>
    </w:lvl>
    <w:lvl w:ilvl="8">
      <w:start w:val="1"/>
      <w:numFmt w:val="decimal"/>
      <w:lvlText w:val="%1.%2.%3.%4.%5.%6.%7.%8.%9."/>
      <w:lvlJc w:val="left"/>
      <w:pPr>
        <w:ind w:left="3501" w:hanging="389"/>
      </w:pPr>
      <w:rPr>
        <w:rFonts w:hint="default"/>
      </w:rPr>
    </w:lvl>
  </w:abstractNum>
  <w:abstractNum w:abstractNumId="11" w15:restartNumberingAfterBreak="0">
    <w:nsid w:val="5EB51013"/>
    <w:multiLevelType w:val="multilevel"/>
    <w:tmpl w:val="A6FCABF0"/>
    <w:lvl w:ilvl="0">
      <w:start w:val="1"/>
      <w:numFmt w:val="decimal"/>
      <w:pStyle w:val="Heading1SSB"/>
      <w:lvlText w:val="%1."/>
      <w:lvlJc w:val="left"/>
      <w:pPr>
        <w:ind w:left="360" w:hanging="360"/>
      </w:pPr>
    </w:lvl>
    <w:lvl w:ilvl="1">
      <w:start w:val="1"/>
      <w:numFmt w:val="decimal"/>
      <w:pStyle w:val="Heading2SSB"/>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num w:numId="1" w16cid:durableId="2062512144">
    <w:abstractNumId w:val="5"/>
  </w:num>
  <w:num w:numId="2" w16cid:durableId="709231490">
    <w:abstractNumId w:val="3"/>
  </w:num>
  <w:num w:numId="3" w16cid:durableId="1005328850">
    <w:abstractNumId w:val="0"/>
  </w:num>
  <w:num w:numId="4" w16cid:durableId="1352419673">
    <w:abstractNumId w:val="6"/>
  </w:num>
  <w:num w:numId="5" w16cid:durableId="1505241089">
    <w:abstractNumId w:val="4"/>
  </w:num>
  <w:num w:numId="6" w16cid:durableId="1087192506">
    <w:abstractNumId w:val="10"/>
  </w:num>
  <w:num w:numId="7" w16cid:durableId="1554468215">
    <w:abstractNumId w:val="9"/>
  </w:num>
  <w:num w:numId="8" w16cid:durableId="974485331">
    <w:abstractNumId w:val="2"/>
  </w:num>
  <w:num w:numId="9" w16cid:durableId="747271033">
    <w:abstractNumId w:val="8"/>
  </w:num>
  <w:num w:numId="10" w16cid:durableId="1036734420">
    <w:abstractNumId w:val="7"/>
  </w:num>
  <w:num w:numId="11" w16cid:durableId="518354475">
    <w:abstractNumId w:val="11"/>
  </w:num>
  <w:num w:numId="12" w16cid:durableId="1380283018">
    <w:abstractNumId w:val="1"/>
  </w:num>
  <w:numIdMacAtCleanup w:val="8"/>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writeProtection w:recommended="1"/>
  <w:zoom w:percent="86"/>
  <w:displayBackgroundShape/>
  <w:activeWritingStyle w:appName="MSWord" w:lang="en-AU" w:vendorID="64" w:dllVersion="4096" w:nlCheck="1" w:checkStyle="0"/>
  <w:activeWritingStyle w:appName="MSWord" w:lang="en-US" w:vendorID="64" w:dllVersion="0" w:nlCheck="1" w:checkStyle="0"/>
  <w:activeWritingStyle w:appName="MSWord" w:lang="en-AU" w:vendorID="64" w:dllVersion="0" w:nlCheck="1" w:checkStyle="0"/>
  <w:proofState w:spelling="clean" w:grammar="clean"/>
  <w:stylePaneFormatFilter w:val="D004" w:allStyles="0" w:customStyles="0" w:latentStyles="1" w:stylesInUse="0" w:headingStyles="0" w:numberingStyles="0" w:tableStyles="0" w:directFormattingOnRuns="0" w:directFormattingOnParagraphs="0" w:directFormattingOnNumbering="0" w:directFormattingOnTables="0" w:clearFormatting="1" w:top3HeadingStyles="0" w:visibleStyles="1" w:alternateStyleNames="1"/>
  <w:styleLockTheme/>
  <w:styleLockQFSet/>
  <w:defaultTabStop w:val="720"/>
  <w:clickAndTypeStyle w:val="BodyText"/>
  <w:characterSpacingControl w:val="doNotCompress"/>
  <w:hdrShapeDefaults>
    <o:shapedefaults v:ext="edit" spidmax="2051"/>
  </w:hdrShapeDefaults>
  <w:footnotePr>
    <w:footnote w:id="-1"/>
    <w:footnote w:id="0"/>
    <w:footnote w:id="1"/>
  </w:footnotePr>
  <w:endnotePr>
    <w:endnote w:id="-1"/>
    <w:endnote w:id="0"/>
    <w:endnote w:id="1"/>
  </w:endnotePr>
  <w:compat>
    <w:suppressTopSpacing/>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683346"/>
    <w:rsid w:val="0000006D"/>
    <w:rsid w:val="00002B1B"/>
    <w:rsid w:val="0000330E"/>
    <w:rsid w:val="00004C05"/>
    <w:rsid w:val="000102EE"/>
    <w:rsid w:val="00010778"/>
    <w:rsid w:val="00011ACB"/>
    <w:rsid w:val="00016271"/>
    <w:rsid w:val="000177FA"/>
    <w:rsid w:val="00020E27"/>
    <w:rsid w:val="00022D7A"/>
    <w:rsid w:val="00022DDB"/>
    <w:rsid w:val="00030AB2"/>
    <w:rsid w:val="000317F2"/>
    <w:rsid w:val="000379C7"/>
    <w:rsid w:val="00037D62"/>
    <w:rsid w:val="000444FE"/>
    <w:rsid w:val="0004535D"/>
    <w:rsid w:val="00047071"/>
    <w:rsid w:val="00050FE6"/>
    <w:rsid w:val="00054FA5"/>
    <w:rsid w:val="000563EB"/>
    <w:rsid w:val="00056BD6"/>
    <w:rsid w:val="00060860"/>
    <w:rsid w:val="00065A54"/>
    <w:rsid w:val="00066B7B"/>
    <w:rsid w:val="000712C1"/>
    <w:rsid w:val="000713B4"/>
    <w:rsid w:val="00071708"/>
    <w:rsid w:val="00072DFB"/>
    <w:rsid w:val="00073925"/>
    <w:rsid w:val="00074B19"/>
    <w:rsid w:val="00077EFB"/>
    <w:rsid w:val="00080B6B"/>
    <w:rsid w:val="00082AE4"/>
    <w:rsid w:val="00082F11"/>
    <w:rsid w:val="0008374B"/>
    <w:rsid w:val="00090157"/>
    <w:rsid w:val="00091A60"/>
    <w:rsid w:val="00091CC5"/>
    <w:rsid w:val="00093BC2"/>
    <w:rsid w:val="000966DF"/>
    <w:rsid w:val="00096726"/>
    <w:rsid w:val="000970A8"/>
    <w:rsid w:val="00097362"/>
    <w:rsid w:val="000A06CE"/>
    <w:rsid w:val="000A0A62"/>
    <w:rsid w:val="000A0ACD"/>
    <w:rsid w:val="000A5480"/>
    <w:rsid w:val="000A5C61"/>
    <w:rsid w:val="000A66BF"/>
    <w:rsid w:val="000A71FA"/>
    <w:rsid w:val="000B2BCA"/>
    <w:rsid w:val="000B3E2E"/>
    <w:rsid w:val="000B4D4E"/>
    <w:rsid w:val="000B72B4"/>
    <w:rsid w:val="000C1785"/>
    <w:rsid w:val="000C4228"/>
    <w:rsid w:val="000C4B14"/>
    <w:rsid w:val="000D02A4"/>
    <w:rsid w:val="000D154F"/>
    <w:rsid w:val="000D31C5"/>
    <w:rsid w:val="000D3BDA"/>
    <w:rsid w:val="000E1F6E"/>
    <w:rsid w:val="000E1FD4"/>
    <w:rsid w:val="000E228C"/>
    <w:rsid w:val="000E68A6"/>
    <w:rsid w:val="000F0E6D"/>
    <w:rsid w:val="000F1ED2"/>
    <w:rsid w:val="000F2801"/>
    <w:rsid w:val="00100361"/>
    <w:rsid w:val="001010D2"/>
    <w:rsid w:val="00102B00"/>
    <w:rsid w:val="00102FEC"/>
    <w:rsid w:val="0010338A"/>
    <w:rsid w:val="0010463C"/>
    <w:rsid w:val="001105CD"/>
    <w:rsid w:val="001137B3"/>
    <w:rsid w:val="00114B28"/>
    <w:rsid w:val="001168A7"/>
    <w:rsid w:val="00120F36"/>
    <w:rsid w:val="00123598"/>
    <w:rsid w:val="001243D4"/>
    <w:rsid w:val="00124772"/>
    <w:rsid w:val="00130C62"/>
    <w:rsid w:val="001320F7"/>
    <w:rsid w:val="00132864"/>
    <w:rsid w:val="00133282"/>
    <w:rsid w:val="00134678"/>
    <w:rsid w:val="00134B0A"/>
    <w:rsid w:val="001426FC"/>
    <w:rsid w:val="00142919"/>
    <w:rsid w:val="00144D64"/>
    <w:rsid w:val="0014541A"/>
    <w:rsid w:val="00150B86"/>
    <w:rsid w:val="00154397"/>
    <w:rsid w:val="0015524D"/>
    <w:rsid w:val="00157E60"/>
    <w:rsid w:val="0016168E"/>
    <w:rsid w:val="0016594C"/>
    <w:rsid w:val="00166E39"/>
    <w:rsid w:val="001702DA"/>
    <w:rsid w:val="001728E6"/>
    <w:rsid w:val="0017298C"/>
    <w:rsid w:val="00172DEA"/>
    <w:rsid w:val="001736DC"/>
    <w:rsid w:val="0018020F"/>
    <w:rsid w:val="0018177F"/>
    <w:rsid w:val="00181AA0"/>
    <w:rsid w:val="00182872"/>
    <w:rsid w:val="00182F3A"/>
    <w:rsid w:val="00183D5E"/>
    <w:rsid w:val="0018508C"/>
    <w:rsid w:val="0018576B"/>
    <w:rsid w:val="00185EBE"/>
    <w:rsid w:val="00186009"/>
    <w:rsid w:val="00186BC2"/>
    <w:rsid w:val="001870E3"/>
    <w:rsid w:val="0019023A"/>
    <w:rsid w:val="001917B2"/>
    <w:rsid w:val="001959EF"/>
    <w:rsid w:val="001A1C02"/>
    <w:rsid w:val="001A23D2"/>
    <w:rsid w:val="001A3417"/>
    <w:rsid w:val="001A5624"/>
    <w:rsid w:val="001A6159"/>
    <w:rsid w:val="001B0382"/>
    <w:rsid w:val="001B5203"/>
    <w:rsid w:val="001B715D"/>
    <w:rsid w:val="001B71F5"/>
    <w:rsid w:val="001C11EA"/>
    <w:rsid w:val="001C4BAF"/>
    <w:rsid w:val="001C6E0D"/>
    <w:rsid w:val="001C7853"/>
    <w:rsid w:val="001C7CD9"/>
    <w:rsid w:val="001D015E"/>
    <w:rsid w:val="001D060C"/>
    <w:rsid w:val="001D193E"/>
    <w:rsid w:val="001E0619"/>
    <w:rsid w:val="001E0861"/>
    <w:rsid w:val="001E2A17"/>
    <w:rsid w:val="001E548D"/>
    <w:rsid w:val="001F053C"/>
    <w:rsid w:val="001F2B9E"/>
    <w:rsid w:val="001F61DE"/>
    <w:rsid w:val="001F7F46"/>
    <w:rsid w:val="001F7FBC"/>
    <w:rsid w:val="00200718"/>
    <w:rsid w:val="00202E50"/>
    <w:rsid w:val="002035B1"/>
    <w:rsid w:val="00205C1E"/>
    <w:rsid w:val="00211355"/>
    <w:rsid w:val="0021153E"/>
    <w:rsid w:val="002124F8"/>
    <w:rsid w:val="002134C7"/>
    <w:rsid w:val="00215B5B"/>
    <w:rsid w:val="00216D65"/>
    <w:rsid w:val="0021712B"/>
    <w:rsid w:val="0021783A"/>
    <w:rsid w:val="00220236"/>
    <w:rsid w:val="00220DD0"/>
    <w:rsid w:val="002210CE"/>
    <w:rsid w:val="002236D8"/>
    <w:rsid w:val="00224517"/>
    <w:rsid w:val="0022563B"/>
    <w:rsid w:val="002301B6"/>
    <w:rsid w:val="002309A1"/>
    <w:rsid w:val="002315D9"/>
    <w:rsid w:val="00236D02"/>
    <w:rsid w:val="002373F8"/>
    <w:rsid w:val="00240836"/>
    <w:rsid w:val="00240897"/>
    <w:rsid w:val="002449FC"/>
    <w:rsid w:val="00245840"/>
    <w:rsid w:val="00252398"/>
    <w:rsid w:val="002545AD"/>
    <w:rsid w:val="0026072D"/>
    <w:rsid w:val="00261DAF"/>
    <w:rsid w:val="00262C0E"/>
    <w:rsid w:val="00264468"/>
    <w:rsid w:val="00264ABB"/>
    <w:rsid w:val="0026586D"/>
    <w:rsid w:val="002660BC"/>
    <w:rsid w:val="00267FFD"/>
    <w:rsid w:val="00271014"/>
    <w:rsid w:val="0027200A"/>
    <w:rsid w:val="00277310"/>
    <w:rsid w:val="00277858"/>
    <w:rsid w:val="00285785"/>
    <w:rsid w:val="00285E94"/>
    <w:rsid w:val="00287D05"/>
    <w:rsid w:val="00290150"/>
    <w:rsid w:val="002933B6"/>
    <w:rsid w:val="00294E66"/>
    <w:rsid w:val="00296A6B"/>
    <w:rsid w:val="002A050A"/>
    <w:rsid w:val="002A05BC"/>
    <w:rsid w:val="002A2C12"/>
    <w:rsid w:val="002A3716"/>
    <w:rsid w:val="002A4BB8"/>
    <w:rsid w:val="002A4E88"/>
    <w:rsid w:val="002A5134"/>
    <w:rsid w:val="002A6C06"/>
    <w:rsid w:val="002B20E1"/>
    <w:rsid w:val="002B30A7"/>
    <w:rsid w:val="002B3AE6"/>
    <w:rsid w:val="002B5851"/>
    <w:rsid w:val="002B799E"/>
    <w:rsid w:val="002D09C4"/>
    <w:rsid w:val="002D0FAA"/>
    <w:rsid w:val="002D25B7"/>
    <w:rsid w:val="002D26DD"/>
    <w:rsid w:val="002D5310"/>
    <w:rsid w:val="002D755A"/>
    <w:rsid w:val="002D7C78"/>
    <w:rsid w:val="002E077C"/>
    <w:rsid w:val="002E0876"/>
    <w:rsid w:val="002E13DF"/>
    <w:rsid w:val="002E1D7D"/>
    <w:rsid w:val="002E30C9"/>
    <w:rsid w:val="002E363A"/>
    <w:rsid w:val="002E5BE6"/>
    <w:rsid w:val="002E6B9D"/>
    <w:rsid w:val="002E7170"/>
    <w:rsid w:val="002F37C8"/>
    <w:rsid w:val="002F39CA"/>
    <w:rsid w:val="002F63BE"/>
    <w:rsid w:val="003002C4"/>
    <w:rsid w:val="003013B1"/>
    <w:rsid w:val="0030150D"/>
    <w:rsid w:val="0030374B"/>
    <w:rsid w:val="00314153"/>
    <w:rsid w:val="00314B98"/>
    <w:rsid w:val="00316B60"/>
    <w:rsid w:val="00316C21"/>
    <w:rsid w:val="00317E0F"/>
    <w:rsid w:val="0032406F"/>
    <w:rsid w:val="00331C7B"/>
    <w:rsid w:val="003324A5"/>
    <w:rsid w:val="00333D1A"/>
    <w:rsid w:val="003341F1"/>
    <w:rsid w:val="003353E9"/>
    <w:rsid w:val="00335AC3"/>
    <w:rsid w:val="003375A4"/>
    <w:rsid w:val="00341F88"/>
    <w:rsid w:val="00345383"/>
    <w:rsid w:val="003461C5"/>
    <w:rsid w:val="003464AA"/>
    <w:rsid w:val="003503D1"/>
    <w:rsid w:val="00350750"/>
    <w:rsid w:val="00350C0A"/>
    <w:rsid w:val="003529B3"/>
    <w:rsid w:val="00352B72"/>
    <w:rsid w:val="00354930"/>
    <w:rsid w:val="00355039"/>
    <w:rsid w:val="00357128"/>
    <w:rsid w:val="003605F9"/>
    <w:rsid w:val="00361A21"/>
    <w:rsid w:val="00362C15"/>
    <w:rsid w:val="00364062"/>
    <w:rsid w:val="003661B9"/>
    <w:rsid w:val="003670B4"/>
    <w:rsid w:val="0037374D"/>
    <w:rsid w:val="0037411B"/>
    <w:rsid w:val="00376393"/>
    <w:rsid w:val="0038078E"/>
    <w:rsid w:val="00387381"/>
    <w:rsid w:val="003878E3"/>
    <w:rsid w:val="00395EFF"/>
    <w:rsid w:val="003A2B34"/>
    <w:rsid w:val="003A3EE1"/>
    <w:rsid w:val="003A6203"/>
    <w:rsid w:val="003B1457"/>
    <w:rsid w:val="003B6431"/>
    <w:rsid w:val="003B6CC1"/>
    <w:rsid w:val="003B6E4B"/>
    <w:rsid w:val="003B7ED7"/>
    <w:rsid w:val="003C1481"/>
    <w:rsid w:val="003C7311"/>
    <w:rsid w:val="003C775C"/>
    <w:rsid w:val="003D2D25"/>
    <w:rsid w:val="003E174B"/>
    <w:rsid w:val="003E289A"/>
    <w:rsid w:val="003E5D10"/>
    <w:rsid w:val="003E6DCC"/>
    <w:rsid w:val="003F003B"/>
    <w:rsid w:val="003F0150"/>
    <w:rsid w:val="003F0EEC"/>
    <w:rsid w:val="003F1E82"/>
    <w:rsid w:val="003F22F5"/>
    <w:rsid w:val="003F375A"/>
    <w:rsid w:val="003F426C"/>
    <w:rsid w:val="003F7E00"/>
    <w:rsid w:val="004014E3"/>
    <w:rsid w:val="0040257C"/>
    <w:rsid w:val="00403DFD"/>
    <w:rsid w:val="00403FCC"/>
    <w:rsid w:val="00404E64"/>
    <w:rsid w:val="00405200"/>
    <w:rsid w:val="00405B6E"/>
    <w:rsid w:val="00405F56"/>
    <w:rsid w:val="00411F34"/>
    <w:rsid w:val="00412936"/>
    <w:rsid w:val="00412E35"/>
    <w:rsid w:val="0041343E"/>
    <w:rsid w:val="004138FE"/>
    <w:rsid w:val="0041653C"/>
    <w:rsid w:val="00420186"/>
    <w:rsid w:val="004212D4"/>
    <w:rsid w:val="004226B0"/>
    <w:rsid w:val="004236CC"/>
    <w:rsid w:val="004270FB"/>
    <w:rsid w:val="00427649"/>
    <w:rsid w:val="00430CFA"/>
    <w:rsid w:val="00436F69"/>
    <w:rsid w:val="00440DC6"/>
    <w:rsid w:val="00442878"/>
    <w:rsid w:val="00444053"/>
    <w:rsid w:val="00444C11"/>
    <w:rsid w:val="0044735C"/>
    <w:rsid w:val="00447A4C"/>
    <w:rsid w:val="00460114"/>
    <w:rsid w:val="00460870"/>
    <w:rsid w:val="00462408"/>
    <w:rsid w:val="00462612"/>
    <w:rsid w:val="00462C04"/>
    <w:rsid w:val="00462DC3"/>
    <w:rsid w:val="00463275"/>
    <w:rsid w:val="00463E6F"/>
    <w:rsid w:val="004652CC"/>
    <w:rsid w:val="00472AF2"/>
    <w:rsid w:val="00474C27"/>
    <w:rsid w:val="0047576D"/>
    <w:rsid w:val="0048181E"/>
    <w:rsid w:val="00482CC3"/>
    <w:rsid w:val="004831D3"/>
    <w:rsid w:val="00484A97"/>
    <w:rsid w:val="00485B2C"/>
    <w:rsid w:val="0049594A"/>
    <w:rsid w:val="0049665A"/>
    <w:rsid w:val="0049763B"/>
    <w:rsid w:val="004978FC"/>
    <w:rsid w:val="004A027A"/>
    <w:rsid w:val="004A0768"/>
    <w:rsid w:val="004A0ADD"/>
    <w:rsid w:val="004A0D0B"/>
    <w:rsid w:val="004A327A"/>
    <w:rsid w:val="004A555E"/>
    <w:rsid w:val="004B285B"/>
    <w:rsid w:val="004B3494"/>
    <w:rsid w:val="004B3DE5"/>
    <w:rsid w:val="004C14B3"/>
    <w:rsid w:val="004C1786"/>
    <w:rsid w:val="004C2186"/>
    <w:rsid w:val="004C21E3"/>
    <w:rsid w:val="004C3D4E"/>
    <w:rsid w:val="004C41C1"/>
    <w:rsid w:val="004C4903"/>
    <w:rsid w:val="004C5C78"/>
    <w:rsid w:val="004C6561"/>
    <w:rsid w:val="004D00FF"/>
    <w:rsid w:val="004D066D"/>
    <w:rsid w:val="004D2852"/>
    <w:rsid w:val="004D354F"/>
    <w:rsid w:val="004D4C92"/>
    <w:rsid w:val="004D5989"/>
    <w:rsid w:val="004D6867"/>
    <w:rsid w:val="004D7D46"/>
    <w:rsid w:val="004D7EC2"/>
    <w:rsid w:val="004E22A3"/>
    <w:rsid w:val="004E244B"/>
    <w:rsid w:val="004E3762"/>
    <w:rsid w:val="004F140B"/>
    <w:rsid w:val="004F1C97"/>
    <w:rsid w:val="004F42F4"/>
    <w:rsid w:val="004F4A08"/>
    <w:rsid w:val="004F5F9E"/>
    <w:rsid w:val="00500A17"/>
    <w:rsid w:val="00505703"/>
    <w:rsid w:val="00513E2B"/>
    <w:rsid w:val="00516E8E"/>
    <w:rsid w:val="005205B8"/>
    <w:rsid w:val="00521B45"/>
    <w:rsid w:val="00522BD5"/>
    <w:rsid w:val="00524A14"/>
    <w:rsid w:val="005277E7"/>
    <w:rsid w:val="00531475"/>
    <w:rsid w:val="00531752"/>
    <w:rsid w:val="005433C7"/>
    <w:rsid w:val="0054704A"/>
    <w:rsid w:val="00553A02"/>
    <w:rsid w:val="00555240"/>
    <w:rsid w:val="00555902"/>
    <w:rsid w:val="00557E79"/>
    <w:rsid w:val="0056004A"/>
    <w:rsid w:val="00560245"/>
    <w:rsid w:val="0056129F"/>
    <w:rsid w:val="005619DA"/>
    <w:rsid w:val="005621F4"/>
    <w:rsid w:val="005655C9"/>
    <w:rsid w:val="00577AF8"/>
    <w:rsid w:val="00580230"/>
    <w:rsid w:val="0058662F"/>
    <w:rsid w:val="005871AA"/>
    <w:rsid w:val="00587A19"/>
    <w:rsid w:val="00587C74"/>
    <w:rsid w:val="00593A16"/>
    <w:rsid w:val="005951EE"/>
    <w:rsid w:val="005965C9"/>
    <w:rsid w:val="00596729"/>
    <w:rsid w:val="005A2F1B"/>
    <w:rsid w:val="005A4159"/>
    <w:rsid w:val="005A50DE"/>
    <w:rsid w:val="005A7842"/>
    <w:rsid w:val="005A7C02"/>
    <w:rsid w:val="005B2A03"/>
    <w:rsid w:val="005B2A62"/>
    <w:rsid w:val="005B3180"/>
    <w:rsid w:val="005B4056"/>
    <w:rsid w:val="005B69BA"/>
    <w:rsid w:val="005B6AEB"/>
    <w:rsid w:val="005C4771"/>
    <w:rsid w:val="005C545A"/>
    <w:rsid w:val="005C5D2A"/>
    <w:rsid w:val="005C79B0"/>
    <w:rsid w:val="005C7EE7"/>
    <w:rsid w:val="005D4220"/>
    <w:rsid w:val="005D4AFC"/>
    <w:rsid w:val="005D5C48"/>
    <w:rsid w:val="005D6C99"/>
    <w:rsid w:val="005E07EE"/>
    <w:rsid w:val="005E2788"/>
    <w:rsid w:val="005E3D4E"/>
    <w:rsid w:val="005E473F"/>
    <w:rsid w:val="005E6FF2"/>
    <w:rsid w:val="005F05E4"/>
    <w:rsid w:val="005F1A39"/>
    <w:rsid w:val="005F715E"/>
    <w:rsid w:val="005F7246"/>
    <w:rsid w:val="0060037E"/>
    <w:rsid w:val="006046AE"/>
    <w:rsid w:val="00605790"/>
    <w:rsid w:val="0061190F"/>
    <w:rsid w:val="006148F2"/>
    <w:rsid w:val="00614A68"/>
    <w:rsid w:val="00620877"/>
    <w:rsid w:val="00620DE2"/>
    <w:rsid w:val="00624002"/>
    <w:rsid w:val="00625AED"/>
    <w:rsid w:val="0063030B"/>
    <w:rsid w:val="0063200E"/>
    <w:rsid w:val="00633FD0"/>
    <w:rsid w:val="006356F5"/>
    <w:rsid w:val="00637F9C"/>
    <w:rsid w:val="006458E9"/>
    <w:rsid w:val="00645F45"/>
    <w:rsid w:val="00651025"/>
    <w:rsid w:val="00652289"/>
    <w:rsid w:val="006530A9"/>
    <w:rsid w:val="00653729"/>
    <w:rsid w:val="00656B5D"/>
    <w:rsid w:val="00662BC3"/>
    <w:rsid w:val="0066461B"/>
    <w:rsid w:val="00664CE9"/>
    <w:rsid w:val="00665627"/>
    <w:rsid w:val="00665FCD"/>
    <w:rsid w:val="006660AE"/>
    <w:rsid w:val="0066702C"/>
    <w:rsid w:val="006764CE"/>
    <w:rsid w:val="006776EF"/>
    <w:rsid w:val="00682133"/>
    <w:rsid w:val="00683346"/>
    <w:rsid w:val="00685617"/>
    <w:rsid w:val="0069060D"/>
    <w:rsid w:val="00691D31"/>
    <w:rsid w:val="00693878"/>
    <w:rsid w:val="00697B33"/>
    <w:rsid w:val="006A0A81"/>
    <w:rsid w:val="006A24A6"/>
    <w:rsid w:val="006A4F86"/>
    <w:rsid w:val="006A630A"/>
    <w:rsid w:val="006B2063"/>
    <w:rsid w:val="006B3E00"/>
    <w:rsid w:val="006B5ADD"/>
    <w:rsid w:val="006B5D46"/>
    <w:rsid w:val="006B5EEF"/>
    <w:rsid w:val="006C023D"/>
    <w:rsid w:val="006C233F"/>
    <w:rsid w:val="006C3FB6"/>
    <w:rsid w:val="006D0759"/>
    <w:rsid w:val="006D6945"/>
    <w:rsid w:val="006D7458"/>
    <w:rsid w:val="006E08B6"/>
    <w:rsid w:val="006F0A87"/>
    <w:rsid w:val="006F75C5"/>
    <w:rsid w:val="006F77E7"/>
    <w:rsid w:val="007110FF"/>
    <w:rsid w:val="007135A8"/>
    <w:rsid w:val="00715938"/>
    <w:rsid w:val="00724065"/>
    <w:rsid w:val="0072754B"/>
    <w:rsid w:val="007317E1"/>
    <w:rsid w:val="007321AB"/>
    <w:rsid w:val="00734807"/>
    <w:rsid w:val="0073685D"/>
    <w:rsid w:val="007373D1"/>
    <w:rsid w:val="007404B1"/>
    <w:rsid w:val="0074250D"/>
    <w:rsid w:val="0074261D"/>
    <w:rsid w:val="00742D39"/>
    <w:rsid w:val="00745FC7"/>
    <w:rsid w:val="00746618"/>
    <w:rsid w:val="00751572"/>
    <w:rsid w:val="00751EE7"/>
    <w:rsid w:val="00752D75"/>
    <w:rsid w:val="0075374C"/>
    <w:rsid w:val="00753E0F"/>
    <w:rsid w:val="00753F91"/>
    <w:rsid w:val="0075467F"/>
    <w:rsid w:val="00757ADC"/>
    <w:rsid w:val="007609B4"/>
    <w:rsid w:val="00762B5F"/>
    <w:rsid w:val="0076327F"/>
    <w:rsid w:val="007638A8"/>
    <w:rsid w:val="00763927"/>
    <w:rsid w:val="00764F39"/>
    <w:rsid w:val="00766B20"/>
    <w:rsid w:val="007708DC"/>
    <w:rsid w:val="00772344"/>
    <w:rsid w:val="007723E0"/>
    <w:rsid w:val="00773A97"/>
    <w:rsid w:val="007740B0"/>
    <w:rsid w:val="007741DC"/>
    <w:rsid w:val="00791250"/>
    <w:rsid w:val="00793D9C"/>
    <w:rsid w:val="00795191"/>
    <w:rsid w:val="00795804"/>
    <w:rsid w:val="0079737D"/>
    <w:rsid w:val="007A0895"/>
    <w:rsid w:val="007A2F02"/>
    <w:rsid w:val="007A38F6"/>
    <w:rsid w:val="007A4105"/>
    <w:rsid w:val="007B5450"/>
    <w:rsid w:val="007B66B8"/>
    <w:rsid w:val="007B680B"/>
    <w:rsid w:val="007B7B0D"/>
    <w:rsid w:val="007B7BBC"/>
    <w:rsid w:val="007B7EA6"/>
    <w:rsid w:val="007C0D8F"/>
    <w:rsid w:val="007C71ED"/>
    <w:rsid w:val="007D1940"/>
    <w:rsid w:val="007D1EBB"/>
    <w:rsid w:val="007D1F6C"/>
    <w:rsid w:val="007D2DCB"/>
    <w:rsid w:val="007D344A"/>
    <w:rsid w:val="007E11EA"/>
    <w:rsid w:val="007E2E42"/>
    <w:rsid w:val="007E350E"/>
    <w:rsid w:val="007E3D08"/>
    <w:rsid w:val="007E6348"/>
    <w:rsid w:val="007E6AB3"/>
    <w:rsid w:val="007E7BA4"/>
    <w:rsid w:val="007F282D"/>
    <w:rsid w:val="007F2BC9"/>
    <w:rsid w:val="007F316C"/>
    <w:rsid w:val="007F3642"/>
    <w:rsid w:val="007F76A2"/>
    <w:rsid w:val="0080499B"/>
    <w:rsid w:val="008054DC"/>
    <w:rsid w:val="00814859"/>
    <w:rsid w:val="008150FD"/>
    <w:rsid w:val="0081579E"/>
    <w:rsid w:val="0081741B"/>
    <w:rsid w:val="00817A6E"/>
    <w:rsid w:val="00817B2D"/>
    <w:rsid w:val="0082074C"/>
    <w:rsid w:val="00822129"/>
    <w:rsid w:val="0082394B"/>
    <w:rsid w:val="00826392"/>
    <w:rsid w:val="00830281"/>
    <w:rsid w:val="00830FE8"/>
    <w:rsid w:val="00831013"/>
    <w:rsid w:val="008318A8"/>
    <w:rsid w:val="008323F6"/>
    <w:rsid w:val="00832C6D"/>
    <w:rsid w:val="00836EDD"/>
    <w:rsid w:val="008377F1"/>
    <w:rsid w:val="00843E4C"/>
    <w:rsid w:val="008456AE"/>
    <w:rsid w:val="008457C2"/>
    <w:rsid w:val="0085104D"/>
    <w:rsid w:val="00852B1F"/>
    <w:rsid w:val="00854337"/>
    <w:rsid w:val="00854FA5"/>
    <w:rsid w:val="00861F8A"/>
    <w:rsid w:val="008630B1"/>
    <w:rsid w:val="008740C7"/>
    <w:rsid w:val="00875A14"/>
    <w:rsid w:val="00877276"/>
    <w:rsid w:val="00881501"/>
    <w:rsid w:val="0088273C"/>
    <w:rsid w:val="008911F2"/>
    <w:rsid w:val="00893741"/>
    <w:rsid w:val="008946C8"/>
    <w:rsid w:val="00894BCD"/>
    <w:rsid w:val="00897ECE"/>
    <w:rsid w:val="008A51D2"/>
    <w:rsid w:val="008A5C34"/>
    <w:rsid w:val="008A5E96"/>
    <w:rsid w:val="008A6AD9"/>
    <w:rsid w:val="008B12D7"/>
    <w:rsid w:val="008B1F22"/>
    <w:rsid w:val="008B2422"/>
    <w:rsid w:val="008B2A5F"/>
    <w:rsid w:val="008C3FB9"/>
    <w:rsid w:val="008C42A9"/>
    <w:rsid w:val="008C6F37"/>
    <w:rsid w:val="008D0CFC"/>
    <w:rsid w:val="008D2641"/>
    <w:rsid w:val="008D2662"/>
    <w:rsid w:val="008D4795"/>
    <w:rsid w:val="008D7AC0"/>
    <w:rsid w:val="008E0ED4"/>
    <w:rsid w:val="008E2440"/>
    <w:rsid w:val="008E4F5D"/>
    <w:rsid w:val="008E796B"/>
    <w:rsid w:val="008F0A07"/>
    <w:rsid w:val="008F0B95"/>
    <w:rsid w:val="008F22E2"/>
    <w:rsid w:val="008F3142"/>
    <w:rsid w:val="008F62E7"/>
    <w:rsid w:val="008F6AC2"/>
    <w:rsid w:val="008F7945"/>
    <w:rsid w:val="009019A2"/>
    <w:rsid w:val="00901FFD"/>
    <w:rsid w:val="00903887"/>
    <w:rsid w:val="00904797"/>
    <w:rsid w:val="00905200"/>
    <w:rsid w:val="00905500"/>
    <w:rsid w:val="00905B58"/>
    <w:rsid w:val="00907041"/>
    <w:rsid w:val="00907AE9"/>
    <w:rsid w:val="009111AB"/>
    <w:rsid w:val="00914181"/>
    <w:rsid w:val="00915748"/>
    <w:rsid w:val="00917AFE"/>
    <w:rsid w:val="00922111"/>
    <w:rsid w:val="009230D6"/>
    <w:rsid w:val="00923E23"/>
    <w:rsid w:val="009248CC"/>
    <w:rsid w:val="00926742"/>
    <w:rsid w:val="00926DB2"/>
    <w:rsid w:val="009302A2"/>
    <w:rsid w:val="00930FDA"/>
    <w:rsid w:val="00931347"/>
    <w:rsid w:val="009333F6"/>
    <w:rsid w:val="00943D2B"/>
    <w:rsid w:val="009449B8"/>
    <w:rsid w:val="00946385"/>
    <w:rsid w:val="00946F75"/>
    <w:rsid w:val="00951E3A"/>
    <w:rsid w:val="00951FE1"/>
    <w:rsid w:val="00952B5B"/>
    <w:rsid w:val="00962036"/>
    <w:rsid w:val="00965079"/>
    <w:rsid w:val="00971732"/>
    <w:rsid w:val="00972649"/>
    <w:rsid w:val="00972803"/>
    <w:rsid w:val="00972F04"/>
    <w:rsid w:val="00973A16"/>
    <w:rsid w:val="00977412"/>
    <w:rsid w:val="00977881"/>
    <w:rsid w:val="0098031E"/>
    <w:rsid w:val="00980B41"/>
    <w:rsid w:val="00981230"/>
    <w:rsid w:val="00981D63"/>
    <w:rsid w:val="009827A3"/>
    <w:rsid w:val="009843B1"/>
    <w:rsid w:val="009848A1"/>
    <w:rsid w:val="00986C92"/>
    <w:rsid w:val="00987F87"/>
    <w:rsid w:val="00990888"/>
    <w:rsid w:val="00993A55"/>
    <w:rsid w:val="00996BFE"/>
    <w:rsid w:val="009A0E3A"/>
    <w:rsid w:val="009A15ED"/>
    <w:rsid w:val="009A41DF"/>
    <w:rsid w:val="009A440D"/>
    <w:rsid w:val="009A51ED"/>
    <w:rsid w:val="009A5CAB"/>
    <w:rsid w:val="009A5D04"/>
    <w:rsid w:val="009A5E25"/>
    <w:rsid w:val="009A64F9"/>
    <w:rsid w:val="009B036E"/>
    <w:rsid w:val="009B2A46"/>
    <w:rsid w:val="009B2B2B"/>
    <w:rsid w:val="009B2C68"/>
    <w:rsid w:val="009B3399"/>
    <w:rsid w:val="009B5431"/>
    <w:rsid w:val="009B6AA1"/>
    <w:rsid w:val="009B7720"/>
    <w:rsid w:val="009C0475"/>
    <w:rsid w:val="009C0E89"/>
    <w:rsid w:val="009C4D8A"/>
    <w:rsid w:val="009C7AE2"/>
    <w:rsid w:val="009D147F"/>
    <w:rsid w:val="009D210A"/>
    <w:rsid w:val="009D36E8"/>
    <w:rsid w:val="009D3A3B"/>
    <w:rsid w:val="009D598D"/>
    <w:rsid w:val="009D7E5C"/>
    <w:rsid w:val="009E0618"/>
    <w:rsid w:val="009E0BAF"/>
    <w:rsid w:val="009E2527"/>
    <w:rsid w:val="009E4F47"/>
    <w:rsid w:val="009E5C21"/>
    <w:rsid w:val="009E6C41"/>
    <w:rsid w:val="009E7E3A"/>
    <w:rsid w:val="009F0F72"/>
    <w:rsid w:val="009F16C6"/>
    <w:rsid w:val="00A032DD"/>
    <w:rsid w:val="00A03370"/>
    <w:rsid w:val="00A05570"/>
    <w:rsid w:val="00A05AFA"/>
    <w:rsid w:val="00A065C0"/>
    <w:rsid w:val="00A13B67"/>
    <w:rsid w:val="00A16DA7"/>
    <w:rsid w:val="00A17480"/>
    <w:rsid w:val="00A205D1"/>
    <w:rsid w:val="00A23178"/>
    <w:rsid w:val="00A27632"/>
    <w:rsid w:val="00A301AC"/>
    <w:rsid w:val="00A31616"/>
    <w:rsid w:val="00A31913"/>
    <w:rsid w:val="00A328A7"/>
    <w:rsid w:val="00A338EA"/>
    <w:rsid w:val="00A34F13"/>
    <w:rsid w:val="00A35413"/>
    <w:rsid w:val="00A35B7B"/>
    <w:rsid w:val="00A43F2E"/>
    <w:rsid w:val="00A443A1"/>
    <w:rsid w:val="00A44D27"/>
    <w:rsid w:val="00A4654E"/>
    <w:rsid w:val="00A51104"/>
    <w:rsid w:val="00A5320B"/>
    <w:rsid w:val="00A5412A"/>
    <w:rsid w:val="00A54C34"/>
    <w:rsid w:val="00A61293"/>
    <w:rsid w:val="00A62864"/>
    <w:rsid w:val="00A64A60"/>
    <w:rsid w:val="00A67FEB"/>
    <w:rsid w:val="00A700CF"/>
    <w:rsid w:val="00A715BF"/>
    <w:rsid w:val="00A71A05"/>
    <w:rsid w:val="00A728E1"/>
    <w:rsid w:val="00A73C48"/>
    <w:rsid w:val="00A753CE"/>
    <w:rsid w:val="00A80527"/>
    <w:rsid w:val="00A81277"/>
    <w:rsid w:val="00A82D80"/>
    <w:rsid w:val="00A83771"/>
    <w:rsid w:val="00A83E8E"/>
    <w:rsid w:val="00A87341"/>
    <w:rsid w:val="00A91499"/>
    <w:rsid w:val="00A92031"/>
    <w:rsid w:val="00A94B62"/>
    <w:rsid w:val="00A95426"/>
    <w:rsid w:val="00A96A6A"/>
    <w:rsid w:val="00A97874"/>
    <w:rsid w:val="00AA2D50"/>
    <w:rsid w:val="00AA428C"/>
    <w:rsid w:val="00AA6BB3"/>
    <w:rsid w:val="00AA7264"/>
    <w:rsid w:val="00AA767D"/>
    <w:rsid w:val="00AB1155"/>
    <w:rsid w:val="00AB19F1"/>
    <w:rsid w:val="00AB34FD"/>
    <w:rsid w:val="00AB51C9"/>
    <w:rsid w:val="00AB72BE"/>
    <w:rsid w:val="00AC114F"/>
    <w:rsid w:val="00AC1189"/>
    <w:rsid w:val="00AC177E"/>
    <w:rsid w:val="00AC1DAA"/>
    <w:rsid w:val="00AC3EB6"/>
    <w:rsid w:val="00AC48A8"/>
    <w:rsid w:val="00AC554A"/>
    <w:rsid w:val="00AD11AD"/>
    <w:rsid w:val="00AD173E"/>
    <w:rsid w:val="00AD2318"/>
    <w:rsid w:val="00AD2856"/>
    <w:rsid w:val="00AD49C8"/>
    <w:rsid w:val="00AE0704"/>
    <w:rsid w:val="00AE0F08"/>
    <w:rsid w:val="00AE5B2F"/>
    <w:rsid w:val="00AF2948"/>
    <w:rsid w:val="00AF3C5D"/>
    <w:rsid w:val="00AF5538"/>
    <w:rsid w:val="00AF556F"/>
    <w:rsid w:val="00AF7936"/>
    <w:rsid w:val="00B02C11"/>
    <w:rsid w:val="00B02EE3"/>
    <w:rsid w:val="00B05E4A"/>
    <w:rsid w:val="00B06EE7"/>
    <w:rsid w:val="00B07E0B"/>
    <w:rsid w:val="00B1071E"/>
    <w:rsid w:val="00B10931"/>
    <w:rsid w:val="00B11763"/>
    <w:rsid w:val="00B117CB"/>
    <w:rsid w:val="00B11D7B"/>
    <w:rsid w:val="00B12F36"/>
    <w:rsid w:val="00B15365"/>
    <w:rsid w:val="00B17E98"/>
    <w:rsid w:val="00B256B2"/>
    <w:rsid w:val="00B321D5"/>
    <w:rsid w:val="00B34758"/>
    <w:rsid w:val="00B4092C"/>
    <w:rsid w:val="00B449AF"/>
    <w:rsid w:val="00B44AEB"/>
    <w:rsid w:val="00B47CFC"/>
    <w:rsid w:val="00B47FB5"/>
    <w:rsid w:val="00B5271C"/>
    <w:rsid w:val="00B53736"/>
    <w:rsid w:val="00B5616B"/>
    <w:rsid w:val="00B56FCC"/>
    <w:rsid w:val="00B57597"/>
    <w:rsid w:val="00B7199B"/>
    <w:rsid w:val="00B7210C"/>
    <w:rsid w:val="00B75BDE"/>
    <w:rsid w:val="00B83398"/>
    <w:rsid w:val="00B8356D"/>
    <w:rsid w:val="00B83CE7"/>
    <w:rsid w:val="00B863E8"/>
    <w:rsid w:val="00B8792B"/>
    <w:rsid w:val="00B9305F"/>
    <w:rsid w:val="00B934CF"/>
    <w:rsid w:val="00B934FA"/>
    <w:rsid w:val="00B93ED4"/>
    <w:rsid w:val="00B95942"/>
    <w:rsid w:val="00BA01AC"/>
    <w:rsid w:val="00BA0FA1"/>
    <w:rsid w:val="00BA197D"/>
    <w:rsid w:val="00BA4717"/>
    <w:rsid w:val="00BA4EAC"/>
    <w:rsid w:val="00BA572C"/>
    <w:rsid w:val="00BA59BD"/>
    <w:rsid w:val="00BA64C2"/>
    <w:rsid w:val="00BB75BB"/>
    <w:rsid w:val="00BC0093"/>
    <w:rsid w:val="00BC56E2"/>
    <w:rsid w:val="00BC64D5"/>
    <w:rsid w:val="00BC69E5"/>
    <w:rsid w:val="00BC7C83"/>
    <w:rsid w:val="00BD3835"/>
    <w:rsid w:val="00BD72A8"/>
    <w:rsid w:val="00BE1294"/>
    <w:rsid w:val="00BE1B86"/>
    <w:rsid w:val="00BE318F"/>
    <w:rsid w:val="00BE404E"/>
    <w:rsid w:val="00BE440A"/>
    <w:rsid w:val="00BE4E50"/>
    <w:rsid w:val="00BE5CAF"/>
    <w:rsid w:val="00BF2846"/>
    <w:rsid w:val="00BF5BC4"/>
    <w:rsid w:val="00C0205C"/>
    <w:rsid w:val="00C02F45"/>
    <w:rsid w:val="00C044C3"/>
    <w:rsid w:val="00C05A67"/>
    <w:rsid w:val="00C07530"/>
    <w:rsid w:val="00C104B1"/>
    <w:rsid w:val="00C120CD"/>
    <w:rsid w:val="00C12914"/>
    <w:rsid w:val="00C137F1"/>
    <w:rsid w:val="00C1570F"/>
    <w:rsid w:val="00C202BD"/>
    <w:rsid w:val="00C230FB"/>
    <w:rsid w:val="00C2449F"/>
    <w:rsid w:val="00C25705"/>
    <w:rsid w:val="00C31308"/>
    <w:rsid w:val="00C406BB"/>
    <w:rsid w:val="00C411F6"/>
    <w:rsid w:val="00C44252"/>
    <w:rsid w:val="00C44CC2"/>
    <w:rsid w:val="00C463CB"/>
    <w:rsid w:val="00C465C1"/>
    <w:rsid w:val="00C50FF0"/>
    <w:rsid w:val="00C54ACC"/>
    <w:rsid w:val="00C6007A"/>
    <w:rsid w:val="00C629EA"/>
    <w:rsid w:val="00C62BF6"/>
    <w:rsid w:val="00C66D8F"/>
    <w:rsid w:val="00C673B8"/>
    <w:rsid w:val="00C71484"/>
    <w:rsid w:val="00C752A1"/>
    <w:rsid w:val="00C76224"/>
    <w:rsid w:val="00C76568"/>
    <w:rsid w:val="00C87562"/>
    <w:rsid w:val="00C90EDA"/>
    <w:rsid w:val="00C932DA"/>
    <w:rsid w:val="00C93AC9"/>
    <w:rsid w:val="00C979AD"/>
    <w:rsid w:val="00CA4B5F"/>
    <w:rsid w:val="00CA6038"/>
    <w:rsid w:val="00CA7AC3"/>
    <w:rsid w:val="00CA7B5C"/>
    <w:rsid w:val="00CB1027"/>
    <w:rsid w:val="00CB3B98"/>
    <w:rsid w:val="00CB3E87"/>
    <w:rsid w:val="00CB538A"/>
    <w:rsid w:val="00CB5810"/>
    <w:rsid w:val="00CB5CB5"/>
    <w:rsid w:val="00CB6A45"/>
    <w:rsid w:val="00CC1AC6"/>
    <w:rsid w:val="00CC513A"/>
    <w:rsid w:val="00CC51DE"/>
    <w:rsid w:val="00CC72A6"/>
    <w:rsid w:val="00CD0FFC"/>
    <w:rsid w:val="00CD7DBC"/>
    <w:rsid w:val="00CE2F66"/>
    <w:rsid w:val="00CE5B34"/>
    <w:rsid w:val="00CE7C1E"/>
    <w:rsid w:val="00CF2A7E"/>
    <w:rsid w:val="00CF3E36"/>
    <w:rsid w:val="00CF47A9"/>
    <w:rsid w:val="00CF6AFB"/>
    <w:rsid w:val="00CF766A"/>
    <w:rsid w:val="00D00CB5"/>
    <w:rsid w:val="00D02C99"/>
    <w:rsid w:val="00D03115"/>
    <w:rsid w:val="00D10DD7"/>
    <w:rsid w:val="00D11582"/>
    <w:rsid w:val="00D13552"/>
    <w:rsid w:val="00D13EAF"/>
    <w:rsid w:val="00D14E99"/>
    <w:rsid w:val="00D156FE"/>
    <w:rsid w:val="00D16F4F"/>
    <w:rsid w:val="00D17033"/>
    <w:rsid w:val="00D17773"/>
    <w:rsid w:val="00D20CB3"/>
    <w:rsid w:val="00D228BB"/>
    <w:rsid w:val="00D22C9C"/>
    <w:rsid w:val="00D244C0"/>
    <w:rsid w:val="00D27CB8"/>
    <w:rsid w:val="00D30FDA"/>
    <w:rsid w:val="00D313E4"/>
    <w:rsid w:val="00D3185F"/>
    <w:rsid w:val="00D34382"/>
    <w:rsid w:val="00D35386"/>
    <w:rsid w:val="00D43891"/>
    <w:rsid w:val="00D43A52"/>
    <w:rsid w:val="00D4442B"/>
    <w:rsid w:val="00D44566"/>
    <w:rsid w:val="00D449B2"/>
    <w:rsid w:val="00D45B89"/>
    <w:rsid w:val="00D465AE"/>
    <w:rsid w:val="00D469D4"/>
    <w:rsid w:val="00D473F1"/>
    <w:rsid w:val="00D54189"/>
    <w:rsid w:val="00D60B1F"/>
    <w:rsid w:val="00D62DA7"/>
    <w:rsid w:val="00D635C0"/>
    <w:rsid w:val="00D63BE0"/>
    <w:rsid w:val="00D65671"/>
    <w:rsid w:val="00D67089"/>
    <w:rsid w:val="00D707FE"/>
    <w:rsid w:val="00D71D80"/>
    <w:rsid w:val="00D72439"/>
    <w:rsid w:val="00D73FC1"/>
    <w:rsid w:val="00D76DB7"/>
    <w:rsid w:val="00D82B75"/>
    <w:rsid w:val="00D84E48"/>
    <w:rsid w:val="00D851C4"/>
    <w:rsid w:val="00D90EB7"/>
    <w:rsid w:val="00D93FAC"/>
    <w:rsid w:val="00D96285"/>
    <w:rsid w:val="00D97072"/>
    <w:rsid w:val="00DA11C6"/>
    <w:rsid w:val="00DA1710"/>
    <w:rsid w:val="00DB0A95"/>
    <w:rsid w:val="00DB0C46"/>
    <w:rsid w:val="00DB0E5A"/>
    <w:rsid w:val="00DB1D3D"/>
    <w:rsid w:val="00DB2FC1"/>
    <w:rsid w:val="00DB3896"/>
    <w:rsid w:val="00DB3A3F"/>
    <w:rsid w:val="00DB7614"/>
    <w:rsid w:val="00DB7647"/>
    <w:rsid w:val="00DC07F1"/>
    <w:rsid w:val="00DC16F3"/>
    <w:rsid w:val="00DC2FD2"/>
    <w:rsid w:val="00DC38E3"/>
    <w:rsid w:val="00DC5219"/>
    <w:rsid w:val="00DD1908"/>
    <w:rsid w:val="00DD2D88"/>
    <w:rsid w:val="00DD3033"/>
    <w:rsid w:val="00DD3CC7"/>
    <w:rsid w:val="00DD6113"/>
    <w:rsid w:val="00DD6887"/>
    <w:rsid w:val="00DD6C40"/>
    <w:rsid w:val="00DE0DF5"/>
    <w:rsid w:val="00DE21EB"/>
    <w:rsid w:val="00DE2967"/>
    <w:rsid w:val="00DF0003"/>
    <w:rsid w:val="00DF0A17"/>
    <w:rsid w:val="00DF0CF1"/>
    <w:rsid w:val="00DF1528"/>
    <w:rsid w:val="00DF3509"/>
    <w:rsid w:val="00DF39D4"/>
    <w:rsid w:val="00E000D7"/>
    <w:rsid w:val="00E03DBE"/>
    <w:rsid w:val="00E05577"/>
    <w:rsid w:val="00E056C0"/>
    <w:rsid w:val="00E11334"/>
    <w:rsid w:val="00E14267"/>
    <w:rsid w:val="00E179A6"/>
    <w:rsid w:val="00E24303"/>
    <w:rsid w:val="00E250DF"/>
    <w:rsid w:val="00E256B4"/>
    <w:rsid w:val="00E262ED"/>
    <w:rsid w:val="00E273FF"/>
    <w:rsid w:val="00E307D8"/>
    <w:rsid w:val="00E3701F"/>
    <w:rsid w:val="00E4144B"/>
    <w:rsid w:val="00E431E8"/>
    <w:rsid w:val="00E442EF"/>
    <w:rsid w:val="00E459DF"/>
    <w:rsid w:val="00E52162"/>
    <w:rsid w:val="00E5262D"/>
    <w:rsid w:val="00E54DBD"/>
    <w:rsid w:val="00E568AC"/>
    <w:rsid w:val="00E57CAA"/>
    <w:rsid w:val="00E60571"/>
    <w:rsid w:val="00E61BF9"/>
    <w:rsid w:val="00E62D28"/>
    <w:rsid w:val="00E646DE"/>
    <w:rsid w:val="00E6674B"/>
    <w:rsid w:val="00E7314E"/>
    <w:rsid w:val="00E74C61"/>
    <w:rsid w:val="00E769AA"/>
    <w:rsid w:val="00E77388"/>
    <w:rsid w:val="00E8041F"/>
    <w:rsid w:val="00E80D45"/>
    <w:rsid w:val="00E80D68"/>
    <w:rsid w:val="00E81624"/>
    <w:rsid w:val="00E8346E"/>
    <w:rsid w:val="00E83CA8"/>
    <w:rsid w:val="00E851C1"/>
    <w:rsid w:val="00E85670"/>
    <w:rsid w:val="00E932E3"/>
    <w:rsid w:val="00EA032A"/>
    <w:rsid w:val="00EA1417"/>
    <w:rsid w:val="00EA468C"/>
    <w:rsid w:val="00EA4D0D"/>
    <w:rsid w:val="00EA5448"/>
    <w:rsid w:val="00EA54CD"/>
    <w:rsid w:val="00EA62BE"/>
    <w:rsid w:val="00EA665A"/>
    <w:rsid w:val="00EA6CB0"/>
    <w:rsid w:val="00EA6D45"/>
    <w:rsid w:val="00EA7E04"/>
    <w:rsid w:val="00EB08B0"/>
    <w:rsid w:val="00EB0AD5"/>
    <w:rsid w:val="00EB0C31"/>
    <w:rsid w:val="00EB0EA5"/>
    <w:rsid w:val="00EB1B9D"/>
    <w:rsid w:val="00EB3319"/>
    <w:rsid w:val="00EB3794"/>
    <w:rsid w:val="00EB5907"/>
    <w:rsid w:val="00EB618E"/>
    <w:rsid w:val="00EB7F8E"/>
    <w:rsid w:val="00EC1D88"/>
    <w:rsid w:val="00EC1F62"/>
    <w:rsid w:val="00EC23A5"/>
    <w:rsid w:val="00EC2F29"/>
    <w:rsid w:val="00EC4A02"/>
    <w:rsid w:val="00ED028B"/>
    <w:rsid w:val="00ED1EEA"/>
    <w:rsid w:val="00ED2C00"/>
    <w:rsid w:val="00ED5665"/>
    <w:rsid w:val="00EE1379"/>
    <w:rsid w:val="00EE257C"/>
    <w:rsid w:val="00EE265E"/>
    <w:rsid w:val="00EE68B2"/>
    <w:rsid w:val="00EE7960"/>
    <w:rsid w:val="00EF3ABA"/>
    <w:rsid w:val="00EF3C10"/>
    <w:rsid w:val="00EF3DF4"/>
    <w:rsid w:val="00EF3E95"/>
    <w:rsid w:val="00EF4173"/>
    <w:rsid w:val="00EF7552"/>
    <w:rsid w:val="00F03A86"/>
    <w:rsid w:val="00F048B4"/>
    <w:rsid w:val="00F06ABD"/>
    <w:rsid w:val="00F07AC2"/>
    <w:rsid w:val="00F13769"/>
    <w:rsid w:val="00F138F9"/>
    <w:rsid w:val="00F1485D"/>
    <w:rsid w:val="00F15AB6"/>
    <w:rsid w:val="00F20276"/>
    <w:rsid w:val="00F223F7"/>
    <w:rsid w:val="00F224BC"/>
    <w:rsid w:val="00F26B98"/>
    <w:rsid w:val="00F3079B"/>
    <w:rsid w:val="00F31BDB"/>
    <w:rsid w:val="00F32AC5"/>
    <w:rsid w:val="00F350C7"/>
    <w:rsid w:val="00F358A1"/>
    <w:rsid w:val="00F42EEC"/>
    <w:rsid w:val="00F459D4"/>
    <w:rsid w:val="00F46F9F"/>
    <w:rsid w:val="00F47102"/>
    <w:rsid w:val="00F51FF4"/>
    <w:rsid w:val="00F5717E"/>
    <w:rsid w:val="00F60ED0"/>
    <w:rsid w:val="00F63AC6"/>
    <w:rsid w:val="00F63D14"/>
    <w:rsid w:val="00F64C46"/>
    <w:rsid w:val="00F67A7E"/>
    <w:rsid w:val="00F70158"/>
    <w:rsid w:val="00F70E9D"/>
    <w:rsid w:val="00F713E1"/>
    <w:rsid w:val="00F71FF6"/>
    <w:rsid w:val="00F724C6"/>
    <w:rsid w:val="00F750A6"/>
    <w:rsid w:val="00F80A60"/>
    <w:rsid w:val="00F823F2"/>
    <w:rsid w:val="00F83EF8"/>
    <w:rsid w:val="00F843E4"/>
    <w:rsid w:val="00F8465E"/>
    <w:rsid w:val="00F84F01"/>
    <w:rsid w:val="00F86194"/>
    <w:rsid w:val="00F90608"/>
    <w:rsid w:val="00F914C5"/>
    <w:rsid w:val="00F915ED"/>
    <w:rsid w:val="00F9792A"/>
    <w:rsid w:val="00FA12CD"/>
    <w:rsid w:val="00FA330E"/>
    <w:rsid w:val="00FA3716"/>
    <w:rsid w:val="00FA4298"/>
    <w:rsid w:val="00FA4549"/>
    <w:rsid w:val="00FA5B33"/>
    <w:rsid w:val="00FA7309"/>
    <w:rsid w:val="00FB0A93"/>
    <w:rsid w:val="00FB205E"/>
    <w:rsid w:val="00FB3F55"/>
    <w:rsid w:val="00FB5F87"/>
    <w:rsid w:val="00FB7898"/>
    <w:rsid w:val="00FC0443"/>
    <w:rsid w:val="00FC1E89"/>
    <w:rsid w:val="00FD04A4"/>
    <w:rsid w:val="00FD12A8"/>
    <w:rsid w:val="00FD19C7"/>
    <w:rsid w:val="00FD54F1"/>
    <w:rsid w:val="00FD5666"/>
    <w:rsid w:val="00FD5BD8"/>
    <w:rsid w:val="00FE25C5"/>
    <w:rsid w:val="00FE4A21"/>
    <w:rsid w:val="00FE55BD"/>
    <w:rsid w:val="00FE5B25"/>
    <w:rsid w:val="00FE661F"/>
    <w:rsid w:val="00FE72DB"/>
    <w:rsid w:val="00FE7855"/>
    <w:rsid w:val="00FF023A"/>
    <w:rsid w:val="00FF09FA"/>
    <w:rsid w:val="00FF13FE"/>
    <w:rsid w:val="00FF187B"/>
    <w:rsid w:val="00FF337C"/>
    <w:rsid w:val="00FF4B6B"/>
    <w:rsid w:val="00FF4BCC"/>
    <w:rsid w:val="00FF60F6"/>
    <w:rsid w:val="00FF6860"/>
    <w:rsid w:val="01259BA3"/>
    <w:rsid w:val="01BEE9B2"/>
    <w:rsid w:val="028E3C20"/>
    <w:rsid w:val="077B6EB6"/>
    <w:rsid w:val="078C3207"/>
    <w:rsid w:val="082BE83D"/>
    <w:rsid w:val="0AD331BF"/>
    <w:rsid w:val="0FCA489A"/>
    <w:rsid w:val="16389A10"/>
    <w:rsid w:val="168B624A"/>
    <w:rsid w:val="17767A35"/>
    <w:rsid w:val="1AA2A8DA"/>
    <w:rsid w:val="23505132"/>
    <w:rsid w:val="2365DA0C"/>
    <w:rsid w:val="2687F1F4"/>
    <w:rsid w:val="2E1C23B0"/>
    <w:rsid w:val="321AB9DB"/>
    <w:rsid w:val="34B732E3"/>
    <w:rsid w:val="3BFFAD3C"/>
    <w:rsid w:val="3E0D6776"/>
    <w:rsid w:val="40C293F7"/>
    <w:rsid w:val="41B7EE8E"/>
    <w:rsid w:val="455FFD0E"/>
    <w:rsid w:val="45642944"/>
    <w:rsid w:val="483ECF12"/>
    <w:rsid w:val="4BCAB3F4"/>
    <w:rsid w:val="4C3F381B"/>
    <w:rsid w:val="4C9E03D5"/>
    <w:rsid w:val="4EFE25D6"/>
    <w:rsid w:val="4F5A7B32"/>
    <w:rsid w:val="5099F637"/>
    <w:rsid w:val="5193B312"/>
    <w:rsid w:val="584DEA39"/>
    <w:rsid w:val="5C0B7760"/>
    <w:rsid w:val="5C0FD064"/>
    <w:rsid w:val="618EE377"/>
    <w:rsid w:val="62E7FA7A"/>
    <w:rsid w:val="66017635"/>
    <w:rsid w:val="675BA663"/>
    <w:rsid w:val="6A5EE9CD"/>
    <w:rsid w:val="6B368A95"/>
    <w:rsid w:val="6BD54490"/>
    <w:rsid w:val="6C928D61"/>
    <w:rsid w:val="7019DA3F"/>
    <w:rsid w:val="74549A92"/>
    <w:rsid w:val="79B44004"/>
    <w:rsid w:val="7C414011"/>
  </w:rsids>
  <m:mathPr>
    <m:mathFont m:val="Cambria Math"/>
    <m:brkBin m:val="before"/>
    <m:brkBinSub m:val="--"/>
    <m:smallFrac m:val="0"/>
    <m:dispDef/>
    <m:lMargin m:val="0"/>
    <m:rMargin m:val="0"/>
    <m:defJc m:val="centerGroup"/>
    <m:wrapIndent m:val="1440"/>
    <m:intLim m:val="subSup"/>
    <m:naryLim m:val="undOvr"/>
  </m:mathPr>
  <w:themeFontLang w:val="en-AU" w:eastAsia="ja-JP" w:bidi="ar-SA"/>
  <w:clrSchemeMapping w:bg1="light1" w:t1="dark1" w:bg2="light2" w:t2="dark2" w:accent1="accent1" w:accent2="accent2" w:accent3="accent3" w:accent4="accent4" w:accent5="accent5" w:accent6="accent6" w:hyperlink="hyperlink" w:followedHyperlink="followedHyperlink"/>
  <w:doNotIncludeSubdocsInStats/>
  <w:doNotAutoCompressPictures/>
  <w:shapeDefaults>
    <o:shapedefaults v:ext="edit" spidmax="2051"/>
    <o:shapelayout v:ext="edit">
      <o:idmap v:ext="edit" data="2"/>
    </o:shapelayout>
  </w:shapeDefaults>
  <w:decimalSymbol w:val="."/>
  <w:listSeparator w:val=","/>
  <w14:docId w14:val="2F9E961F"/>
  <w14:discardImageEditingData/>
  <w14:defaultImageDpi w14:val="330"/>
  <w15:chartTrackingRefBased/>
  <w15:docId w15:val="{7B2DBC1D-4031-4234-A6B5-4CEF9C786579}"/>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Fira Sans" w:eastAsiaTheme="minorHAnsi" w:hAnsi="Fira Sans" w:cstheme="minorBidi"/>
        <w:color w:val="3A3E3E" w:themeColor="background2" w:themeShade="40"/>
        <w:sz w:val="21"/>
        <w:szCs w:val="21"/>
        <w:lang w:val="en-AU" w:eastAsia="en-US" w:bidi="ar-SA"/>
      </w:rPr>
    </w:rPrDefault>
    <w:pPrDefault>
      <w:pPr>
        <w:spacing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lsdException w:name="heading 7" w:semiHidden="1" w:uiPriority="9" w:unhideWhenUsed="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9"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iPriority="9" w:unhideWhenUsed="1" w:qFormat="1"/>
    <w:lsdException w:name="List Number" w:semiHidden="1" w:uiPriority="2"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iPriority="2" w:unhideWhenUsed="1" w:qFormat="1"/>
    <w:lsdException w:name="Body Text Indent" w:semiHidden="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lsdException w:name="Body Text First Indent 2" w:semiHidden="1"/>
    <w:lsdException w:name="Note Heading" w:semiHidden="1" w:unhideWhenUsed="1"/>
    <w:lsdException w:name="Body Text 2" w:semiHidden="1" w:unhideWhenUsed="1"/>
    <w:lsdException w:name="Body Text 3" w:semiHidden="1" w:unhideWhenUsed="1"/>
    <w:lsdException w:name="Body Text Indent 2" w:semiHidden="1"/>
    <w:lsdException w:name="Body Text Indent 3" w:semiHidden="1"/>
    <w:lsdException w:name="Block Text" w:semiHidden="1" w:unhideWhenUsed="1"/>
    <w:lsdException w:name="Hyperlink" w:semiHidden="1" w:unhideWhenUsed="1" w:qFormat="1"/>
    <w:lsdException w:name="FollowedHyperlink" w:semiHidden="1" w:unhideWhenUsed="1"/>
    <w:lsdException w:name="Strong" w:uiPriority="7" w:qFormat="1"/>
    <w:lsdException w:name="Emphasis" w:uiPriority="26"/>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lsdException w:name="Quote" w:uiPriority="11" w:qFormat="1"/>
    <w:lsdException w:name="Intense Quote" w:uiPriority="11"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5"/>
    <w:lsdException w:name="Intense Emphasis" w:uiPriority="6" w:qFormat="1"/>
    <w:lsdException w:name="Subtle Reference" w:semiHidden="1"/>
    <w:lsdException w:name="Intense Reference" w:semiHidden="1"/>
    <w:lsdException w:name="Book Title" w:semiHidden="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uiPriority w:val="99"/>
    <w:semiHidden/>
    <w:qFormat/>
    <w:rsid w:val="00B17E98"/>
    <w:rPr>
      <w:lang w:val="en-US"/>
    </w:rPr>
  </w:style>
  <w:style w:type="paragraph" w:styleId="Heading1">
    <w:name w:val="heading 1"/>
    <w:basedOn w:val="BodyText"/>
    <w:next w:val="BodyText"/>
    <w:link w:val="Heading1Char"/>
    <w:uiPriority w:val="9"/>
    <w:qFormat/>
    <w:rsid w:val="00FB0A93"/>
    <w:pPr>
      <w:keepNext/>
      <w:keepLines/>
      <w:spacing w:before="360" w:after="360" w:line="240" w:lineRule="auto"/>
      <w:outlineLvl w:val="0"/>
    </w:pPr>
    <w:rPr>
      <w:rFonts w:ascii="Fira Sans SemiBold" w:eastAsiaTheme="majorEastAsia" w:hAnsi="Fira Sans SemiBold" w:cstheme="majorBidi"/>
      <w:color w:val="183C5D" w:themeColor="text2"/>
      <w:sz w:val="48"/>
      <w:szCs w:val="50"/>
    </w:rPr>
  </w:style>
  <w:style w:type="paragraph" w:styleId="Heading2">
    <w:name w:val="heading 2"/>
    <w:basedOn w:val="BodyText"/>
    <w:next w:val="BodyText"/>
    <w:link w:val="Heading2Char"/>
    <w:uiPriority w:val="9"/>
    <w:qFormat/>
    <w:rsid w:val="002D755A"/>
    <w:pPr>
      <w:keepNext/>
      <w:keepLines/>
      <w:spacing w:before="240" w:after="160" w:line="247" w:lineRule="auto"/>
      <w:outlineLvl w:val="1"/>
    </w:pPr>
    <w:rPr>
      <w:rFonts w:eastAsiaTheme="majorEastAsia" w:cstheme="majorBidi"/>
      <w:color w:val="0F5CA2" w:themeColor="accent1"/>
      <w:sz w:val="40"/>
      <w:szCs w:val="42"/>
      <w:lang w:eastAsia="en-AU"/>
    </w:rPr>
  </w:style>
  <w:style w:type="paragraph" w:styleId="Heading3">
    <w:name w:val="heading 3"/>
    <w:basedOn w:val="BodyText"/>
    <w:next w:val="BodyText"/>
    <w:link w:val="Heading3Char"/>
    <w:uiPriority w:val="9"/>
    <w:qFormat/>
    <w:rsid w:val="008D7AC0"/>
    <w:pPr>
      <w:keepNext/>
      <w:keepLines/>
      <w:spacing w:before="240" w:line="264" w:lineRule="auto"/>
      <w:outlineLvl w:val="2"/>
    </w:pPr>
    <w:rPr>
      <w:rFonts w:eastAsiaTheme="majorEastAsia" w:cstheme="majorBidi"/>
      <w:color w:val="0B4479" w:themeColor="accent1" w:themeShade="BF"/>
      <w:sz w:val="33"/>
      <w:szCs w:val="32"/>
      <w:lang w:eastAsia="en-AU"/>
    </w:rPr>
  </w:style>
  <w:style w:type="paragraph" w:styleId="Heading4">
    <w:name w:val="heading 4"/>
    <w:basedOn w:val="BodyText"/>
    <w:next w:val="BodyText"/>
    <w:link w:val="Heading4Char"/>
    <w:uiPriority w:val="9"/>
    <w:qFormat/>
    <w:rsid w:val="008D7AC0"/>
    <w:pPr>
      <w:keepNext/>
      <w:keepLines/>
      <w:spacing w:before="160"/>
      <w:outlineLvl w:val="3"/>
    </w:pPr>
    <w:rPr>
      <w:rFonts w:eastAsiaTheme="majorEastAsia" w:cstheme="majorBidi"/>
      <w:iCs/>
      <w:color w:val="1880AD" w:themeColor="accent3" w:themeShade="BF"/>
      <w:sz w:val="27"/>
    </w:rPr>
  </w:style>
  <w:style w:type="paragraph" w:styleId="Heading5">
    <w:name w:val="heading 5"/>
    <w:basedOn w:val="BodyText"/>
    <w:next w:val="BodyText"/>
    <w:link w:val="Heading5Char"/>
    <w:uiPriority w:val="12"/>
    <w:qFormat/>
    <w:rsid w:val="00F1485D"/>
    <w:pPr>
      <w:spacing w:before="160"/>
      <w:outlineLvl w:val="4"/>
    </w:pPr>
    <w:rPr>
      <w:rFonts w:ascii="Fira Sans SemiBold" w:hAnsi="Fira Sans SemiBold"/>
      <w:color w:val="000000" w:themeColor="text1"/>
      <w:lang w:eastAsia="en-AU"/>
    </w:rPr>
  </w:style>
  <w:style w:type="paragraph" w:styleId="Heading6">
    <w:name w:val="heading 6"/>
    <w:basedOn w:val="Normal"/>
    <w:next w:val="Normal"/>
    <w:link w:val="Heading6Char"/>
    <w:uiPriority w:val="99"/>
    <w:semiHidden/>
    <w:rsid w:val="008D7AC0"/>
    <w:pPr>
      <w:keepNext/>
      <w:keepLines/>
      <w:numPr>
        <w:ilvl w:val="5"/>
        <w:numId w:val="5"/>
      </w:numPr>
      <w:spacing w:before="40"/>
      <w:outlineLvl w:val="5"/>
    </w:pPr>
    <w:rPr>
      <w:rFonts w:eastAsiaTheme="majorEastAsia" w:cstheme="majorBidi"/>
      <w:color w:val="072D50" w:themeColor="accent1" w:themeShade="7F"/>
    </w:rPr>
  </w:style>
  <w:style w:type="paragraph" w:styleId="Heading7">
    <w:name w:val="heading 7"/>
    <w:basedOn w:val="Normal"/>
    <w:next w:val="Normal"/>
    <w:link w:val="Heading7Char"/>
    <w:uiPriority w:val="99"/>
    <w:semiHidden/>
    <w:rsid w:val="008D7AC0"/>
    <w:pPr>
      <w:keepNext/>
      <w:keepLines/>
      <w:numPr>
        <w:ilvl w:val="6"/>
        <w:numId w:val="5"/>
      </w:numPr>
      <w:spacing w:before="40"/>
      <w:outlineLvl w:val="6"/>
    </w:pPr>
    <w:rPr>
      <w:rFonts w:eastAsiaTheme="majorEastAsia" w:cstheme="majorBidi"/>
      <w:i/>
      <w:iCs/>
      <w:color w:val="072D50" w:themeColor="accent1" w:themeShade="7F"/>
    </w:rPr>
  </w:style>
  <w:style w:type="paragraph" w:styleId="Heading8">
    <w:name w:val="heading 8"/>
    <w:basedOn w:val="Normal"/>
    <w:next w:val="Normal"/>
    <w:link w:val="Heading8Char"/>
    <w:uiPriority w:val="99"/>
    <w:semiHidden/>
    <w:qFormat/>
    <w:rsid w:val="008D7AC0"/>
    <w:pPr>
      <w:keepNext/>
      <w:keepLines/>
      <w:numPr>
        <w:ilvl w:val="7"/>
        <w:numId w:val="5"/>
      </w:numPr>
      <w:spacing w:before="40"/>
      <w:outlineLvl w:val="7"/>
    </w:pPr>
    <w:rPr>
      <w:rFonts w:asciiTheme="majorHAnsi" w:eastAsiaTheme="majorEastAsia" w:hAnsiTheme="majorHAnsi" w:cstheme="majorBidi"/>
      <w:color w:val="272727" w:themeColor="text1" w:themeTint="D8"/>
    </w:rPr>
  </w:style>
  <w:style w:type="paragraph" w:styleId="Heading9">
    <w:name w:val="heading 9"/>
    <w:basedOn w:val="Normal"/>
    <w:next w:val="Normal"/>
    <w:link w:val="Heading9Char"/>
    <w:uiPriority w:val="99"/>
    <w:semiHidden/>
    <w:qFormat/>
    <w:rsid w:val="008D7AC0"/>
    <w:pPr>
      <w:keepNext/>
      <w:keepLines/>
      <w:numPr>
        <w:ilvl w:val="8"/>
        <w:numId w:val="5"/>
      </w:numPr>
      <w:spacing w:before="40"/>
      <w:outlineLvl w:val="8"/>
    </w:pPr>
    <w:rPr>
      <w:rFonts w:asciiTheme="majorHAnsi" w:eastAsiaTheme="majorEastAsia" w:hAnsiTheme="majorHAnsi" w:cstheme="majorBidi"/>
      <w:i/>
      <w:iCs/>
      <w:color w:val="272727" w:themeColor="text1" w:themeTint="D8"/>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BodyText"/>
    <w:link w:val="HeaderChar"/>
    <w:uiPriority w:val="99"/>
    <w:rsid w:val="008D7AC0"/>
    <w:pPr>
      <w:tabs>
        <w:tab w:val="center" w:pos="4513"/>
        <w:tab w:val="right" w:pos="9026"/>
      </w:tabs>
      <w:spacing w:before="0" w:after="0" w:line="240" w:lineRule="auto"/>
    </w:pPr>
  </w:style>
  <w:style w:type="character" w:customStyle="1" w:styleId="HeaderChar">
    <w:name w:val="Header Char"/>
    <w:basedOn w:val="DefaultParagraphFont"/>
    <w:link w:val="Header"/>
    <w:uiPriority w:val="99"/>
    <w:rsid w:val="00182F3A"/>
    <w:rPr>
      <w:color w:val="404040" w:themeColor="text1" w:themeTint="BF"/>
      <w:kern w:val="21"/>
      <w:lang w:val="en-US"/>
      <w14:numSpacing w14:val="proportional"/>
    </w:rPr>
  </w:style>
  <w:style w:type="paragraph" w:styleId="Footer">
    <w:name w:val="footer"/>
    <w:aliases w:val="Footer text"/>
    <w:basedOn w:val="BodyText"/>
    <w:next w:val="FootnoteText"/>
    <w:link w:val="FooterChar"/>
    <w:uiPriority w:val="99"/>
    <w:rsid w:val="000A66BF"/>
    <w:pPr>
      <w:tabs>
        <w:tab w:val="center" w:pos="4513"/>
        <w:tab w:val="right" w:pos="9026"/>
      </w:tabs>
      <w:spacing w:line="240" w:lineRule="auto"/>
    </w:pPr>
    <w:rPr>
      <w:color w:val="595959" w:themeColor="text1" w:themeTint="A6"/>
      <w:kern w:val="18"/>
      <w:sz w:val="18"/>
    </w:rPr>
  </w:style>
  <w:style w:type="character" w:customStyle="1" w:styleId="FooterChar">
    <w:name w:val="Footer Char"/>
    <w:aliases w:val="Footer text Char"/>
    <w:basedOn w:val="DefaultParagraphFont"/>
    <w:link w:val="Footer"/>
    <w:uiPriority w:val="99"/>
    <w:rsid w:val="000A66BF"/>
    <w:rPr>
      <w:color w:val="595959" w:themeColor="text1" w:themeTint="A6"/>
      <w:kern w:val="18"/>
      <w:sz w:val="18"/>
      <w:lang w:val="en-US"/>
      <w14:numSpacing w14:val="proportional"/>
    </w:rPr>
  </w:style>
  <w:style w:type="character" w:styleId="PlaceholderText">
    <w:name w:val="Placeholder Text"/>
    <w:basedOn w:val="DefaultParagraphFont"/>
    <w:uiPriority w:val="99"/>
    <w:semiHidden/>
    <w:rsid w:val="008D7AC0"/>
    <w:rPr>
      <w:color w:val="808080"/>
    </w:rPr>
  </w:style>
  <w:style w:type="paragraph" w:styleId="Title">
    <w:name w:val="Title"/>
    <w:aliases w:val="Cover Page Title"/>
    <w:basedOn w:val="BodyText"/>
    <w:next w:val="ClearParagraph"/>
    <w:link w:val="TitleChar"/>
    <w:uiPriority w:val="10"/>
    <w:qFormat/>
    <w:rsid w:val="008D7AC0"/>
    <w:pPr>
      <w:spacing w:line="216" w:lineRule="auto"/>
      <w:contextualSpacing/>
    </w:pPr>
    <w:rPr>
      <w:rFonts w:ascii="Fira Sans SemiBold" w:eastAsiaTheme="majorEastAsia" w:hAnsi="Fira Sans SemiBold" w:cstheme="majorBidi"/>
      <w:b/>
      <w:color w:val="183C5D" w:themeColor="text2"/>
      <w:spacing w:val="16"/>
      <w:kern w:val="68"/>
      <w:sz w:val="68"/>
      <w:szCs w:val="72"/>
    </w:rPr>
  </w:style>
  <w:style w:type="character" w:customStyle="1" w:styleId="TitleChar">
    <w:name w:val="Title Char"/>
    <w:aliases w:val="Cover Page Title Char"/>
    <w:basedOn w:val="DefaultParagraphFont"/>
    <w:link w:val="Title"/>
    <w:uiPriority w:val="10"/>
    <w:rsid w:val="00B17E98"/>
    <w:rPr>
      <w:rFonts w:ascii="Fira Sans SemiBold" w:eastAsiaTheme="majorEastAsia" w:hAnsi="Fira Sans SemiBold" w:cstheme="majorBidi"/>
      <w:b/>
      <w:color w:val="183C5D" w:themeColor="text2"/>
      <w:spacing w:val="16"/>
      <w:kern w:val="68"/>
      <w:sz w:val="68"/>
      <w:szCs w:val="72"/>
      <w14:numSpacing w14:val="proportional"/>
    </w:rPr>
  </w:style>
  <w:style w:type="paragraph" w:customStyle="1" w:styleId="ImprintPageText">
    <w:name w:val="Imprint Page Text"/>
    <w:basedOn w:val="Normal"/>
    <w:uiPriority w:val="99"/>
    <w:semiHidden/>
    <w:rsid w:val="008D7AC0"/>
    <w:rPr>
      <w:rFonts w:eastAsia="Times New Roman" w:cs="Arial"/>
      <w:color w:val="000000"/>
      <w:sz w:val="16"/>
      <w:szCs w:val="18"/>
      <w:lang w:eastAsia="en-AU"/>
    </w:rPr>
  </w:style>
  <w:style w:type="character" w:styleId="Hyperlink">
    <w:name w:val="Hyperlink"/>
    <w:uiPriority w:val="99"/>
    <w:qFormat/>
    <w:rsid w:val="008D7AC0"/>
    <w:rPr>
      <w:b w:val="0"/>
      <w:color w:val="0F5CA2" w:themeColor="accent1"/>
      <w:u w:val="single"/>
    </w:rPr>
  </w:style>
  <w:style w:type="character" w:customStyle="1" w:styleId="Heading2Char">
    <w:name w:val="Heading 2 Char"/>
    <w:basedOn w:val="DefaultParagraphFont"/>
    <w:link w:val="Heading2"/>
    <w:uiPriority w:val="9"/>
    <w:rsid w:val="002D755A"/>
    <w:rPr>
      <w:rFonts w:eastAsiaTheme="majorEastAsia" w:cstheme="majorBidi"/>
      <w:color w:val="0F5CA2" w:themeColor="accent1"/>
      <w:kern w:val="21"/>
      <w:sz w:val="40"/>
      <w:szCs w:val="42"/>
      <w:lang w:val="en-US" w:eastAsia="en-AU"/>
      <w14:numSpacing w14:val="proportional"/>
    </w:rPr>
  </w:style>
  <w:style w:type="character" w:customStyle="1" w:styleId="Bold">
    <w:name w:val="Bold"/>
    <w:uiPriority w:val="23"/>
    <w:qFormat/>
    <w:rsid w:val="00951E3A"/>
    <w:rPr>
      <w:b/>
      <w:bCs/>
      <w:spacing w:val="2"/>
    </w:rPr>
  </w:style>
  <w:style w:type="paragraph" w:styleId="FootnoteText">
    <w:name w:val="footnote text"/>
    <w:basedOn w:val="Normal"/>
    <w:link w:val="FootnoteTextChar"/>
    <w:uiPriority w:val="99"/>
    <w:semiHidden/>
    <w:rsid w:val="008D7AC0"/>
    <w:pPr>
      <w:spacing w:before="60" w:after="60"/>
      <w:ind w:left="113" w:hanging="113"/>
    </w:pPr>
    <w:rPr>
      <w:color w:val="808080" w:themeColor="background1" w:themeShade="80"/>
      <w:sz w:val="16"/>
      <w:szCs w:val="16"/>
    </w:rPr>
  </w:style>
  <w:style w:type="character" w:customStyle="1" w:styleId="FootnoteTextChar">
    <w:name w:val="Footnote Text Char"/>
    <w:basedOn w:val="DefaultParagraphFont"/>
    <w:link w:val="FootnoteText"/>
    <w:uiPriority w:val="99"/>
    <w:semiHidden/>
    <w:rsid w:val="008D7AC0"/>
    <w:rPr>
      <w:color w:val="808080" w:themeColor="background1" w:themeShade="80"/>
      <w:sz w:val="16"/>
      <w:szCs w:val="16"/>
      <w:lang w:val="en-US"/>
    </w:rPr>
  </w:style>
  <w:style w:type="paragraph" w:styleId="Subtitle">
    <w:name w:val="Subtitle"/>
    <w:aliases w:val="Cover Page Subtitle"/>
    <w:basedOn w:val="BodyText"/>
    <w:next w:val="FactsheetHeaderSubtitle"/>
    <w:link w:val="SubtitleChar"/>
    <w:uiPriority w:val="11"/>
    <w:qFormat/>
    <w:rsid w:val="008D7AC0"/>
    <w:pPr>
      <w:numPr>
        <w:ilvl w:val="1"/>
      </w:numPr>
      <w:spacing w:line="240" w:lineRule="auto"/>
    </w:pPr>
    <w:rPr>
      <w:rFonts w:eastAsiaTheme="minorEastAsia"/>
      <w:color w:val="0F5CA2" w:themeColor="accent1"/>
      <w:sz w:val="40"/>
      <w:szCs w:val="40"/>
    </w:rPr>
  </w:style>
  <w:style w:type="character" w:customStyle="1" w:styleId="SubtitleChar">
    <w:name w:val="Subtitle Char"/>
    <w:aliases w:val="Cover Page Subtitle Char"/>
    <w:basedOn w:val="DefaultParagraphFont"/>
    <w:link w:val="Subtitle"/>
    <w:uiPriority w:val="11"/>
    <w:rsid w:val="00B17E98"/>
    <w:rPr>
      <w:rFonts w:eastAsiaTheme="minorEastAsia"/>
      <w:color w:val="0F5CA2" w:themeColor="accent1"/>
      <w:kern w:val="21"/>
      <w:sz w:val="40"/>
      <w:szCs w:val="40"/>
      <w14:numSpacing w14:val="proportional"/>
    </w:rPr>
  </w:style>
  <w:style w:type="character" w:customStyle="1" w:styleId="Heading1Char">
    <w:name w:val="Heading 1 Char"/>
    <w:basedOn w:val="DefaultParagraphFont"/>
    <w:link w:val="Heading1"/>
    <w:uiPriority w:val="9"/>
    <w:rsid w:val="00FB0A93"/>
    <w:rPr>
      <w:rFonts w:ascii="Fira Sans SemiBold" w:eastAsiaTheme="majorEastAsia" w:hAnsi="Fira Sans SemiBold" w:cstheme="majorBidi"/>
      <w:color w:val="183C5D" w:themeColor="text2"/>
      <w:kern w:val="21"/>
      <w:sz w:val="48"/>
      <w:szCs w:val="50"/>
      <w:lang w:val="en-US"/>
      <w14:numSpacing w14:val="proportional"/>
    </w:rPr>
  </w:style>
  <w:style w:type="paragraph" w:styleId="TOCHeading">
    <w:name w:val="TOC Heading"/>
    <w:basedOn w:val="Heading1"/>
    <w:next w:val="Normal"/>
    <w:uiPriority w:val="39"/>
    <w:unhideWhenUsed/>
    <w:qFormat/>
    <w:rsid w:val="008D7AC0"/>
    <w:pPr>
      <w:pageBreakBefore/>
      <w:pBdr>
        <w:bottom w:val="single" w:sz="4" w:space="3" w:color="BFBFBF" w:themeColor="background1" w:themeShade="BF"/>
      </w:pBdr>
      <w:spacing w:before="240" w:after="400"/>
      <w:outlineLvl w:val="9"/>
    </w:pPr>
  </w:style>
  <w:style w:type="paragraph" w:styleId="TOC1">
    <w:name w:val="toc 1"/>
    <w:next w:val="BodyText"/>
    <w:link w:val="TOC1Char"/>
    <w:uiPriority w:val="39"/>
    <w:unhideWhenUsed/>
    <w:rsid w:val="008D7AC0"/>
    <w:pPr>
      <w:tabs>
        <w:tab w:val="left" w:pos="284"/>
        <w:tab w:val="right" w:pos="9742"/>
      </w:tabs>
      <w:spacing w:before="200" w:after="100" w:line="240" w:lineRule="auto"/>
      <w:textboxTightWrap w:val="allLines"/>
    </w:pPr>
    <w:rPr>
      <w:rFonts w:ascii="Fira Sans SemiBold" w:eastAsiaTheme="minorEastAsia" w:hAnsi="Fira Sans SemiBold"/>
      <w:bCs/>
      <w:noProof/>
      <w:color w:val="183C5D" w:themeColor="text2"/>
      <w:u w:val="single" w:color="BFBFBF" w:themeColor="background1" w:themeShade="BF"/>
      <w:lang w:eastAsia="en-AU"/>
    </w:rPr>
  </w:style>
  <w:style w:type="paragraph" w:styleId="TOC2">
    <w:name w:val="toc 2"/>
    <w:basedOn w:val="Normal"/>
    <w:next w:val="Normal"/>
    <w:uiPriority w:val="39"/>
    <w:unhideWhenUsed/>
    <w:rsid w:val="008D7AC0"/>
    <w:pPr>
      <w:tabs>
        <w:tab w:val="left" w:pos="426"/>
        <w:tab w:val="right" w:pos="9742"/>
      </w:tabs>
      <w:spacing w:after="20" w:line="264" w:lineRule="auto"/>
    </w:pPr>
    <w:rPr>
      <w:rFonts w:eastAsiaTheme="minorEastAsia"/>
      <w:iCs/>
      <w:noProof/>
      <w:sz w:val="20"/>
      <w:lang w:eastAsia="en-AU"/>
    </w:rPr>
  </w:style>
  <w:style w:type="paragraph" w:styleId="TOC3">
    <w:name w:val="toc 3"/>
    <w:basedOn w:val="Normal"/>
    <w:next w:val="Normal"/>
    <w:uiPriority w:val="39"/>
    <w:unhideWhenUsed/>
    <w:rsid w:val="008D7AC0"/>
    <w:pPr>
      <w:tabs>
        <w:tab w:val="left" w:pos="567"/>
        <w:tab w:val="right" w:pos="9742"/>
      </w:tabs>
      <w:spacing w:before="60" w:after="120"/>
      <w:ind w:left="142"/>
      <w:contextualSpacing/>
    </w:pPr>
    <w:rPr>
      <w:rFonts w:eastAsiaTheme="minorEastAsia"/>
      <w:noProof/>
      <w:sz w:val="16"/>
      <w:lang w:eastAsia="en-AU"/>
    </w:rPr>
  </w:style>
  <w:style w:type="paragraph" w:styleId="TOC4">
    <w:name w:val="toc 4"/>
    <w:basedOn w:val="Normal"/>
    <w:next w:val="Normal"/>
    <w:uiPriority w:val="50"/>
    <w:semiHidden/>
    <w:rsid w:val="008D7AC0"/>
    <w:pPr>
      <w:ind w:left="600"/>
    </w:pPr>
    <w:rPr>
      <w:rFonts w:cstheme="minorHAnsi"/>
      <w:szCs w:val="20"/>
    </w:rPr>
  </w:style>
  <w:style w:type="character" w:customStyle="1" w:styleId="Heading3Char">
    <w:name w:val="Heading 3 Char"/>
    <w:basedOn w:val="DefaultParagraphFont"/>
    <w:link w:val="Heading3"/>
    <w:uiPriority w:val="9"/>
    <w:rsid w:val="009E5C21"/>
    <w:rPr>
      <w:rFonts w:eastAsiaTheme="majorEastAsia" w:cstheme="majorBidi"/>
      <w:color w:val="0B4479" w:themeColor="accent1" w:themeShade="BF"/>
      <w:kern w:val="21"/>
      <w:sz w:val="33"/>
      <w:szCs w:val="32"/>
      <w:lang w:eastAsia="en-AU"/>
      <w14:numSpacing w14:val="proportional"/>
    </w:rPr>
  </w:style>
  <w:style w:type="character" w:customStyle="1" w:styleId="Heading4Char">
    <w:name w:val="Heading 4 Char"/>
    <w:basedOn w:val="DefaultParagraphFont"/>
    <w:link w:val="Heading4"/>
    <w:uiPriority w:val="9"/>
    <w:rsid w:val="009E5C21"/>
    <w:rPr>
      <w:rFonts w:eastAsiaTheme="majorEastAsia" w:cstheme="majorBidi"/>
      <w:iCs/>
      <w:color w:val="1880AD" w:themeColor="accent3" w:themeShade="BF"/>
      <w:kern w:val="21"/>
      <w:sz w:val="27"/>
      <w14:numSpacing w14:val="proportional"/>
    </w:rPr>
  </w:style>
  <w:style w:type="paragraph" w:styleId="BlockText">
    <w:name w:val="Block Text"/>
    <w:basedOn w:val="BodyText"/>
    <w:uiPriority w:val="99"/>
    <w:semiHidden/>
    <w:rsid w:val="008D7AC0"/>
    <w:pPr>
      <w:pBdr>
        <w:top w:val="single" w:sz="2" w:space="10" w:color="0F5CA2" w:themeColor="accent1" w:shadow="1" w:frame="1"/>
        <w:left w:val="single" w:sz="2" w:space="10" w:color="0F5CA2" w:themeColor="accent1" w:shadow="1" w:frame="1"/>
        <w:bottom w:val="single" w:sz="2" w:space="10" w:color="0F5CA2" w:themeColor="accent1" w:shadow="1" w:frame="1"/>
        <w:right w:val="single" w:sz="2" w:space="10" w:color="0F5CA2" w:themeColor="accent1" w:shadow="1" w:frame="1"/>
      </w:pBdr>
      <w:ind w:left="1152" w:right="1152"/>
    </w:pPr>
    <w:rPr>
      <w:rFonts w:eastAsiaTheme="minorEastAsia"/>
      <w:i/>
      <w:iCs/>
      <w:color w:val="0F5CA2" w:themeColor="accent1"/>
    </w:rPr>
  </w:style>
  <w:style w:type="paragraph" w:styleId="BodyText">
    <w:name w:val="Body Text"/>
    <w:basedOn w:val="Normal"/>
    <w:link w:val="BodyTextChar"/>
    <w:uiPriority w:val="2"/>
    <w:qFormat/>
    <w:rsid w:val="00CA7AC3"/>
    <w:pPr>
      <w:spacing w:before="120" w:after="120"/>
      <w:textboxTightWrap w:val="allLines"/>
    </w:pPr>
    <w:rPr>
      <w:kern w:val="21"/>
      <w:lang w:val="en-AU"/>
      <w14:numSpacing w14:val="proportional"/>
    </w:rPr>
  </w:style>
  <w:style w:type="character" w:customStyle="1" w:styleId="BodyTextChar">
    <w:name w:val="Body Text Char"/>
    <w:basedOn w:val="DefaultParagraphFont"/>
    <w:link w:val="BodyText"/>
    <w:uiPriority w:val="2"/>
    <w:rsid w:val="00CA7AC3"/>
    <w:rPr>
      <w:kern w:val="21"/>
      <w14:numSpacing w14:val="proportional"/>
    </w:rPr>
  </w:style>
  <w:style w:type="paragraph" w:styleId="NoSpacing">
    <w:name w:val="No Spacing"/>
    <w:link w:val="NoSpacingChar"/>
    <w:uiPriority w:val="99"/>
    <w:semiHidden/>
    <w:rsid w:val="008D7AC0"/>
  </w:style>
  <w:style w:type="character" w:customStyle="1" w:styleId="NoSpacingChar">
    <w:name w:val="No Spacing Char"/>
    <w:basedOn w:val="DefaultParagraphFont"/>
    <w:link w:val="NoSpacing"/>
    <w:uiPriority w:val="99"/>
    <w:semiHidden/>
    <w:rsid w:val="008D7AC0"/>
  </w:style>
  <w:style w:type="paragraph" w:customStyle="1" w:styleId="IntroParagraph">
    <w:name w:val="Intro Paragraph"/>
    <w:basedOn w:val="BodyText"/>
    <w:link w:val="IntroParagraphChar"/>
    <w:uiPriority w:val="17"/>
    <w:qFormat/>
    <w:rsid w:val="008D7AC0"/>
    <w:pPr>
      <w:spacing w:before="240" w:after="240" w:line="264" w:lineRule="auto"/>
      <w:textboxTightWrap w:val="lastLineOnly"/>
    </w:pPr>
    <w:rPr>
      <w:rFonts w:cs="Arial"/>
      <w:color w:val="183C5D" w:themeColor="text2"/>
      <w:kern w:val="26"/>
      <w:sz w:val="28"/>
      <w:szCs w:val="32"/>
      <w:shd w:val="clear" w:color="auto" w:fill="FFFFFF"/>
      <w:lang w:eastAsia="en-AU"/>
    </w:rPr>
  </w:style>
  <w:style w:type="paragraph" w:styleId="ListParagraph">
    <w:name w:val="List Paragraph"/>
    <w:basedOn w:val="BodyText"/>
    <w:uiPriority w:val="99"/>
    <w:semiHidden/>
    <w:rsid w:val="008D7AC0"/>
    <w:pPr>
      <w:ind w:left="720"/>
      <w:contextualSpacing/>
    </w:pPr>
  </w:style>
  <w:style w:type="character" w:customStyle="1" w:styleId="IntroParagraphChar">
    <w:name w:val="Intro Paragraph Char"/>
    <w:basedOn w:val="DefaultParagraphFont"/>
    <w:link w:val="IntroParagraph"/>
    <w:uiPriority w:val="17"/>
    <w:rsid w:val="009E5C21"/>
    <w:rPr>
      <w:rFonts w:cs="Arial"/>
      <w:color w:val="183C5D" w:themeColor="text2"/>
      <w:kern w:val="26"/>
      <w:sz w:val="28"/>
      <w:szCs w:val="32"/>
      <w:lang w:eastAsia="en-AU"/>
      <w14:numSpacing w14:val="proportional"/>
    </w:rPr>
  </w:style>
  <w:style w:type="paragraph" w:styleId="ListNumber">
    <w:name w:val="List Number"/>
    <w:aliases w:val="Numbered List"/>
    <w:basedOn w:val="List"/>
    <w:uiPriority w:val="20"/>
    <w:rsid w:val="008D7AC0"/>
  </w:style>
  <w:style w:type="paragraph" w:styleId="ListNumber2">
    <w:name w:val="List Number 2"/>
    <w:basedOn w:val="ListNumber"/>
    <w:uiPriority w:val="99"/>
    <w:semiHidden/>
    <w:rsid w:val="008D7AC0"/>
  </w:style>
  <w:style w:type="paragraph" w:styleId="ListNumber3">
    <w:name w:val="List Number 3"/>
    <w:basedOn w:val="ListNumber2"/>
    <w:next w:val="ListNumber2"/>
    <w:uiPriority w:val="99"/>
    <w:semiHidden/>
    <w:rsid w:val="008D7AC0"/>
  </w:style>
  <w:style w:type="paragraph" w:styleId="ListBullet">
    <w:name w:val="List Bullet"/>
    <w:aliases w:val="Bulleted List"/>
    <w:basedOn w:val="BodyText"/>
    <w:link w:val="ListBulletChar"/>
    <w:uiPriority w:val="18"/>
    <w:qFormat/>
    <w:rsid w:val="008D7AC0"/>
    <w:pPr>
      <w:numPr>
        <w:numId w:val="7"/>
      </w:numPr>
      <w:spacing w:before="0" w:after="60"/>
    </w:pPr>
    <w:rPr>
      <w:szCs w:val="22"/>
      <w:lang w:eastAsia="en-AU"/>
    </w:rPr>
  </w:style>
  <w:style w:type="character" w:customStyle="1" w:styleId="Heading5Char">
    <w:name w:val="Heading 5 Char"/>
    <w:basedOn w:val="DefaultParagraphFont"/>
    <w:link w:val="Heading5"/>
    <w:uiPriority w:val="12"/>
    <w:rsid w:val="009E5C21"/>
    <w:rPr>
      <w:rFonts w:ascii="Fira Sans SemiBold" w:hAnsi="Fira Sans SemiBold"/>
      <w:color w:val="000000" w:themeColor="text1"/>
      <w:kern w:val="21"/>
      <w:lang w:eastAsia="en-AU"/>
      <w14:numSpacing w14:val="proportional"/>
    </w:rPr>
  </w:style>
  <w:style w:type="character" w:customStyle="1" w:styleId="Heading6Char">
    <w:name w:val="Heading 6 Char"/>
    <w:basedOn w:val="DefaultParagraphFont"/>
    <w:link w:val="Heading6"/>
    <w:uiPriority w:val="99"/>
    <w:semiHidden/>
    <w:rsid w:val="00645F45"/>
    <w:rPr>
      <w:rFonts w:eastAsiaTheme="majorEastAsia" w:cstheme="majorBidi"/>
      <w:color w:val="072D50" w:themeColor="accent1" w:themeShade="7F"/>
      <w:lang w:val="en-US"/>
    </w:rPr>
  </w:style>
  <w:style w:type="character" w:customStyle="1" w:styleId="Heading7Char">
    <w:name w:val="Heading 7 Char"/>
    <w:basedOn w:val="DefaultParagraphFont"/>
    <w:link w:val="Heading7"/>
    <w:uiPriority w:val="99"/>
    <w:semiHidden/>
    <w:rsid w:val="00645F45"/>
    <w:rPr>
      <w:rFonts w:eastAsiaTheme="majorEastAsia" w:cstheme="majorBidi"/>
      <w:i/>
      <w:iCs/>
      <w:color w:val="072D50" w:themeColor="accent1" w:themeShade="7F"/>
      <w:lang w:val="en-US"/>
    </w:rPr>
  </w:style>
  <w:style w:type="character" w:customStyle="1" w:styleId="Heading8Char">
    <w:name w:val="Heading 8 Char"/>
    <w:basedOn w:val="DefaultParagraphFont"/>
    <w:link w:val="Heading8"/>
    <w:uiPriority w:val="99"/>
    <w:semiHidden/>
    <w:rsid w:val="00645F45"/>
    <w:rPr>
      <w:rFonts w:asciiTheme="majorHAnsi" w:eastAsiaTheme="majorEastAsia" w:hAnsiTheme="majorHAnsi" w:cstheme="majorBidi"/>
      <w:color w:val="272727" w:themeColor="text1" w:themeTint="D8"/>
      <w:lang w:val="en-US"/>
    </w:rPr>
  </w:style>
  <w:style w:type="character" w:customStyle="1" w:styleId="Heading9Char">
    <w:name w:val="Heading 9 Char"/>
    <w:basedOn w:val="DefaultParagraphFont"/>
    <w:link w:val="Heading9"/>
    <w:uiPriority w:val="99"/>
    <w:semiHidden/>
    <w:rsid w:val="00645F45"/>
    <w:rPr>
      <w:rFonts w:asciiTheme="majorHAnsi" w:eastAsiaTheme="majorEastAsia" w:hAnsiTheme="majorHAnsi" w:cstheme="majorBidi"/>
      <w:i/>
      <w:iCs/>
      <w:color w:val="272727" w:themeColor="text1" w:themeTint="D8"/>
      <w:lang w:val="en-US"/>
    </w:rPr>
  </w:style>
  <w:style w:type="paragraph" w:customStyle="1" w:styleId="NumberedHeading1">
    <w:name w:val="Numbered Heading 1"/>
    <w:basedOn w:val="Heading1"/>
    <w:next w:val="BodyText"/>
    <w:link w:val="NumberedHeading1Char"/>
    <w:uiPriority w:val="13"/>
    <w:qFormat/>
    <w:rsid w:val="008D7AC0"/>
    <w:pPr>
      <w:numPr>
        <w:numId w:val="5"/>
      </w:numPr>
    </w:pPr>
  </w:style>
  <w:style w:type="character" w:customStyle="1" w:styleId="NumberedHeading1Char">
    <w:name w:val="Numbered Heading 1 Char"/>
    <w:basedOn w:val="Heading1Char"/>
    <w:link w:val="NumberedHeading1"/>
    <w:uiPriority w:val="13"/>
    <w:rsid w:val="009E5C21"/>
    <w:rPr>
      <w:rFonts w:ascii="Fira Sans SemiBold" w:eastAsiaTheme="majorEastAsia" w:hAnsi="Fira Sans SemiBold" w:cstheme="majorBidi"/>
      <w:color w:val="183C5D" w:themeColor="text2"/>
      <w:kern w:val="21"/>
      <w:sz w:val="48"/>
      <w:szCs w:val="50"/>
      <w:lang w:val="en-US"/>
      <w14:numSpacing w14:val="proportional"/>
    </w:rPr>
  </w:style>
  <w:style w:type="paragraph" w:customStyle="1" w:styleId="NumberedHeading2">
    <w:name w:val="Numbered Heading 2"/>
    <w:basedOn w:val="Heading2"/>
    <w:next w:val="BodyText"/>
    <w:uiPriority w:val="14"/>
    <w:qFormat/>
    <w:rsid w:val="008D7AC0"/>
    <w:pPr>
      <w:numPr>
        <w:ilvl w:val="1"/>
        <w:numId w:val="5"/>
      </w:numPr>
      <w:tabs>
        <w:tab w:val="left" w:pos="810"/>
      </w:tabs>
      <w:spacing w:before="360"/>
    </w:pPr>
  </w:style>
  <w:style w:type="paragraph" w:customStyle="1" w:styleId="NumberedHeading3">
    <w:name w:val="Numbered Heading 3"/>
    <w:basedOn w:val="Heading3"/>
    <w:next w:val="BodyText"/>
    <w:uiPriority w:val="15"/>
    <w:qFormat/>
    <w:rsid w:val="008D7AC0"/>
    <w:pPr>
      <w:numPr>
        <w:ilvl w:val="2"/>
        <w:numId w:val="5"/>
      </w:numPr>
      <w:tabs>
        <w:tab w:val="left" w:pos="900"/>
      </w:tabs>
    </w:pPr>
  </w:style>
  <w:style w:type="paragraph" w:customStyle="1" w:styleId="NumberedHeading4">
    <w:name w:val="Numbered Heading 4"/>
    <w:basedOn w:val="Heading4"/>
    <w:next w:val="BodyText"/>
    <w:uiPriority w:val="16"/>
    <w:qFormat/>
    <w:rsid w:val="00F1485D"/>
    <w:pPr>
      <w:numPr>
        <w:ilvl w:val="3"/>
        <w:numId w:val="5"/>
      </w:numPr>
      <w:tabs>
        <w:tab w:val="left" w:pos="990"/>
      </w:tabs>
      <w:spacing w:before="240"/>
    </w:pPr>
    <w:rPr>
      <w:sz w:val="26"/>
    </w:rPr>
  </w:style>
  <w:style w:type="paragraph" w:customStyle="1" w:styleId="NumberedHeading5">
    <w:name w:val="Numbered Heading 5"/>
    <w:basedOn w:val="Heading5"/>
    <w:uiPriority w:val="99"/>
    <w:semiHidden/>
    <w:rsid w:val="008D7AC0"/>
    <w:pPr>
      <w:numPr>
        <w:ilvl w:val="4"/>
        <w:numId w:val="4"/>
      </w:numPr>
      <w:tabs>
        <w:tab w:val="clear" w:pos="3600"/>
        <w:tab w:val="num" w:pos="360"/>
      </w:tabs>
      <w:ind w:left="0" w:firstLine="0"/>
    </w:pPr>
  </w:style>
  <w:style w:type="paragraph" w:customStyle="1" w:styleId="NumberedHeading6">
    <w:name w:val="Numbered Heading 6"/>
    <w:basedOn w:val="Heading6"/>
    <w:uiPriority w:val="99"/>
    <w:semiHidden/>
    <w:rsid w:val="008D7AC0"/>
  </w:style>
  <w:style w:type="paragraph" w:styleId="ListBullet2">
    <w:name w:val="List Bullet 2"/>
    <w:basedOn w:val="ListBullet"/>
    <w:uiPriority w:val="99"/>
    <w:semiHidden/>
    <w:rsid w:val="008D7AC0"/>
  </w:style>
  <w:style w:type="paragraph" w:styleId="IntenseQuote">
    <w:name w:val="Intense Quote"/>
    <w:basedOn w:val="BodyText"/>
    <w:next w:val="BodyText"/>
    <w:link w:val="IntenseQuoteChar"/>
    <w:uiPriority w:val="34"/>
    <w:qFormat/>
    <w:rsid w:val="008D7AC0"/>
    <w:pPr>
      <w:pBdr>
        <w:top w:val="single" w:sz="4" w:space="10" w:color="0F5CA2" w:themeColor="accent1"/>
        <w:bottom w:val="single" w:sz="4" w:space="10" w:color="0F5CA2" w:themeColor="accent1"/>
      </w:pBdr>
      <w:spacing w:before="360" w:after="360"/>
      <w:ind w:right="-11"/>
      <w:jc w:val="center"/>
    </w:pPr>
    <w:rPr>
      <w:i/>
      <w:iCs/>
      <w:color w:val="171919" w:themeColor="background2" w:themeShade="1A"/>
    </w:rPr>
  </w:style>
  <w:style w:type="character" w:customStyle="1" w:styleId="IntenseQuoteChar">
    <w:name w:val="Intense Quote Char"/>
    <w:basedOn w:val="DefaultParagraphFont"/>
    <w:link w:val="IntenseQuote"/>
    <w:uiPriority w:val="34"/>
    <w:rsid w:val="00BC0093"/>
    <w:rPr>
      <w:i/>
      <w:iCs/>
      <w:color w:val="171919" w:themeColor="background2" w:themeShade="1A"/>
      <w:kern w:val="21"/>
      <w:lang w:val="en-US"/>
      <w14:numSpacing w14:val="proportional"/>
    </w:rPr>
  </w:style>
  <w:style w:type="paragraph" w:styleId="ListBullet3">
    <w:name w:val="List Bullet 3"/>
    <w:basedOn w:val="ListBullet2"/>
    <w:uiPriority w:val="99"/>
    <w:semiHidden/>
    <w:rsid w:val="008D7AC0"/>
  </w:style>
  <w:style w:type="paragraph" w:styleId="List">
    <w:name w:val="List"/>
    <w:basedOn w:val="Spacing2"/>
    <w:uiPriority w:val="99"/>
    <w:semiHidden/>
    <w:rsid w:val="008D7AC0"/>
    <w:pPr>
      <w:numPr>
        <w:numId w:val="6"/>
      </w:numPr>
      <w:spacing w:before="60" w:after="60"/>
    </w:pPr>
  </w:style>
  <w:style w:type="character" w:styleId="LineNumber">
    <w:name w:val="line number"/>
    <w:basedOn w:val="DefaultParagraphFont"/>
    <w:uiPriority w:val="99"/>
    <w:semiHidden/>
    <w:unhideWhenUsed/>
    <w:rsid w:val="008D7AC0"/>
  </w:style>
  <w:style w:type="paragraph" w:customStyle="1" w:styleId="Callout">
    <w:name w:val="Callout"/>
    <w:basedOn w:val="IntenseQuote"/>
    <w:next w:val="BodyText"/>
    <w:link w:val="CalloutChar"/>
    <w:uiPriority w:val="7"/>
    <w:qFormat/>
    <w:rsid w:val="008D7AC0"/>
    <w:pPr>
      <w:pBdr>
        <w:top w:val="single" w:sz="4" w:space="19" w:color="F4F9EA" w:themeColor="accent5" w:themeTint="33"/>
        <w:left w:val="single" w:sz="4" w:space="25" w:color="F4F9EA" w:themeColor="accent5" w:themeTint="33"/>
        <w:bottom w:val="single" w:sz="4" w:space="19" w:color="F4F9EA" w:themeColor="accent5" w:themeTint="33"/>
        <w:right w:val="single" w:sz="4" w:space="25" w:color="F4F9EA" w:themeColor="accent5" w:themeTint="33"/>
      </w:pBdr>
      <w:shd w:val="clear" w:color="auto" w:fill="F4F9EA" w:themeFill="accent5" w:themeFillTint="33"/>
      <w:tabs>
        <w:tab w:val="left" w:pos="1485"/>
        <w:tab w:val="center" w:pos="4876"/>
      </w:tabs>
      <w:ind w:left="567" w:right="567"/>
      <w:contextualSpacing/>
    </w:pPr>
    <w:rPr>
      <w:i w:val="0"/>
      <w:color w:val="183C5D" w:themeColor="text2"/>
      <w:szCs w:val="24"/>
    </w:rPr>
  </w:style>
  <w:style w:type="paragraph" w:styleId="Caption">
    <w:name w:val="caption"/>
    <w:aliases w:val="Photo caption"/>
    <w:basedOn w:val="BodyText"/>
    <w:next w:val="BodyText"/>
    <w:uiPriority w:val="37"/>
    <w:unhideWhenUsed/>
    <w:qFormat/>
    <w:rsid w:val="008D7AC0"/>
    <w:pPr>
      <w:spacing w:after="200" w:line="240" w:lineRule="auto"/>
    </w:pPr>
    <w:rPr>
      <w:i/>
      <w:iCs/>
      <w:color w:val="183C5D" w:themeColor="text2"/>
      <w:sz w:val="18"/>
      <w:szCs w:val="18"/>
    </w:rPr>
  </w:style>
  <w:style w:type="character" w:styleId="FootnoteReference">
    <w:name w:val="footnote reference"/>
    <w:basedOn w:val="DefaultParagraphFont"/>
    <w:uiPriority w:val="99"/>
    <w:semiHidden/>
    <w:rsid w:val="008D7AC0"/>
    <w:rPr>
      <w:sz w:val="20"/>
      <w:vertAlign w:val="superscript"/>
    </w:rPr>
  </w:style>
  <w:style w:type="table" w:styleId="TableGrid">
    <w:name w:val="Table Grid"/>
    <w:basedOn w:val="TableNormal"/>
    <w:uiPriority w:val="39"/>
    <w:rsid w:val="008D7AC0"/>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GridTable4-Accent1">
    <w:name w:val="Grid Table 4 Accent 1"/>
    <w:basedOn w:val="TableNormal"/>
    <w:uiPriority w:val="49"/>
    <w:rsid w:val="008D7AC0"/>
    <w:tblPr>
      <w:tblStyleRowBandSize w:val="1"/>
      <w:tblStyleColBandSize w:val="1"/>
      <w:tblBorders>
        <w:top w:val="single" w:sz="4" w:space="0" w:color="479EEE" w:themeColor="accent1" w:themeTint="99"/>
        <w:left w:val="single" w:sz="4" w:space="0" w:color="479EEE" w:themeColor="accent1" w:themeTint="99"/>
        <w:bottom w:val="single" w:sz="4" w:space="0" w:color="479EEE" w:themeColor="accent1" w:themeTint="99"/>
        <w:right w:val="single" w:sz="4" w:space="0" w:color="479EEE" w:themeColor="accent1" w:themeTint="99"/>
        <w:insideH w:val="single" w:sz="4" w:space="0" w:color="479EEE" w:themeColor="accent1" w:themeTint="99"/>
        <w:insideV w:val="single" w:sz="4" w:space="0" w:color="479EEE" w:themeColor="accent1" w:themeTint="99"/>
      </w:tblBorders>
    </w:tblPr>
    <w:tblStylePr w:type="firstRow">
      <w:rPr>
        <w:b/>
        <w:bCs/>
        <w:color w:val="FFFFFF" w:themeColor="background1"/>
      </w:rPr>
      <w:tblPr/>
      <w:tcPr>
        <w:tcBorders>
          <w:top w:val="single" w:sz="4" w:space="0" w:color="0F5CA2" w:themeColor="accent1"/>
          <w:left w:val="single" w:sz="4" w:space="0" w:color="0F5CA2" w:themeColor="accent1"/>
          <w:bottom w:val="single" w:sz="4" w:space="0" w:color="0F5CA2" w:themeColor="accent1"/>
          <w:right w:val="single" w:sz="4" w:space="0" w:color="0F5CA2" w:themeColor="accent1"/>
          <w:insideH w:val="nil"/>
          <w:insideV w:val="nil"/>
        </w:tcBorders>
        <w:shd w:val="clear" w:color="auto" w:fill="0F5CA2" w:themeFill="accent1"/>
      </w:tcPr>
    </w:tblStylePr>
    <w:tblStylePr w:type="lastRow">
      <w:rPr>
        <w:b/>
        <w:bCs/>
      </w:rPr>
      <w:tblPr/>
      <w:tcPr>
        <w:tcBorders>
          <w:top w:val="double" w:sz="4" w:space="0" w:color="0F5CA2" w:themeColor="accent1"/>
        </w:tcBorders>
      </w:tcPr>
    </w:tblStylePr>
    <w:tblStylePr w:type="firstCol">
      <w:rPr>
        <w:b/>
        <w:bCs/>
      </w:rPr>
    </w:tblStylePr>
    <w:tblStylePr w:type="lastCol">
      <w:rPr>
        <w:b/>
        <w:bCs/>
      </w:rPr>
    </w:tblStylePr>
    <w:tblStylePr w:type="band1Vert">
      <w:tblPr/>
      <w:tcPr>
        <w:shd w:val="clear" w:color="auto" w:fill="C1DEF9" w:themeFill="accent1" w:themeFillTint="33"/>
      </w:tcPr>
    </w:tblStylePr>
    <w:tblStylePr w:type="band1Horz">
      <w:tblPr/>
      <w:tcPr>
        <w:shd w:val="clear" w:color="auto" w:fill="C1DEF9" w:themeFill="accent1" w:themeFillTint="33"/>
      </w:tcPr>
    </w:tblStylePr>
  </w:style>
  <w:style w:type="table" w:styleId="GridTable5Dark-Accent1">
    <w:name w:val="Grid Table 5 Dark Accent 1"/>
    <w:aliases w:val="QH Health Table 1"/>
    <w:basedOn w:val="TableNormal"/>
    <w:uiPriority w:val="50"/>
    <w:rsid w:val="008D7AC0"/>
    <w:pPr>
      <w:spacing w:line="252" w:lineRule="auto"/>
    </w:pPr>
    <w:rPr>
      <w:spacing w:val="-2"/>
      <w:sz w:val="20"/>
    </w:rPr>
    <w:tblPr>
      <w:tblStyleRowBandSize w:val="1"/>
      <w:tblStyleColBandSize w:val="1"/>
      <w:tblBorders>
        <w:bottom w:val="single" w:sz="4" w:space="0" w:color="FFFFFF" w:themeColor="background1"/>
        <w:insideH w:val="single" w:sz="4" w:space="0" w:color="FFFFFF" w:themeColor="background1"/>
        <w:insideV w:val="single" w:sz="4" w:space="0" w:color="FFFFFF" w:themeColor="background1"/>
      </w:tblBorders>
      <w:tblCellMar>
        <w:top w:w="58" w:type="dxa"/>
        <w:left w:w="144" w:type="dxa"/>
        <w:bottom w:w="58" w:type="dxa"/>
        <w:right w:w="144" w:type="dxa"/>
      </w:tblCellMar>
    </w:tblPr>
    <w:trPr>
      <w:cantSplit/>
    </w:trPr>
    <w:tcPr>
      <w:shd w:val="clear" w:color="auto" w:fill="F2F2F2" w:themeFill="background1" w:themeFillShade="F2"/>
      <w:vAlign w:val="center"/>
    </w:tcPr>
    <w:tblStylePr w:type="firstRow">
      <w:pPr>
        <w:jc w:val="left"/>
      </w:pPr>
      <w:rPr>
        <w:rFonts w:ascii="Fira Sans" w:hAnsi="Fira Sans"/>
        <w:b w:val="0"/>
        <w:bCs/>
        <w:color w:val="FFFFFF" w:themeColor="background1"/>
        <w:sz w:val="22"/>
      </w:rPr>
      <w:tblPr/>
      <w:trPr>
        <w:tblHeader/>
      </w:trPr>
      <w:tcPr>
        <w:tcBorders>
          <w:top w:val="nil"/>
          <w:left w:val="nil"/>
          <w:bottom w:val="single" w:sz="8" w:space="0" w:color="FFFFFF" w:themeColor="background1"/>
          <w:right w:val="nil"/>
          <w:insideH w:val="single" w:sz="4" w:space="0" w:color="FFFFFF" w:themeColor="background1"/>
          <w:insideV w:val="single" w:sz="4" w:space="0" w:color="FFFFFF" w:themeColor="background1"/>
          <w:tl2br w:val="nil"/>
          <w:tr2bl w:val="nil"/>
        </w:tcBorders>
        <w:shd w:val="clear" w:color="auto" w:fill="0B4479" w:themeFill="accent1" w:themeFillShade="BF"/>
      </w:tcPr>
    </w:tblStylePr>
    <w:tblStylePr w:type="lastRow">
      <w:pPr>
        <w:jc w:val="left"/>
      </w:pPr>
      <w:rPr>
        <w:rFonts w:ascii="Fira Sans SemiBold" w:hAnsi="Fira Sans SemiBold"/>
        <w:b w:val="0"/>
        <w:bCs/>
        <w:color w:val="426520" w:themeColor="accent2" w:themeShade="80"/>
        <w:sz w:val="20"/>
      </w:rPr>
      <w:tblPr/>
      <w:tcPr>
        <w:tcBorders>
          <w:top w:val="nil"/>
        </w:tcBorders>
        <w:shd w:val="clear" w:color="auto" w:fill="E0EDC2" w:themeFill="accent5" w:themeFillTint="99"/>
      </w:tcPr>
    </w:tblStylePr>
    <w:tblStylePr w:type="firstCol">
      <w:rPr>
        <w:rFonts w:ascii="Fira Sans SemiBold" w:hAnsi="Fira Sans SemiBold"/>
        <w:b w:val="0"/>
        <w:bCs/>
        <w:color w:val="FFFFFF" w:themeColor="background1"/>
        <w:sz w:val="18"/>
      </w:rPr>
      <w:tblPr/>
      <w:tcPr>
        <w:tcBorders>
          <w:top w:val="nil"/>
          <w:left w:val="nil"/>
          <w:bottom w:val="nil"/>
          <w:right w:val="nil"/>
          <w:insideH w:val="single" w:sz="8" w:space="0" w:color="479EEE" w:themeColor="accent1" w:themeTint="99"/>
          <w:insideV w:val="nil"/>
        </w:tcBorders>
        <w:shd w:val="clear" w:color="auto" w:fill="0F5CA2" w:themeFill="accent1"/>
      </w:tcPr>
    </w:tblStylePr>
    <w:tblStylePr w:type="lastCol">
      <w:pPr>
        <w:jc w:val="center"/>
      </w:pPr>
      <w:rPr>
        <w:rFonts w:ascii="Fira Sans SemiBold" w:hAnsi="Fira Sans SemiBold"/>
        <w:b w:val="0"/>
        <w:bCs/>
        <w:color w:val="426520" w:themeColor="accent2" w:themeShade="80"/>
        <w:sz w:val="18"/>
      </w:rPr>
      <w:tblPr/>
      <w:tcPr>
        <w:shd w:val="clear" w:color="auto" w:fill="E0EDC2" w:themeFill="accent5" w:themeFillTint="99"/>
      </w:tcPr>
    </w:tblStylePr>
    <w:tblStylePr w:type="band1Vert">
      <w:rPr>
        <w:rFonts w:ascii="Fira Sans SemiBold" w:hAnsi="Fira Sans SemiBold"/>
        <w:sz w:val="18"/>
      </w:rPr>
      <w:tblPr/>
      <w:tcPr>
        <w:shd w:val="clear" w:color="auto" w:fill="F2F2F2" w:themeFill="background1" w:themeFillShade="F2"/>
      </w:tcPr>
    </w:tblStylePr>
    <w:tblStylePr w:type="band2Vert">
      <w:rPr>
        <w:rFonts w:ascii="Fira Sans SemiBold" w:hAnsi="Fira Sans SemiBold"/>
        <w:sz w:val="18"/>
      </w:rPr>
      <w:tblPr/>
      <w:tcPr>
        <w:shd w:val="clear" w:color="auto" w:fill="E4E4E4"/>
      </w:tcPr>
    </w:tblStylePr>
    <w:tblStylePr w:type="band1Horz">
      <w:rPr>
        <w:rFonts w:ascii="Fira Sans SemiBold" w:hAnsi="Fira Sans SemiBold"/>
        <w:sz w:val="18"/>
      </w:rPr>
    </w:tblStylePr>
    <w:tblStylePr w:type="band2Horz">
      <w:rPr>
        <w:rFonts w:ascii="Fira Sans SemiBold" w:hAnsi="Fira Sans SemiBold"/>
        <w:sz w:val="18"/>
      </w:rPr>
      <w:tblPr/>
      <w:tcPr>
        <w:shd w:val="clear" w:color="auto" w:fill="E2E2E2"/>
      </w:tcPr>
    </w:tblStylePr>
    <w:tblStylePr w:type="neCell">
      <w:pPr>
        <w:jc w:val="center"/>
      </w:pPr>
      <w:rPr>
        <w:color w:val="426520" w:themeColor="accent2" w:themeShade="80"/>
      </w:rPr>
      <w:tblPr/>
      <w:tcPr>
        <w:shd w:val="clear" w:color="auto" w:fill="A5CC50" w:themeFill="accent5" w:themeFillShade="BF"/>
        <w:vAlign w:val="center"/>
      </w:tcPr>
    </w:tblStylePr>
    <w:tblStylePr w:type="nwCell">
      <w:rPr>
        <w:rFonts w:ascii="Fira Sans" w:hAnsi="Fira Sans"/>
        <w:color w:val="183C5D" w:themeColor="text2"/>
        <w:sz w:val="22"/>
      </w:rPr>
      <w:tblPr/>
      <w:tcPr>
        <w:tcBorders>
          <w:top w:val="nil"/>
          <w:left w:val="nil"/>
          <w:bottom w:val="nil"/>
          <w:right w:val="nil"/>
          <w:insideH w:val="nil"/>
          <w:insideV w:val="nil"/>
          <w:tl2br w:val="nil"/>
          <w:tr2bl w:val="nil"/>
        </w:tcBorders>
        <w:shd w:val="clear" w:color="auto" w:fill="FFFFFF" w:themeFill="background1"/>
      </w:tcPr>
    </w:tblStylePr>
    <w:tblStylePr w:type="seCell">
      <w:pPr>
        <w:jc w:val="center"/>
      </w:pPr>
      <w:rPr>
        <w:color w:val="426520" w:themeColor="accent2" w:themeShade="80"/>
      </w:rPr>
      <w:tblPr/>
      <w:tcPr>
        <w:shd w:val="clear" w:color="auto" w:fill="A5CC50" w:themeFill="accent5" w:themeFillShade="BF"/>
      </w:tcPr>
    </w:tblStylePr>
    <w:tblStylePr w:type="swCell">
      <w:pPr>
        <w:jc w:val="left"/>
      </w:pPr>
      <w:tblPr/>
      <w:tcPr>
        <w:tcBorders>
          <w:top w:val="single" w:sz="4" w:space="0" w:color="0F5CA2" w:themeColor="accent1"/>
        </w:tcBorders>
        <w:shd w:val="clear" w:color="auto" w:fill="A5CC50" w:themeFill="accent5" w:themeFillShade="BF"/>
      </w:tcPr>
    </w:tblStylePr>
  </w:style>
  <w:style w:type="table" w:styleId="GridTable5Dark-Accent2">
    <w:name w:val="Grid Table 5 Dark Accent 2"/>
    <w:basedOn w:val="TableNormal"/>
    <w:uiPriority w:val="50"/>
    <w:rsid w:val="008D7AC0"/>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6F3D9"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85C446"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85C446"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85C446"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85C446" w:themeFill="accent2"/>
      </w:tcPr>
    </w:tblStylePr>
    <w:tblStylePr w:type="band1Vert">
      <w:tblPr/>
      <w:tcPr>
        <w:shd w:val="clear" w:color="auto" w:fill="CEE7B4" w:themeFill="accent2" w:themeFillTint="66"/>
      </w:tcPr>
    </w:tblStylePr>
    <w:tblStylePr w:type="band1Horz">
      <w:tblPr/>
      <w:tcPr>
        <w:shd w:val="clear" w:color="auto" w:fill="CEE7B4" w:themeFill="accent2" w:themeFillTint="66"/>
      </w:tcPr>
    </w:tblStylePr>
  </w:style>
  <w:style w:type="paragraph" w:styleId="ListNumber4">
    <w:name w:val="List Number 4"/>
    <w:basedOn w:val="ListNumber3"/>
    <w:next w:val="ListNumber3"/>
    <w:uiPriority w:val="99"/>
    <w:semiHidden/>
    <w:unhideWhenUsed/>
    <w:rsid w:val="008D7AC0"/>
  </w:style>
  <w:style w:type="paragraph" w:styleId="ListNumber5">
    <w:name w:val="List Number 5"/>
    <w:basedOn w:val="ListNumber4"/>
    <w:uiPriority w:val="99"/>
    <w:semiHidden/>
    <w:unhideWhenUsed/>
    <w:rsid w:val="008D7AC0"/>
    <w:pPr>
      <w:numPr>
        <w:numId w:val="3"/>
      </w:numPr>
    </w:pPr>
  </w:style>
  <w:style w:type="paragraph" w:styleId="TOC5">
    <w:name w:val="toc 5"/>
    <w:basedOn w:val="Normal"/>
    <w:next w:val="Normal"/>
    <w:uiPriority w:val="50"/>
    <w:semiHidden/>
    <w:rsid w:val="008D7AC0"/>
    <w:pPr>
      <w:ind w:left="800"/>
    </w:pPr>
    <w:rPr>
      <w:rFonts w:asciiTheme="minorHAnsi" w:hAnsiTheme="minorHAnsi" w:cstheme="minorHAnsi"/>
      <w:szCs w:val="20"/>
    </w:rPr>
  </w:style>
  <w:style w:type="paragraph" w:styleId="TOC6">
    <w:name w:val="toc 6"/>
    <w:basedOn w:val="Normal"/>
    <w:next w:val="Normal"/>
    <w:uiPriority w:val="50"/>
    <w:semiHidden/>
    <w:rsid w:val="008D7AC0"/>
    <w:pPr>
      <w:ind w:left="1000"/>
    </w:pPr>
    <w:rPr>
      <w:rFonts w:asciiTheme="minorHAnsi" w:hAnsiTheme="minorHAnsi" w:cstheme="minorHAnsi"/>
      <w:szCs w:val="20"/>
    </w:rPr>
  </w:style>
  <w:style w:type="paragraph" w:styleId="TOC7">
    <w:name w:val="toc 7"/>
    <w:basedOn w:val="Normal"/>
    <w:next w:val="Normal"/>
    <w:uiPriority w:val="50"/>
    <w:semiHidden/>
    <w:rsid w:val="008D7AC0"/>
    <w:pPr>
      <w:ind w:left="1200"/>
    </w:pPr>
    <w:rPr>
      <w:rFonts w:asciiTheme="minorHAnsi" w:hAnsiTheme="minorHAnsi" w:cstheme="minorHAnsi"/>
      <w:szCs w:val="20"/>
    </w:rPr>
  </w:style>
  <w:style w:type="paragraph" w:styleId="TOC8">
    <w:name w:val="toc 8"/>
    <w:basedOn w:val="Normal"/>
    <w:next w:val="Normal"/>
    <w:uiPriority w:val="50"/>
    <w:semiHidden/>
    <w:rsid w:val="008D7AC0"/>
    <w:pPr>
      <w:ind w:left="1400"/>
    </w:pPr>
    <w:rPr>
      <w:rFonts w:asciiTheme="minorHAnsi" w:hAnsiTheme="minorHAnsi" w:cstheme="minorHAnsi"/>
      <w:szCs w:val="20"/>
    </w:rPr>
  </w:style>
  <w:style w:type="paragraph" w:styleId="TOC9">
    <w:name w:val="toc 9"/>
    <w:basedOn w:val="Normal"/>
    <w:next w:val="Normal"/>
    <w:uiPriority w:val="50"/>
    <w:semiHidden/>
    <w:rsid w:val="008D7AC0"/>
    <w:pPr>
      <w:ind w:left="1600"/>
    </w:pPr>
    <w:rPr>
      <w:rFonts w:asciiTheme="minorHAnsi" w:hAnsiTheme="minorHAnsi" w:cstheme="minorHAnsi"/>
      <w:szCs w:val="20"/>
    </w:rPr>
  </w:style>
  <w:style w:type="table" w:customStyle="1" w:styleId="Calendar1">
    <w:name w:val="Calendar 1"/>
    <w:basedOn w:val="TableNormal"/>
    <w:uiPriority w:val="99"/>
    <w:qFormat/>
    <w:rsid w:val="008D7AC0"/>
    <w:rPr>
      <w:rFonts w:eastAsiaTheme="minorEastAsia"/>
      <w:lang w:val="en-US"/>
    </w:rPr>
    <w:tblPr>
      <w:tblStyleRowBandSize w:val="1"/>
      <w:tblStyleColBandSize w:val="1"/>
    </w:tblPr>
    <w:tcPr>
      <w:shd w:val="clear" w:color="auto" w:fill="auto"/>
    </w:tcPr>
    <w:tblStylePr w:type="firstRow">
      <w:pPr>
        <w:wordWrap/>
        <w:spacing w:beforeLines="0" w:beforeAutospacing="0" w:afterLines="0" w:afterAutospacing="0" w:line="240" w:lineRule="auto"/>
      </w:pPr>
      <w:rPr>
        <w:rFonts w:asciiTheme="minorHAnsi" w:hAnsiTheme="minorHAnsi"/>
        <w:b/>
        <w:i w:val="0"/>
        <w:color w:val="auto"/>
        <w:sz w:val="44"/>
      </w:rPr>
      <w:tblPr/>
      <w:tcPr>
        <w:vAlign w:val="bottom"/>
      </w:tcPr>
    </w:tblStylePr>
    <w:tblStylePr w:type="lastRow">
      <w:tblPr/>
      <w:tcPr>
        <w:tcBorders>
          <w:top w:val="nil"/>
          <w:left w:val="nil"/>
          <w:bottom w:val="nil"/>
          <w:right w:val="nil"/>
          <w:insideH w:val="nil"/>
          <w:insideV w:val="nil"/>
          <w:tl2br w:val="nil"/>
          <w:tr2bl w:val="nil"/>
        </w:tcBorders>
        <w:shd w:val="clear" w:color="auto" w:fill="auto"/>
      </w:tcPr>
    </w:tblStylePr>
    <w:tblStylePr w:type="band1Horz">
      <w:tblPr/>
      <w:tcPr>
        <w:tcBorders>
          <w:top w:val="nil"/>
          <w:left w:val="nil"/>
          <w:bottom w:val="nil"/>
          <w:right w:val="nil"/>
          <w:insideH w:val="nil"/>
          <w:insideV w:val="nil"/>
          <w:tl2br w:val="nil"/>
          <w:tr2bl w:val="nil"/>
        </w:tcBorders>
        <w:shd w:val="clear" w:color="auto" w:fill="auto"/>
      </w:tcPr>
    </w:tblStylePr>
    <w:tblStylePr w:type="band2Horz">
      <w:tblPr/>
      <w:tcPr>
        <w:tcBorders>
          <w:top w:val="single" w:sz="24" w:space="0" w:color="000000" w:themeColor="text1"/>
          <w:left w:val="nil"/>
          <w:bottom w:val="single" w:sz="24" w:space="0" w:color="000000" w:themeColor="text1"/>
          <w:right w:val="nil"/>
          <w:insideH w:val="nil"/>
          <w:insideV w:val="nil"/>
          <w:tl2br w:val="nil"/>
          <w:tr2bl w:val="nil"/>
        </w:tcBorders>
        <w:shd w:val="clear" w:color="auto" w:fill="auto"/>
      </w:tcPr>
    </w:tblStylePr>
  </w:style>
  <w:style w:type="table" w:customStyle="1" w:styleId="Calendar3">
    <w:name w:val="Calendar 3"/>
    <w:basedOn w:val="TableNormal"/>
    <w:uiPriority w:val="99"/>
    <w:qFormat/>
    <w:rsid w:val="008D7AC0"/>
    <w:pPr>
      <w:jc w:val="right"/>
    </w:pPr>
    <w:rPr>
      <w:rFonts w:asciiTheme="majorHAnsi" w:eastAsiaTheme="majorEastAsia" w:hAnsiTheme="majorHAnsi" w:cstheme="majorBidi"/>
      <w:color w:val="000000" w:themeColor="text1"/>
      <w:lang w:val="en-US"/>
    </w:rPr>
    <w:tblPr/>
    <w:tblStylePr w:type="firstRow">
      <w:pPr>
        <w:wordWrap/>
        <w:jc w:val="right"/>
      </w:pPr>
      <w:rPr>
        <w:color w:val="0F5CA2" w:themeColor="accent1"/>
        <w:sz w:val="44"/>
      </w:rPr>
    </w:tblStylePr>
    <w:tblStylePr w:type="firstCol">
      <w:rPr>
        <w:color w:val="0F5CA2" w:themeColor="accent1"/>
      </w:rPr>
    </w:tblStylePr>
    <w:tblStylePr w:type="lastCol">
      <w:rPr>
        <w:color w:val="0F5CA2" w:themeColor="accent1"/>
      </w:rPr>
    </w:tblStylePr>
  </w:style>
  <w:style w:type="paragraph" w:styleId="EndnoteText">
    <w:name w:val="endnote text"/>
    <w:basedOn w:val="Normal"/>
    <w:link w:val="EndnoteTextChar"/>
    <w:uiPriority w:val="99"/>
    <w:semiHidden/>
    <w:unhideWhenUsed/>
    <w:rsid w:val="008D7AC0"/>
    <w:pPr>
      <w:spacing w:line="240" w:lineRule="auto"/>
    </w:pPr>
    <w:rPr>
      <w:szCs w:val="20"/>
    </w:rPr>
  </w:style>
  <w:style w:type="character" w:customStyle="1" w:styleId="EndnoteTextChar">
    <w:name w:val="Endnote Text Char"/>
    <w:basedOn w:val="DefaultParagraphFont"/>
    <w:link w:val="EndnoteText"/>
    <w:uiPriority w:val="99"/>
    <w:semiHidden/>
    <w:rsid w:val="008D7AC0"/>
    <w:rPr>
      <w:szCs w:val="20"/>
      <w:lang w:val="en-US"/>
    </w:rPr>
  </w:style>
  <w:style w:type="character" w:styleId="EndnoteReference">
    <w:name w:val="endnote reference"/>
    <w:basedOn w:val="DefaultParagraphFont"/>
    <w:uiPriority w:val="99"/>
    <w:semiHidden/>
    <w:unhideWhenUsed/>
    <w:rsid w:val="008D7AC0"/>
    <w:rPr>
      <w:vertAlign w:val="superscript"/>
    </w:rPr>
  </w:style>
  <w:style w:type="paragraph" w:styleId="ListBullet4">
    <w:name w:val="List Bullet 4"/>
    <w:basedOn w:val="ListBullet3"/>
    <w:uiPriority w:val="99"/>
    <w:semiHidden/>
    <w:unhideWhenUsed/>
    <w:rsid w:val="008D7AC0"/>
  </w:style>
  <w:style w:type="paragraph" w:styleId="ListBullet5">
    <w:name w:val="List Bullet 5"/>
    <w:basedOn w:val="ListBullet4"/>
    <w:uiPriority w:val="99"/>
    <w:semiHidden/>
    <w:unhideWhenUsed/>
    <w:rsid w:val="008D7AC0"/>
  </w:style>
  <w:style w:type="paragraph" w:styleId="List2">
    <w:name w:val="List 2"/>
    <w:basedOn w:val="BodyText"/>
    <w:uiPriority w:val="99"/>
    <w:semiHidden/>
    <w:unhideWhenUsed/>
    <w:rsid w:val="008D7AC0"/>
    <w:pPr>
      <w:ind w:left="566" w:hanging="283"/>
      <w:contextualSpacing/>
    </w:pPr>
  </w:style>
  <w:style w:type="paragraph" w:styleId="List3">
    <w:name w:val="List 3"/>
    <w:basedOn w:val="BodyText"/>
    <w:uiPriority w:val="99"/>
    <w:semiHidden/>
    <w:unhideWhenUsed/>
    <w:rsid w:val="008D7AC0"/>
    <w:pPr>
      <w:ind w:left="849" w:hanging="283"/>
      <w:contextualSpacing/>
    </w:pPr>
  </w:style>
  <w:style w:type="paragraph" w:styleId="List4">
    <w:name w:val="List 4"/>
    <w:basedOn w:val="BodyText"/>
    <w:uiPriority w:val="99"/>
    <w:semiHidden/>
    <w:unhideWhenUsed/>
    <w:rsid w:val="008D7AC0"/>
    <w:pPr>
      <w:ind w:left="1132" w:hanging="283"/>
      <w:contextualSpacing/>
    </w:pPr>
  </w:style>
  <w:style w:type="paragraph" w:styleId="List5">
    <w:name w:val="List 5"/>
    <w:basedOn w:val="BodyText"/>
    <w:uiPriority w:val="99"/>
    <w:semiHidden/>
    <w:unhideWhenUsed/>
    <w:rsid w:val="008D7AC0"/>
    <w:pPr>
      <w:ind w:left="1415" w:hanging="283"/>
      <w:contextualSpacing/>
    </w:pPr>
  </w:style>
  <w:style w:type="paragraph" w:styleId="BodyText2">
    <w:name w:val="Body Text 2"/>
    <w:basedOn w:val="BodyText"/>
    <w:link w:val="BodyText2Char"/>
    <w:uiPriority w:val="99"/>
    <w:semiHidden/>
    <w:rsid w:val="008D7AC0"/>
    <w:pPr>
      <w:spacing w:line="480" w:lineRule="auto"/>
    </w:pPr>
  </w:style>
  <w:style w:type="character" w:customStyle="1" w:styleId="BodyText2Char">
    <w:name w:val="Body Text 2 Char"/>
    <w:basedOn w:val="DefaultParagraphFont"/>
    <w:link w:val="BodyText2"/>
    <w:uiPriority w:val="99"/>
    <w:semiHidden/>
    <w:rsid w:val="008D7AC0"/>
    <w:rPr>
      <w:color w:val="404040" w:themeColor="text1" w:themeTint="BF"/>
      <w:kern w:val="21"/>
      <w:lang w:val="en-US"/>
      <w14:numSpacing w14:val="proportional"/>
    </w:rPr>
  </w:style>
  <w:style w:type="paragraph" w:styleId="BodyText3">
    <w:name w:val="Body Text 3"/>
    <w:basedOn w:val="BodyText"/>
    <w:link w:val="BodyText3Char"/>
    <w:uiPriority w:val="99"/>
    <w:semiHidden/>
    <w:rsid w:val="008D7AC0"/>
    <w:rPr>
      <w:sz w:val="16"/>
      <w:szCs w:val="16"/>
    </w:rPr>
  </w:style>
  <w:style w:type="character" w:customStyle="1" w:styleId="BodyText3Char">
    <w:name w:val="Body Text 3 Char"/>
    <w:basedOn w:val="DefaultParagraphFont"/>
    <w:link w:val="BodyText3"/>
    <w:uiPriority w:val="99"/>
    <w:semiHidden/>
    <w:rsid w:val="008D7AC0"/>
    <w:rPr>
      <w:color w:val="404040" w:themeColor="text1" w:themeTint="BF"/>
      <w:kern w:val="21"/>
      <w:sz w:val="16"/>
      <w:szCs w:val="16"/>
      <w:lang w:val="en-US"/>
      <w14:numSpacing w14:val="proportional"/>
    </w:rPr>
  </w:style>
  <w:style w:type="paragraph" w:customStyle="1" w:styleId="Spacing">
    <w:name w:val="Spacing"/>
    <w:basedOn w:val="Normal"/>
    <w:uiPriority w:val="99"/>
    <w:semiHidden/>
    <w:rsid w:val="008D7AC0"/>
    <w:pPr>
      <w:spacing w:line="240" w:lineRule="auto"/>
    </w:pPr>
    <w:rPr>
      <w:rFonts w:eastAsia="Times New Roman" w:cs="Times New Roman"/>
      <w:sz w:val="2"/>
      <w:szCs w:val="20"/>
    </w:rPr>
  </w:style>
  <w:style w:type="paragraph" w:customStyle="1" w:styleId="Spacing2">
    <w:name w:val="Spacing2"/>
    <w:basedOn w:val="BodyText"/>
    <w:uiPriority w:val="99"/>
    <w:semiHidden/>
    <w:rsid w:val="008D7AC0"/>
    <w:pPr>
      <w:spacing w:line="264" w:lineRule="auto"/>
    </w:pPr>
    <w:rPr>
      <w:rFonts w:eastAsia="Times New Roman" w:cs="Times New Roman"/>
      <w:szCs w:val="20"/>
    </w:rPr>
  </w:style>
  <w:style w:type="paragraph" w:customStyle="1" w:styleId="FactSheetTitle">
    <w:name w:val="Fact Sheet Title"/>
    <w:basedOn w:val="Title"/>
    <w:link w:val="FactSheetTitleChar"/>
    <w:uiPriority w:val="99"/>
    <w:semiHidden/>
    <w:qFormat/>
    <w:rsid w:val="008D7AC0"/>
    <w:pPr>
      <w:spacing w:before="240"/>
    </w:pPr>
    <w:rPr>
      <w:b w:val="0"/>
      <w:sz w:val="60"/>
      <w:szCs w:val="60"/>
    </w:rPr>
  </w:style>
  <w:style w:type="paragraph" w:customStyle="1" w:styleId="FactSheetSubtitle">
    <w:name w:val="Fact Sheet Subtitle"/>
    <w:basedOn w:val="Subtitle"/>
    <w:link w:val="FactSheetSubtitleChar"/>
    <w:uiPriority w:val="99"/>
    <w:semiHidden/>
    <w:qFormat/>
    <w:rsid w:val="008D7AC0"/>
    <w:pPr>
      <w:spacing w:before="60"/>
    </w:pPr>
    <w:rPr>
      <w:sz w:val="36"/>
      <w:szCs w:val="36"/>
    </w:rPr>
  </w:style>
  <w:style w:type="character" w:customStyle="1" w:styleId="FactSheetTitleChar">
    <w:name w:val="Fact Sheet Title Char"/>
    <w:basedOn w:val="TitleChar"/>
    <w:link w:val="FactSheetTitle"/>
    <w:uiPriority w:val="99"/>
    <w:semiHidden/>
    <w:rsid w:val="008D7AC0"/>
    <w:rPr>
      <w:rFonts w:ascii="Fira Sans SemiBold" w:eastAsiaTheme="majorEastAsia" w:hAnsi="Fira Sans SemiBold" w:cstheme="majorBidi"/>
      <w:b w:val="0"/>
      <w:color w:val="183C5D" w:themeColor="text2"/>
      <w:spacing w:val="16"/>
      <w:kern w:val="68"/>
      <w:sz w:val="60"/>
      <w:szCs w:val="60"/>
      <w:lang w:val="en-US"/>
      <w14:numSpacing w14:val="proportional"/>
    </w:rPr>
  </w:style>
  <w:style w:type="character" w:customStyle="1" w:styleId="FactSheetSubtitleChar">
    <w:name w:val="Fact Sheet Subtitle Char"/>
    <w:basedOn w:val="SubtitleChar"/>
    <w:link w:val="FactSheetSubtitle"/>
    <w:uiPriority w:val="99"/>
    <w:semiHidden/>
    <w:rsid w:val="008D7AC0"/>
    <w:rPr>
      <w:rFonts w:eastAsiaTheme="minorEastAsia"/>
      <w:color w:val="0F5CA2" w:themeColor="accent1"/>
      <w:kern w:val="21"/>
      <w:sz w:val="36"/>
      <w:szCs w:val="36"/>
      <w:lang w:val="en-US"/>
      <w14:numSpacing w14:val="proportional"/>
    </w:rPr>
  </w:style>
  <w:style w:type="table" w:styleId="GridTable6Colorful">
    <w:name w:val="Grid Table 6 Colorful"/>
    <w:basedOn w:val="TableNormal"/>
    <w:uiPriority w:val="51"/>
    <w:rsid w:val="008D7AC0"/>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bottom w:val="single" w:sz="12" w:space="0" w:color="666666" w:themeColor="text1" w:themeTint="99"/>
        </w:tcBorders>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character" w:styleId="IntenseEmphasis">
    <w:name w:val="Intense Emphasis"/>
    <w:uiPriority w:val="27"/>
    <w:qFormat/>
    <w:rsid w:val="002D755A"/>
    <w:rPr>
      <w:i/>
      <w:iCs/>
      <w:color w:val="105674" w:themeColor="accent3" w:themeShade="80"/>
    </w:rPr>
  </w:style>
  <w:style w:type="character" w:styleId="UnresolvedMention">
    <w:name w:val="Unresolved Mention"/>
    <w:basedOn w:val="DefaultParagraphFont"/>
    <w:uiPriority w:val="99"/>
    <w:semiHidden/>
    <w:unhideWhenUsed/>
    <w:rsid w:val="008D7AC0"/>
    <w:rPr>
      <w:color w:val="808080"/>
      <w:shd w:val="clear" w:color="auto" w:fill="E6E6E6"/>
    </w:rPr>
  </w:style>
  <w:style w:type="paragraph" w:styleId="Quote">
    <w:name w:val="Quote"/>
    <w:aliases w:val="Standard Quote"/>
    <w:basedOn w:val="BodyText"/>
    <w:next w:val="BodyText"/>
    <w:link w:val="QuoteChar"/>
    <w:uiPriority w:val="33"/>
    <w:qFormat/>
    <w:rsid w:val="008D7AC0"/>
    <w:pPr>
      <w:spacing w:before="200"/>
      <w:ind w:left="864" w:right="864"/>
      <w:jc w:val="center"/>
    </w:pPr>
    <w:rPr>
      <w:i/>
      <w:iCs/>
    </w:rPr>
  </w:style>
  <w:style w:type="character" w:customStyle="1" w:styleId="QuoteChar">
    <w:name w:val="Quote Char"/>
    <w:aliases w:val="Standard Quote Char"/>
    <w:basedOn w:val="DefaultParagraphFont"/>
    <w:link w:val="Quote"/>
    <w:uiPriority w:val="33"/>
    <w:rsid w:val="00BC0093"/>
    <w:rPr>
      <w:i/>
      <w:iCs/>
      <w:color w:val="404040" w:themeColor="text1" w:themeTint="BF"/>
      <w:kern w:val="21"/>
      <w:lang w:val="en-US"/>
      <w14:numSpacing w14:val="proportional"/>
    </w:rPr>
  </w:style>
  <w:style w:type="character" w:customStyle="1" w:styleId="ClearCharacter">
    <w:name w:val="Clear Character"/>
    <w:qFormat/>
    <w:rsid w:val="008D7AC0"/>
  </w:style>
  <w:style w:type="paragraph" w:customStyle="1" w:styleId="ClearParagraph">
    <w:name w:val="Clear Paragraph"/>
    <w:next w:val="BodyText"/>
    <w:uiPriority w:val="1"/>
    <w:qFormat/>
    <w:rsid w:val="008D7AC0"/>
  </w:style>
  <w:style w:type="paragraph" w:styleId="TableofFigures">
    <w:name w:val="table of figures"/>
    <w:basedOn w:val="BodyText"/>
    <w:next w:val="Normal"/>
    <w:uiPriority w:val="99"/>
    <w:semiHidden/>
    <w:rsid w:val="008D7AC0"/>
    <w:pPr>
      <w:spacing w:after="0"/>
    </w:pPr>
    <w:rPr>
      <w:u w:color="D9D9D9" w:themeColor="background1" w:themeShade="D9"/>
    </w:rPr>
  </w:style>
  <w:style w:type="character" w:styleId="SubtleEmphasis">
    <w:name w:val="Subtle Emphasis"/>
    <w:uiPriority w:val="28"/>
    <w:rsid w:val="008D7AC0"/>
    <w:rPr>
      <w:b w:val="0"/>
      <w:i/>
      <w:iCs/>
      <w:color w:val="auto"/>
      <w:w w:val="100"/>
    </w:rPr>
  </w:style>
  <w:style w:type="paragraph" w:styleId="BalloonText">
    <w:name w:val="Balloon Text"/>
    <w:basedOn w:val="Normal"/>
    <w:link w:val="BalloonTextChar"/>
    <w:uiPriority w:val="99"/>
    <w:semiHidden/>
    <w:rsid w:val="008D7AC0"/>
    <w:pPr>
      <w:spacing w:line="240" w:lineRule="auto"/>
    </w:pPr>
    <w:rPr>
      <w:rFonts w:cs="Segoe UI"/>
      <w:sz w:val="18"/>
      <w:szCs w:val="18"/>
    </w:rPr>
  </w:style>
  <w:style w:type="character" w:customStyle="1" w:styleId="BalloonTextChar">
    <w:name w:val="Balloon Text Char"/>
    <w:basedOn w:val="DefaultParagraphFont"/>
    <w:link w:val="BalloonText"/>
    <w:uiPriority w:val="99"/>
    <w:semiHidden/>
    <w:rsid w:val="008D7AC0"/>
    <w:rPr>
      <w:rFonts w:cs="Segoe UI"/>
      <w:sz w:val="18"/>
      <w:szCs w:val="18"/>
      <w:lang w:val="en-US"/>
    </w:rPr>
  </w:style>
  <w:style w:type="paragraph" w:customStyle="1" w:styleId="FactSheetHeaderTitle">
    <w:name w:val="Fact Sheet Header Title"/>
    <w:basedOn w:val="Title"/>
    <w:link w:val="FactSheetHeaderTitleChar"/>
    <w:uiPriority w:val="97"/>
    <w:qFormat/>
    <w:rsid w:val="008D7AC0"/>
    <w:pPr>
      <w:spacing w:before="240"/>
    </w:pPr>
    <w:rPr>
      <w:b w:val="0"/>
      <w:spacing w:val="-4"/>
      <w:sz w:val="60"/>
      <w:szCs w:val="60"/>
    </w:rPr>
  </w:style>
  <w:style w:type="paragraph" w:customStyle="1" w:styleId="FactsheetHeaderSubtitle">
    <w:name w:val="Fact sheet Header Subtitle"/>
    <w:basedOn w:val="Subtitle"/>
    <w:link w:val="FactsheetHeaderSubtitleChar"/>
    <w:uiPriority w:val="98"/>
    <w:qFormat/>
    <w:rsid w:val="008D7AC0"/>
    <w:pPr>
      <w:spacing w:before="60" w:line="264" w:lineRule="auto"/>
    </w:pPr>
    <w:rPr>
      <w:sz w:val="36"/>
      <w:szCs w:val="36"/>
    </w:rPr>
  </w:style>
  <w:style w:type="character" w:customStyle="1" w:styleId="FactSheetHeaderTitleChar">
    <w:name w:val="Fact Sheet Header Title Char"/>
    <w:basedOn w:val="TitleChar"/>
    <w:link w:val="FactSheetHeaderTitle"/>
    <w:uiPriority w:val="97"/>
    <w:rsid w:val="00BC0093"/>
    <w:rPr>
      <w:rFonts w:ascii="Fira Sans SemiBold" w:eastAsiaTheme="majorEastAsia" w:hAnsi="Fira Sans SemiBold" w:cstheme="majorBidi"/>
      <w:b w:val="0"/>
      <w:color w:val="183C5D" w:themeColor="text2"/>
      <w:spacing w:val="-4"/>
      <w:kern w:val="68"/>
      <w:sz w:val="60"/>
      <w:szCs w:val="60"/>
      <w14:numSpacing w14:val="proportional"/>
    </w:rPr>
  </w:style>
  <w:style w:type="character" w:customStyle="1" w:styleId="FactsheetHeaderSubtitleChar">
    <w:name w:val="Fact sheet Header Subtitle Char"/>
    <w:basedOn w:val="SubtitleChar"/>
    <w:link w:val="FactsheetHeaderSubtitle"/>
    <w:uiPriority w:val="98"/>
    <w:rsid w:val="00BC0093"/>
    <w:rPr>
      <w:rFonts w:eastAsiaTheme="minorEastAsia"/>
      <w:color w:val="0F5CA2" w:themeColor="accent1"/>
      <w:kern w:val="21"/>
      <w:sz w:val="36"/>
      <w:szCs w:val="36"/>
      <w14:numSpacing w14:val="proportional"/>
    </w:rPr>
  </w:style>
  <w:style w:type="character" w:customStyle="1" w:styleId="CalloutChar">
    <w:name w:val="Callout Char"/>
    <w:basedOn w:val="IntenseQuoteChar"/>
    <w:link w:val="Callout"/>
    <w:uiPriority w:val="7"/>
    <w:rsid w:val="000A66BF"/>
    <w:rPr>
      <w:i w:val="0"/>
      <w:iCs/>
      <w:color w:val="183C5D" w:themeColor="text2"/>
      <w:kern w:val="21"/>
      <w:szCs w:val="24"/>
      <w:shd w:val="clear" w:color="auto" w:fill="F4F9EA" w:themeFill="accent5" w:themeFillTint="33"/>
      <w:lang w:val="en-US"/>
      <w14:numSpacing w14:val="proportional"/>
    </w:rPr>
  </w:style>
  <w:style w:type="paragraph" w:styleId="Bibliography">
    <w:name w:val="Bibliography"/>
    <w:basedOn w:val="BlockText"/>
    <w:next w:val="BodyText"/>
    <w:uiPriority w:val="99"/>
    <w:semiHidden/>
    <w:unhideWhenUsed/>
    <w:rsid w:val="008D7AC0"/>
  </w:style>
  <w:style w:type="paragraph" w:styleId="NormalWeb">
    <w:name w:val="Normal (Web)"/>
    <w:basedOn w:val="Normal"/>
    <w:uiPriority w:val="99"/>
    <w:semiHidden/>
    <w:unhideWhenUsed/>
    <w:rsid w:val="008D7AC0"/>
    <w:rPr>
      <w:rFonts w:cs="Times New Roman"/>
      <w:sz w:val="24"/>
      <w:szCs w:val="24"/>
    </w:rPr>
  </w:style>
  <w:style w:type="paragraph" w:styleId="BodyTextIndent">
    <w:name w:val="Body Text Indent"/>
    <w:basedOn w:val="BodyText"/>
    <w:link w:val="BodyTextIndentChar"/>
    <w:uiPriority w:val="99"/>
    <w:semiHidden/>
    <w:rsid w:val="008D7AC0"/>
    <w:pPr>
      <w:ind w:left="360"/>
    </w:pPr>
  </w:style>
  <w:style w:type="character" w:customStyle="1" w:styleId="BodyTextIndentChar">
    <w:name w:val="Body Text Indent Char"/>
    <w:basedOn w:val="DefaultParagraphFont"/>
    <w:link w:val="BodyTextIndent"/>
    <w:uiPriority w:val="99"/>
    <w:semiHidden/>
    <w:rsid w:val="008D7AC0"/>
    <w:rPr>
      <w:color w:val="404040" w:themeColor="text1" w:themeTint="BF"/>
      <w:kern w:val="21"/>
      <w:lang w:val="en-US"/>
      <w14:numSpacing w14:val="proportional"/>
    </w:rPr>
  </w:style>
  <w:style w:type="paragraph" w:styleId="BodyTextIndent2">
    <w:name w:val="Body Text Indent 2"/>
    <w:basedOn w:val="BodyText"/>
    <w:link w:val="BodyTextIndent2Char"/>
    <w:uiPriority w:val="99"/>
    <w:semiHidden/>
    <w:rsid w:val="008D7AC0"/>
    <w:pPr>
      <w:spacing w:line="480" w:lineRule="auto"/>
      <w:ind w:left="360"/>
    </w:pPr>
  </w:style>
  <w:style w:type="character" w:customStyle="1" w:styleId="BodyTextIndent2Char">
    <w:name w:val="Body Text Indent 2 Char"/>
    <w:basedOn w:val="DefaultParagraphFont"/>
    <w:link w:val="BodyTextIndent2"/>
    <w:uiPriority w:val="99"/>
    <w:semiHidden/>
    <w:rsid w:val="008D7AC0"/>
    <w:rPr>
      <w:color w:val="404040" w:themeColor="text1" w:themeTint="BF"/>
      <w:kern w:val="21"/>
      <w:lang w:val="en-US"/>
      <w14:numSpacing w14:val="proportional"/>
    </w:rPr>
  </w:style>
  <w:style w:type="paragraph" w:styleId="BodyTextIndent3">
    <w:name w:val="Body Text Indent 3"/>
    <w:basedOn w:val="BodyText"/>
    <w:link w:val="BodyTextIndent3Char"/>
    <w:uiPriority w:val="99"/>
    <w:semiHidden/>
    <w:rsid w:val="008D7AC0"/>
    <w:pPr>
      <w:ind w:left="360"/>
    </w:pPr>
    <w:rPr>
      <w:sz w:val="16"/>
      <w:szCs w:val="16"/>
    </w:rPr>
  </w:style>
  <w:style w:type="character" w:customStyle="1" w:styleId="BodyTextIndent3Char">
    <w:name w:val="Body Text Indent 3 Char"/>
    <w:basedOn w:val="DefaultParagraphFont"/>
    <w:link w:val="BodyTextIndent3"/>
    <w:uiPriority w:val="99"/>
    <w:semiHidden/>
    <w:rsid w:val="008D7AC0"/>
    <w:rPr>
      <w:color w:val="404040" w:themeColor="text1" w:themeTint="BF"/>
      <w:kern w:val="21"/>
      <w:sz w:val="16"/>
      <w:szCs w:val="16"/>
      <w:lang w:val="en-US"/>
      <w14:numSpacing w14:val="proportional"/>
    </w:rPr>
  </w:style>
  <w:style w:type="character" w:customStyle="1" w:styleId="ListBulletChar">
    <w:name w:val="List Bullet Char"/>
    <w:aliases w:val="Bulleted List Char"/>
    <w:basedOn w:val="BodyTextChar"/>
    <w:link w:val="ListBullet"/>
    <w:uiPriority w:val="18"/>
    <w:rsid w:val="00831013"/>
    <w:rPr>
      <w:kern w:val="21"/>
      <w:szCs w:val="22"/>
      <w:lang w:eastAsia="en-AU"/>
      <w14:numSpacing w14:val="proportional"/>
    </w:rPr>
  </w:style>
  <w:style w:type="paragraph" w:styleId="DocumentMap">
    <w:name w:val="Document Map"/>
    <w:basedOn w:val="Normal"/>
    <w:link w:val="DocumentMapChar"/>
    <w:uiPriority w:val="99"/>
    <w:semiHidden/>
    <w:unhideWhenUsed/>
    <w:rsid w:val="008D7AC0"/>
    <w:pPr>
      <w:spacing w:line="240" w:lineRule="auto"/>
    </w:pPr>
    <w:rPr>
      <w:rFonts w:ascii="Arial" w:hAnsi="Arial" w:cs="Segoe UI"/>
      <w:sz w:val="16"/>
      <w:szCs w:val="16"/>
    </w:rPr>
  </w:style>
  <w:style w:type="character" w:customStyle="1" w:styleId="DocumentMapChar">
    <w:name w:val="Document Map Char"/>
    <w:basedOn w:val="DefaultParagraphFont"/>
    <w:link w:val="DocumentMap"/>
    <w:uiPriority w:val="99"/>
    <w:semiHidden/>
    <w:rsid w:val="008D7AC0"/>
    <w:rPr>
      <w:rFonts w:ascii="Arial" w:hAnsi="Arial" w:cs="Segoe UI"/>
      <w:sz w:val="16"/>
      <w:szCs w:val="16"/>
      <w:lang w:val="en-US"/>
    </w:rPr>
  </w:style>
  <w:style w:type="numbering" w:customStyle="1" w:styleId="Bullets">
    <w:name w:val="Bullets"/>
    <w:uiPriority w:val="99"/>
    <w:rsid w:val="008D7AC0"/>
    <w:pPr>
      <w:numPr>
        <w:numId w:val="2"/>
      </w:numPr>
    </w:pPr>
  </w:style>
  <w:style w:type="paragraph" w:customStyle="1" w:styleId="Bluestrip">
    <w:name w:val="Blue strip"/>
    <w:basedOn w:val="Normal"/>
    <w:uiPriority w:val="99"/>
    <w:qFormat/>
    <w:rsid w:val="008D7AC0"/>
    <w:pPr>
      <w:pBdr>
        <w:top w:val="single" w:sz="36" w:space="4" w:color="0F5CA2" w:themeColor="accent1"/>
        <w:bottom w:val="single" w:sz="36" w:space="1" w:color="0F5CA2" w:themeColor="accent1"/>
      </w:pBdr>
      <w:shd w:val="clear" w:color="auto" w:fill="0F5CA2" w:themeFill="accent1"/>
      <w:spacing w:before="240" w:after="360"/>
      <w:ind w:firstLine="360"/>
    </w:pPr>
    <w:rPr>
      <w:b/>
      <w:bCs/>
      <w:color w:val="FFFFFF" w:themeColor="background1"/>
      <w:sz w:val="28"/>
      <w:szCs w:val="28"/>
    </w:rPr>
  </w:style>
  <w:style w:type="paragraph" w:customStyle="1" w:styleId="BodyTextCondensed">
    <w:name w:val="Body Text Condensed"/>
    <w:basedOn w:val="BodyText"/>
    <w:next w:val="BodyText"/>
    <w:link w:val="BodyTextCondensedChar"/>
    <w:uiPriority w:val="3"/>
    <w:qFormat/>
    <w:rsid w:val="008D7AC0"/>
    <w:rPr>
      <w:spacing w:val="-2"/>
    </w:rPr>
  </w:style>
  <w:style w:type="character" w:customStyle="1" w:styleId="BodyTextCondensedChar">
    <w:name w:val="Body Text Condensed Char"/>
    <w:basedOn w:val="BodyTextChar"/>
    <w:link w:val="BodyTextCondensed"/>
    <w:uiPriority w:val="3"/>
    <w:rsid w:val="00B05E4A"/>
    <w:rPr>
      <w:color w:val="404040" w:themeColor="text1" w:themeTint="BF"/>
      <w:spacing w:val="-2"/>
      <w:kern w:val="21"/>
      <w:lang w:val="en-US"/>
      <w14:numSpacing w14:val="proportional"/>
    </w:rPr>
  </w:style>
  <w:style w:type="paragraph" w:customStyle="1" w:styleId="BodyTextExpanded">
    <w:name w:val="Body Text Expanded"/>
    <w:basedOn w:val="BodyTextCondensed"/>
    <w:next w:val="BodyText"/>
    <w:link w:val="BodyTextExpandedChar"/>
    <w:uiPriority w:val="4"/>
    <w:qFormat/>
    <w:rsid w:val="008D7AC0"/>
    <w:rPr>
      <w:spacing w:val="2"/>
    </w:rPr>
  </w:style>
  <w:style w:type="character" w:customStyle="1" w:styleId="BodyTextExpandedChar">
    <w:name w:val="Body Text Expanded Char"/>
    <w:basedOn w:val="BodyTextCondensedChar"/>
    <w:link w:val="BodyTextExpanded"/>
    <w:uiPriority w:val="4"/>
    <w:rsid w:val="00B05E4A"/>
    <w:rPr>
      <w:color w:val="404040" w:themeColor="text1" w:themeTint="BF"/>
      <w:spacing w:val="2"/>
      <w:kern w:val="21"/>
      <w:lang w:val="en-US"/>
      <w14:numSpacing w14:val="proportional"/>
    </w:rPr>
  </w:style>
  <w:style w:type="character" w:styleId="FollowedHyperlink">
    <w:name w:val="FollowedHyperlink"/>
    <w:basedOn w:val="DefaultParagraphFont"/>
    <w:uiPriority w:val="99"/>
    <w:semiHidden/>
    <w:unhideWhenUsed/>
    <w:rsid w:val="008D7AC0"/>
    <w:rPr>
      <w:color w:val="48A1FA" w:themeColor="followedHyperlink"/>
      <w:u w:val="single"/>
    </w:rPr>
  </w:style>
  <w:style w:type="paragraph" w:customStyle="1" w:styleId="References">
    <w:name w:val="References"/>
    <w:basedOn w:val="BodyText"/>
    <w:uiPriority w:val="35"/>
    <w:qFormat/>
    <w:rsid w:val="008D7AC0"/>
    <w:pPr>
      <w:spacing w:after="240"/>
    </w:pPr>
    <w:rPr>
      <w:sz w:val="18"/>
      <w:szCs w:val="18"/>
    </w:rPr>
  </w:style>
  <w:style w:type="paragraph" w:customStyle="1" w:styleId="TableHeading">
    <w:name w:val="Table Heading"/>
    <w:basedOn w:val="Heading4"/>
    <w:next w:val="BodyText"/>
    <w:uiPriority w:val="99"/>
    <w:qFormat/>
    <w:rsid w:val="008D7AC0"/>
    <w:pPr>
      <w:spacing w:before="240" w:after="240"/>
    </w:pPr>
    <w:rPr>
      <w:rFonts w:ascii="Fira Sans SemiBold" w:hAnsi="Fira Sans SemiBold"/>
      <w:color w:val="183C5D" w:themeColor="text2"/>
      <w:sz w:val="22"/>
      <w:szCs w:val="20"/>
    </w:rPr>
  </w:style>
  <w:style w:type="paragraph" w:customStyle="1" w:styleId="Note">
    <w:name w:val="Note"/>
    <w:basedOn w:val="BodyText"/>
    <w:next w:val="BodyText"/>
    <w:uiPriority w:val="36"/>
    <w:rsid w:val="000A66BF"/>
    <w:pPr>
      <w:spacing w:before="160" w:after="240" w:line="240" w:lineRule="auto"/>
    </w:pPr>
    <w:rPr>
      <w:rFonts w:eastAsia="Times New Roman" w:cs="Times New Roman"/>
      <w:sz w:val="16"/>
      <w:szCs w:val="16"/>
      <w:lang w:eastAsia="en-AU"/>
    </w:rPr>
  </w:style>
  <w:style w:type="paragraph" w:customStyle="1" w:styleId="TextBoxBullets">
    <w:name w:val="Text_Box_Bullets"/>
    <w:basedOn w:val="ListBullet"/>
    <w:uiPriority w:val="99"/>
    <w:semiHidden/>
    <w:qFormat/>
    <w:rsid w:val="008D7AC0"/>
    <w:pPr>
      <w:ind w:left="709" w:right="778"/>
    </w:pPr>
    <w:rPr>
      <w:color w:val="122C45" w:themeColor="text2" w:themeShade="BF"/>
    </w:rPr>
  </w:style>
  <w:style w:type="character" w:customStyle="1" w:styleId="TOC1Char">
    <w:name w:val="TOC 1 Char"/>
    <w:basedOn w:val="DefaultParagraphFont"/>
    <w:link w:val="TOC1"/>
    <w:uiPriority w:val="50"/>
    <w:rsid w:val="009E5C21"/>
    <w:rPr>
      <w:rFonts w:ascii="Fira Sans SemiBold" w:eastAsiaTheme="minorEastAsia" w:hAnsi="Fira Sans SemiBold"/>
      <w:bCs/>
      <w:noProof/>
      <w:color w:val="183C5D" w:themeColor="text2"/>
      <w:u w:val="single" w:color="BFBFBF" w:themeColor="background1" w:themeShade="BF"/>
      <w:lang w:eastAsia="en-AU"/>
    </w:rPr>
  </w:style>
  <w:style w:type="paragraph" w:customStyle="1" w:styleId="Alert">
    <w:name w:val="Alert"/>
    <w:aliases w:val="Warning,Important"/>
    <w:basedOn w:val="Callout"/>
    <w:next w:val="BodyText"/>
    <w:uiPriority w:val="31"/>
    <w:qFormat/>
    <w:rsid w:val="008D7AC0"/>
    <w:pPr>
      <w:pBdr>
        <w:top w:val="single" w:sz="4" w:space="10" w:color="F9E7E7"/>
        <w:left w:val="single" w:sz="4" w:space="25" w:color="F9E7E7"/>
        <w:bottom w:val="single" w:sz="4" w:space="10" w:color="F9E7E7"/>
        <w:right w:val="single" w:sz="4" w:space="25" w:color="F9E7E7"/>
      </w:pBdr>
      <w:shd w:val="clear" w:color="auto" w:fill="F9E7E7"/>
      <w:jc w:val="left"/>
    </w:pPr>
    <w:rPr>
      <w:color w:val="0C1E2E" w:themeColor="text2" w:themeShade="80"/>
    </w:rPr>
  </w:style>
  <w:style w:type="paragraph" w:styleId="BodyTextFirstIndent">
    <w:name w:val="Body Text First Indent"/>
    <w:basedOn w:val="BodyText"/>
    <w:link w:val="BodyTextFirstIndentChar"/>
    <w:uiPriority w:val="99"/>
    <w:semiHidden/>
    <w:rsid w:val="008D7AC0"/>
    <w:pPr>
      <w:spacing w:before="0" w:after="0"/>
      <w:ind w:firstLine="360"/>
      <w:textboxTightWrap w:val="none"/>
    </w:pPr>
  </w:style>
  <w:style w:type="character" w:customStyle="1" w:styleId="BodyTextFirstIndentChar">
    <w:name w:val="Body Text First Indent Char"/>
    <w:basedOn w:val="BodyTextChar"/>
    <w:link w:val="BodyTextFirstIndent"/>
    <w:uiPriority w:val="99"/>
    <w:semiHidden/>
    <w:rsid w:val="008D7AC0"/>
    <w:rPr>
      <w:color w:val="404040" w:themeColor="text1" w:themeTint="BF"/>
      <w:kern w:val="21"/>
      <w:lang w:val="en-US"/>
      <w14:numSpacing w14:val="proportional"/>
    </w:rPr>
  </w:style>
  <w:style w:type="paragraph" w:styleId="BodyTextFirstIndent2">
    <w:name w:val="Body Text First Indent 2"/>
    <w:basedOn w:val="BodyTextIndent"/>
    <w:link w:val="BodyTextFirstIndent2Char"/>
    <w:uiPriority w:val="99"/>
    <w:semiHidden/>
    <w:rsid w:val="008D7AC0"/>
    <w:pPr>
      <w:spacing w:before="0" w:after="0"/>
      <w:ind w:firstLine="360"/>
      <w:textboxTightWrap w:val="none"/>
    </w:pPr>
  </w:style>
  <w:style w:type="character" w:customStyle="1" w:styleId="BodyTextFirstIndent2Char">
    <w:name w:val="Body Text First Indent 2 Char"/>
    <w:basedOn w:val="BodyTextIndentChar"/>
    <w:link w:val="BodyTextFirstIndent2"/>
    <w:uiPriority w:val="99"/>
    <w:semiHidden/>
    <w:rsid w:val="008D7AC0"/>
    <w:rPr>
      <w:color w:val="404040" w:themeColor="text1" w:themeTint="BF"/>
      <w:kern w:val="21"/>
      <w:lang w:val="en-US"/>
      <w14:numSpacing w14:val="proportional"/>
    </w:rPr>
  </w:style>
  <w:style w:type="paragraph" w:styleId="Closing">
    <w:name w:val="Closing"/>
    <w:basedOn w:val="Normal"/>
    <w:link w:val="ClosingChar"/>
    <w:uiPriority w:val="99"/>
    <w:semiHidden/>
    <w:unhideWhenUsed/>
    <w:rsid w:val="008D7AC0"/>
    <w:pPr>
      <w:spacing w:line="240" w:lineRule="auto"/>
      <w:ind w:left="4320"/>
    </w:pPr>
  </w:style>
  <w:style w:type="character" w:customStyle="1" w:styleId="ClosingChar">
    <w:name w:val="Closing Char"/>
    <w:basedOn w:val="DefaultParagraphFont"/>
    <w:link w:val="Closing"/>
    <w:uiPriority w:val="99"/>
    <w:semiHidden/>
    <w:rsid w:val="008D7AC0"/>
    <w:rPr>
      <w:lang w:val="en-US"/>
    </w:rPr>
  </w:style>
  <w:style w:type="paragraph" w:styleId="CommentText">
    <w:name w:val="annotation text"/>
    <w:basedOn w:val="Normal"/>
    <w:link w:val="CommentTextChar"/>
    <w:uiPriority w:val="99"/>
    <w:unhideWhenUsed/>
    <w:rsid w:val="008D7AC0"/>
    <w:pPr>
      <w:spacing w:line="240" w:lineRule="auto"/>
    </w:pPr>
    <w:rPr>
      <w:sz w:val="20"/>
      <w:szCs w:val="20"/>
    </w:rPr>
  </w:style>
  <w:style w:type="character" w:customStyle="1" w:styleId="CommentTextChar">
    <w:name w:val="Comment Text Char"/>
    <w:basedOn w:val="DefaultParagraphFont"/>
    <w:link w:val="CommentText"/>
    <w:uiPriority w:val="99"/>
    <w:rsid w:val="008D7AC0"/>
    <w:rPr>
      <w:sz w:val="20"/>
      <w:szCs w:val="20"/>
      <w:lang w:val="en-US"/>
    </w:rPr>
  </w:style>
  <w:style w:type="paragraph" w:styleId="CommentSubject">
    <w:name w:val="annotation subject"/>
    <w:basedOn w:val="CommentText"/>
    <w:next w:val="CommentText"/>
    <w:link w:val="CommentSubjectChar"/>
    <w:uiPriority w:val="99"/>
    <w:semiHidden/>
    <w:unhideWhenUsed/>
    <w:rsid w:val="008D7AC0"/>
    <w:rPr>
      <w:b/>
      <w:bCs/>
    </w:rPr>
  </w:style>
  <w:style w:type="character" w:customStyle="1" w:styleId="CommentSubjectChar">
    <w:name w:val="Comment Subject Char"/>
    <w:basedOn w:val="CommentTextChar"/>
    <w:link w:val="CommentSubject"/>
    <w:uiPriority w:val="99"/>
    <w:semiHidden/>
    <w:rsid w:val="008D7AC0"/>
    <w:rPr>
      <w:b/>
      <w:bCs/>
      <w:sz w:val="20"/>
      <w:szCs w:val="20"/>
      <w:lang w:val="en-US"/>
    </w:rPr>
  </w:style>
  <w:style w:type="paragraph" w:styleId="Date">
    <w:name w:val="Date"/>
    <w:basedOn w:val="Normal"/>
    <w:next w:val="Normal"/>
    <w:link w:val="DateChar"/>
    <w:uiPriority w:val="99"/>
    <w:semiHidden/>
    <w:unhideWhenUsed/>
    <w:rsid w:val="008D7AC0"/>
  </w:style>
  <w:style w:type="character" w:customStyle="1" w:styleId="DateChar">
    <w:name w:val="Date Char"/>
    <w:basedOn w:val="DefaultParagraphFont"/>
    <w:link w:val="Date"/>
    <w:uiPriority w:val="99"/>
    <w:semiHidden/>
    <w:rsid w:val="008D7AC0"/>
    <w:rPr>
      <w:lang w:val="en-US"/>
    </w:rPr>
  </w:style>
  <w:style w:type="paragraph" w:styleId="E-mailSignature">
    <w:name w:val="E-mail Signature"/>
    <w:basedOn w:val="Normal"/>
    <w:link w:val="E-mailSignatureChar"/>
    <w:uiPriority w:val="99"/>
    <w:semiHidden/>
    <w:unhideWhenUsed/>
    <w:rsid w:val="008D7AC0"/>
    <w:pPr>
      <w:spacing w:line="240" w:lineRule="auto"/>
    </w:pPr>
  </w:style>
  <w:style w:type="character" w:customStyle="1" w:styleId="E-mailSignatureChar">
    <w:name w:val="E-mail Signature Char"/>
    <w:basedOn w:val="DefaultParagraphFont"/>
    <w:link w:val="E-mailSignature"/>
    <w:uiPriority w:val="99"/>
    <w:semiHidden/>
    <w:rsid w:val="008D7AC0"/>
    <w:rPr>
      <w:lang w:val="en-US"/>
    </w:rPr>
  </w:style>
  <w:style w:type="paragraph" w:styleId="EnvelopeAddress">
    <w:name w:val="envelope address"/>
    <w:basedOn w:val="Normal"/>
    <w:uiPriority w:val="99"/>
    <w:semiHidden/>
    <w:unhideWhenUsed/>
    <w:rsid w:val="008D7AC0"/>
    <w:pPr>
      <w:framePr w:w="7920" w:h="1980" w:hRule="exact" w:hSpace="180" w:wrap="auto" w:hAnchor="page" w:xAlign="center" w:yAlign="bottom"/>
      <w:spacing w:line="240" w:lineRule="auto"/>
      <w:ind w:left="2880"/>
    </w:pPr>
    <w:rPr>
      <w:rFonts w:asciiTheme="majorHAnsi" w:eastAsiaTheme="majorEastAsia" w:hAnsiTheme="majorHAnsi" w:cstheme="majorBidi"/>
      <w:sz w:val="24"/>
      <w:szCs w:val="24"/>
    </w:rPr>
  </w:style>
  <w:style w:type="paragraph" w:styleId="EnvelopeReturn">
    <w:name w:val="envelope return"/>
    <w:basedOn w:val="Normal"/>
    <w:uiPriority w:val="99"/>
    <w:semiHidden/>
    <w:unhideWhenUsed/>
    <w:rsid w:val="008D7AC0"/>
    <w:pPr>
      <w:spacing w:line="240" w:lineRule="auto"/>
    </w:pPr>
    <w:rPr>
      <w:rFonts w:asciiTheme="majorHAnsi" w:eastAsiaTheme="majorEastAsia" w:hAnsiTheme="majorHAnsi" w:cstheme="majorBidi"/>
      <w:sz w:val="20"/>
      <w:szCs w:val="20"/>
    </w:rPr>
  </w:style>
  <w:style w:type="paragraph" w:styleId="HTMLAddress">
    <w:name w:val="HTML Address"/>
    <w:basedOn w:val="Normal"/>
    <w:link w:val="HTMLAddressChar"/>
    <w:uiPriority w:val="99"/>
    <w:semiHidden/>
    <w:unhideWhenUsed/>
    <w:rsid w:val="008D7AC0"/>
    <w:pPr>
      <w:spacing w:line="240" w:lineRule="auto"/>
    </w:pPr>
    <w:rPr>
      <w:i/>
      <w:iCs/>
    </w:rPr>
  </w:style>
  <w:style w:type="character" w:customStyle="1" w:styleId="HTMLAddressChar">
    <w:name w:val="HTML Address Char"/>
    <w:basedOn w:val="DefaultParagraphFont"/>
    <w:link w:val="HTMLAddress"/>
    <w:uiPriority w:val="99"/>
    <w:semiHidden/>
    <w:rsid w:val="008D7AC0"/>
    <w:rPr>
      <w:i/>
      <w:iCs/>
      <w:lang w:val="en-US"/>
    </w:rPr>
  </w:style>
  <w:style w:type="paragraph" w:styleId="HTMLPreformatted">
    <w:name w:val="HTML Preformatted"/>
    <w:basedOn w:val="Normal"/>
    <w:link w:val="HTMLPreformattedChar"/>
    <w:uiPriority w:val="99"/>
    <w:semiHidden/>
    <w:unhideWhenUsed/>
    <w:rsid w:val="008D7AC0"/>
    <w:pPr>
      <w:spacing w:line="240" w:lineRule="auto"/>
    </w:pPr>
    <w:rPr>
      <w:rFonts w:ascii="Consolas" w:hAnsi="Consolas"/>
      <w:sz w:val="20"/>
      <w:szCs w:val="20"/>
    </w:rPr>
  </w:style>
  <w:style w:type="character" w:customStyle="1" w:styleId="HTMLPreformattedChar">
    <w:name w:val="HTML Preformatted Char"/>
    <w:basedOn w:val="DefaultParagraphFont"/>
    <w:link w:val="HTMLPreformatted"/>
    <w:uiPriority w:val="99"/>
    <w:semiHidden/>
    <w:rsid w:val="008D7AC0"/>
    <w:rPr>
      <w:rFonts w:ascii="Consolas" w:hAnsi="Consolas"/>
      <w:sz w:val="20"/>
      <w:szCs w:val="20"/>
      <w:lang w:val="en-US"/>
    </w:rPr>
  </w:style>
  <w:style w:type="paragraph" w:styleId="Index1">
    <w:name w:val="index 1"/>
    <w:basedOn w:val="Normal"/>
    <w:next w:val="Normal"/>
    <w:uiPriority w:val="99"/>
    <w:semiHidden/>
    <w:unhideWhenUsed/>
    <w:rsid w:val="008D7AC0"/>
    <w:pPr>
      <w:spacing w:line="240" w:lineRule="auto"/>
      <w:ind w:left="210" w:hanging="210"/>
    </w:pPr>
  </w:style>
  <w:style w:type="paragraph" w:styleId="Index2">
    <w:name w:val="index 2"/>
    <w:basedOn w:val="Normal"/>
    <w:next w:val="Normal"/>
    <w:uiPriority w:val="99"/>
    <w:semiHidden/>
    <w:unhideWhenUsed/>
    <w:rsid w:val="008D7AC0"/>
    <w:pPr>
      <w:spacing w:line="240" w:lineRule="auto"/>
      <w:ind w:left="420" w:hanging="210"/>
    </w:pPr>
  </w:style>
  <w:style w:type="paragraph" w:styleId="Index3">
    <w:name w:val="index 3"/>
    <w:basedOn w:val="Normal"/>
    <w:next w:val="Normal"/>
    <w:uiPriority w:val="99"/>
    <w:semiHidden/>
    <w:unhideWhenUsed/>
    <w:rsid w:val="008D7AC0"/>
    <w:pPr>
      <w:spacing w:line="240" w:lineRule="auto"/>
      <w:ind w:left="630" w:hanging="210"/>
    </w:pPr>
  </w:style>
  <w:style w:type="paragraph" w:styleId="Index4">
    <w:name w:val="index 4"/>
    <w:basedOn w:val="Normal"/>
    <w:next w:val="Normal"/>
    <w:uiPriority w:val="99"/>
    <w:semiHidden/>
    <w:unhideWhenUsed/>
    <w:rsid w:val="008D7AC0"/>
    <w:pPr>
      <w:spacing w:line="240" w:lineRule="auto"/>
      <w:ind w:left="840" w:hanging="210"/>
    </w:pPr>
  </w:style>
  <w:style w:type="paragraph" w:styleId="Index5">
    <w:name w:val="index 5"/>
    <w:basedOn w:val="Normal"/>
    <w:next w:val="Normal"/>
    <w:uiPriority w:val="99"/>
    <w:semiHidden/>
    <w:unhideWhenUsed/>
    <w:rsid w:val="008D7AC0"/>
    <w:pPr>
      <w:spacing w:line="240" w:lineRule="auto"/>
      <w:ind w:left="1050" w:hanging="210"/>
    </w:pPr>
  </w:style>
  <w:style w:type="paragraph" w:styleId="Index6">
    <w:name w:val="index 6"/>
    <w:basedOn w:val="Normal"/>
    <w:next w:val="Normal"/>
    <w:uiPriority w:val="99"/>
    <w:semiHidden/>
    <w:unhideWhenUsed/>
    <w:rsid w:val="008D7AC0"/>
    <w:pPr>
      <w:spacing w:line="240" w:lineRule="auto"/>
      <w:ind w:left="1260" w:hanging="210"/>
    </w:pPr>
  </w:style>
  <w:style w:type="paragraph" w:styleId="Index7">
    <w:name w:val="index 7"/>
    <w:basedOn w:val="Normal"/>
    <w:next w:val="Normal"/>
    <w:uiPriority w:val="99"/>
    <w:semiHidden/>
    <w:unhideWhenUsed/>
    <w:rsid w:val="008D7AC0"/>
    <w:pPr>
      <w:spacing w:line="240" w:lineRule="auto"/>
      <w:ind w:left="1470" w:hanging="210"/>
    </w:pPr>
  </w:style>
  <w:style w:type="paragraph" w:styleId="Index8">
    <w:name w:val="index 8"/>
    <w:basedOn w:val="Normal"/>
    <w:next w:val="Normal"/>
    <w:uiPriority w:val="99"/>
    <w:semiHidden/>
    <w:unhideWhenUsed/>
    <w:rsid w:val="008D7AC0"/>
    <w:pPr>
      <w:spacing w:line="240" w:lineRule="auto"/>
      <w:ind w:left="1680" w:hanging="210"/>
    </w:pPr>
  </w:style>
  <w:style w:type="paragraph" w:styleId="Index9">
    <w:name w:val="index 9"/>
    <w:basedOn w:val="Normal"/>
    <w:next w:val="Normal"/>
    <w:uiPriority w:val="99"/>
    <w:semiHidden/>
    <w:unhideWhenUsed/>
    <w:rsid w:val="008D7AC0"/>
    <w:pPr>
      <w:spacing w:line="240" w:lineRule="auto"/>
      <w:ind w:left="1890" w:hanging="210"/>
    </w:pPr>
  </w:style>
  <w:style w:type="paragraph" w:styleId="IndexHeading">
    <w:name w:val="index heading"/>
    <w:basedOn w:val="Normal"/>
    <w:next w:val="Index1"/>
    <w:uiPriority w:val="99"/>
    <w:semiHidden/>
    <w:unhideWhenUsed/>
    <w:rsid w:val="008D7AC0"/>
    <w:rPr>
      <w:rFonts w:asciiTheme="majorHAnsi" w:eastAsiaTheme="majorEastAsia" w:hAnsiTheme="majorHAnsi" w:cstheme="majorBidi"/>
      <w:b/>
      <w:bCs/>
    </w:rPr>
  </w:style>
  <w:style w:type="paragraph" w:styleId="ListContinue">
    <w:name w:val="List Continue"/>
    <w:basedOn w:val="Normal"/>
    <w:uiPriority w:val="99"/>
    <w:semiHidden/>
    <w:unhideWhenUsed/>
    <w:rsid w:val="008D7AC0"/>
    <w:pPr>
      <w:spacing w:after="120"/>
      <w:ind w:left="360"/>
      <w:contextualSpacing/>
    </w:pPr>
  </w:style>
  <w:style w:type="paragraph" w:styleId="ListContinue2">
    <w:name w:val="List Continue 2"/>
    <w:basedOn w:val="Normal"/>
    <w:uiPriority w:val="99"/>
    <w:semiHidden/>
    <w:unhideWhenUsed/>
    <w:rsid w:val="008D7AC0"/>
    <w:pPr>
      <w:spacing w:after="120"/>
      <w:ind w:left="720"/>
      <w:contextualSpacing/>
    </w:pPr>
  </w:style>
  <w:style w:type="paragraph" w:styleId="ListContinue3">
    <w:name w:val="List Continue 3"/>
    <w:basedOn w:val="Normal"/>
    <w:uiPriority w:val="99"/>
    <w:semiHidden/>
    <w:unhideWhenUsed/>
    <w:rsid w:val="008D7AC0"/>
    <w:pPr>
      <w:spacing w:after="120"/>
      <w:ind w:left="1080"/>
      <w:contextualSpacing/>
    </w:pPr>
  </w:style>
  <w:style w:type="paragraph" w:styleId="ListContinue4">
    <w:name w:val="List Continue 4"/>
    <w:basedOn w:val="Normal"/>
    <w:uiPriority w:val="99"/>
    <w:semiHidden/>
    <w:unhideWhenUsed/>
    <w:rsid w:val="008D7AC0"/>
    <w:pPr>
      <w:spacing w:after="120"/>
      <w:ind w:left="1440"/>
      <w:contextualSpacing/>
    </w:pPr>
  </w:style>
  <w:style w:type="paragraph" w:styleId="ListContinue5">
    <w:name w:val="List Continue 5"/>
    <w:basedOn w:val="Normal"/>
    <w:uiPriority w:val="99"/>
    <w:semiHidden/>
    <w:unhideWhenUsed/>
    <w:rsid w:val="008D7AC0"/>
    <w:pPr>
      <w:spacing w:after="120"/>
      <w:ind w:left="1800"/>
      <w:contextualSpacing/>
    </w:pPr>
  </w:style>
  <w:style w:type="paragraph" w:styleId="MacroText">
    <w:name w:val="macro"/>
    <w:link w:val="MacroTextChar"/>
    <w:uiPriority w:val="99"/>
    <w:semiHidden/>
    <w:unhideWhenUsed/>
    <w:rsid w:val="008D7AC0"/>
    <w:pPr>
      <w:tabs>
        <w:tab w:val="left" w:pos="480"/>
        <w:tab w:val="left" w:pos="960"/>
        <w:tab w:val="left" w:pos="1440"/>
        <w:tab w:val="left" w:pos="1920"/>
        <w:tab w:val="left" w:pos="2400"/>
        <w:tab w:val="left" w:pos="2880"/>
        <w:tab w:val="left" w:pos="3360"/>
        <w:tab w:val="left" w:pos="3840"/>
        <w:tab w:val="left" w:pos="4320"/>
      </w:tabs>
    </w:pPr>
    <w:rPr>
      <w:rFonts w:ascii="Consolas" w:hAnsi="Consolas"/>
      <w:sz w:val="20"/>
      <w:szCs w:val="20"/>
    </w:rPr>
  </w:style>
  <w:style w:type="character" w:customStyle="1" w:styleId="MacroTextChar">
    <w:name w:val="Macro Text Char"/>
    <w:basedOn w:val="DefaultParagraphFont"/>
    <w:link w:val="MacroText"/>
    <w:uiPriority w:val="99"/>
    <w:semiHidden/>
    <w:rsid w:val="008D7AC0"/>
    <w:rPr>
      <w:rFonts w:ascii="Consolas" w:hAnsi="Consolas"/>
      <w:sz w:val="20"/>
      <w:szCs w:val="20"/>
    </w:rPr>
  </w:style>
  <w:style w:type="paragraph" w:styleId="MessageHeader">
    <w:name w:val="Message Header"/>
    <w:basedOn w:val="Normal"/>
    <w:link w:val="MessageHeaderChar"/>
    <w:uiPriority w:val="99"/>
    <w:semiHidden/>
    <w:unhideWhenUsed/>
    <w:rsid w:val="008D7AC0"/>
    <w:pPr>
      <w:pBdr>
        <w:top w:val="single" w:sz="6" w:space="1" w:color="auto"/>
        <w:left w:val="single" w:sz="6" w:space="1" w:color="auto"/>
        <w:bottom w:val="single" w:sz="6" w:space="1" w:color="auto"/>
        <w:right w:val="single" w:sz="6" w:space="1" w:color="auto"/>
      </w:pBdr>
      <w:shd w:val="pct20" w:color="auto" w:fill="auto"/>
      <w:spacing w:line="240" w:lineRule="auto"/>
      <w:ind w:left="1080" w:hanging="1080"/>
    </w:pPr>
    <w:rPr>
      <w:rFonts w:asciiTheme="majorHAnsi" w:eastAsiaTheme="majorEastAsia" w:hAnsiTheme="majorHAnsi" w:cstheme="majorBidi"/>
      <w:sz w:val="24"/>
      <w:szCs w:val="24"/>
    </w:rPr>
  </w:style>
  <w:style w:type="character" w:customStyle="1" w:styleId="MessageHeaderChar">
    <w:name w:val="Message Header Char"/>
    <w:basedOn w:val="DefaultParagraphFont"/>
    <w:link w:val="MessageHeader"/>
    <w:uiPriority w:val="99"/>
    <w:semiHidden/>
    <w:rsid w:val="008D7AC0"/>
    <w:rPr>
      <w:rFonts w:asciiTheme="majorHAnsi" w:eastAsiaTheme="majorEastAsia" w:hAnsiTheme="majorHAnsi" w:cstheme="majorBidi"/>
      <w:sz w:val="24"/>
      <w:szCs w:val="24"/>
      <w:shd w:val="pct20" w:color="auto" w:fill="auto"/>
      <w:lang w:val="en-US"/>
    </w:rPr>
  </w:style>
  <w:style w:type="paragraph" w:styleId="NormalIndent">
    <w:name w:val="Normal Indent"/>
    <w:basedOn w:val="Normal"/>
    <w:uiPriority w:val="99"/>
    <w:semiHidden/>
    <w:unhideWhenUsed/>
    <w:rsid w:val="008D7AC0"/>
    <w:pPr>
      <w:ind w:left="720"/>
    </w:pPr>
  </w:style>
  <w:style w:type="paragraph" w:styleId="NoteHeading">
    <w:name w:val="Note Heading"/>
    <w:basedOn w:val="Normal"/>
    <w:next w:val="Normal"/>
    <w:link w:val="NoteHeadingChar"/>
    <w:uiPriority w:val="99"/>
    <w:semiHidden/>
    <w:unhideWhenUsed/>
    <w:rsid w:val="008D7AC0"/>
    <w:pPr>
      <w:spacing w:line="240" w:lineRule="auto"/>
    </w:pPr>
  </w:style>
  <w:style w:type="character" w:customStyle="1" w:styleId="NoteHeadingChar">
    <w:name w:val="Note Heading Char"/>
    <w:basedOn w:val="DefaultParagraphFont"/>
    <w:link w:val="NoteHeading"/>
    <w:uiPriority w:val="99"/>
    <w:semiHidden/>
    <w:rsid w:val="008D7AC0"/>
    <w:rPr>
      <w:lang w:val="en-US"/>
    </w:rPr>
  </w:style>
  <w:style w:type="paragraph" w:styleId="PlainText">
    <w:name w:val="Plain Text"/>
    <w:basedOn w:val="Normal"/>
    <w:link w:val="PlainTextChar"/>
    <w:uiPriority w:val="99"/>
    <w:semiHidden/>
    <w:unhideWhenUsed/>
    <w:rsid w:val="008D7AC0"/>
    <w:pPr>
      <w:spacing w:line="240" w:lineRule="auto"/>
    </w:pPr>
    <w:rPr>
      <w:rFonts w:ascii="Consolas" w:hAnsi="Consolas"/>
    </w:rPr>
  </w:style>
  <w:style w:type="character" w:customStyle="1" w:styleId="PlainTextChar">
    <w:name w:val="Plain Text Char"/>
    <w:basedOn w:val="DefaultParagraphFont"/>
    <w:link w:val="PlainText"/>
    <w:uiPriority w:val="99"/>
    <w:semiHidden/>
    <w:rsid w:val="008D7AC0"/>
    <w:rPr>
      <w:rFonts w:ascii="Consolas" w:hAnsi="Consolas"/>
      <w:lang w:val="en-US"/>
    </w:rPr>
  </w:style>
  <w:style w:type="paragraph" w:styleId="Salutation">
    <w:name w:val="Salutation"/>
    <w:basedOn w:val="Normal"/>
    <w:next w:val="Normal"/>
    <w:link w:val="SalutationChar"/>
    <w:uiPriority w:val="99"/>
    <w:semiHidden/>
    <w:unhideWhenUsed/>
    <w:rsid w:val="008D7AC0"/>
  </w:style>
  <w:style w:type="character" w:customStyle="1" w:styleId="SalutationChar">
    <w:name w:val="Salutation Char"/>
    <w:basedOn w:val="DefaultParagraphFont"/>
    <w:link w:val="Salutation"/>
    <w:uiPriority w:val="99"/>
    <w:semiHidden/>
    <w:rsid w:val="008D7AC0"/>
    <w:rPr>
      <w:lang w:val="en-US"/>
    </w:rPr>
  </w:style>
  <w:style w:type="paragraph" w:styleId="Signature">
    <w:name w:val="Signature"/>
    <w:basedOn w:val="Normal"/>
    <w:link w:val="SignatureChar"/>
    <w:uiPriority w:val="99"/>
    <w:semiHidden/>
    <w:unhideWhenUsed/>
    <w:rsid w:val="008D7AC0"/>
    <w:pPr>
      <w:spacing w:line="240" w:lineRule="auto"/>
      <w:ind w:left="4320"/>
    </w:pPr>
  </w:style>
  <w:style w:type="character" w:customStyle="1" w:styleId="SignatureChar">
    <w:name w:val="Signature Char"/>
    <w:basedOn w:val="DefaultParagraphFont"/>
    <w:link w:val="Signature"/>
    <w:uiPriority w:val="99"/>
    <w:semiHidden/>
    <w:rsid w:val="008D7AC0"/>
    <w:rPr>
      <w:lang w:val="en-US"/>
    </w:rPr>
  </w:style>
  <w:style w:type="paragraph" w:styleId="TableofAuthorities">
    <w:name w:val="table of authorities"/>
    <w:basedOn w:val="Normal"/>
    <w:next w:val="Normal"/>
    <w:uiPriority w:val="99"/>
    <w:semiHidden/>
    <w:unhideWhenUsed/>
    <w:rsid w:val="008D7AC0"/>
    <w:pPr>
      <w:ind w:left="210" w:hanging="210"/>
    </w:pPr>
  </w:style>
  <w:style w:type="paragraph" w:styleId="TOAHeading">
    <w:name w:val="toa heading"/>
    <w:basedOn w:val="Normal"/>
    <w:next w:val="Normal"/>
    <w:uiPriority w:val="99"/>
    <w:semiHidden/>
    <w:unhideWhenUsed/>
    <w:rsid w:val="008D7AC0"/>
    <w:pPr>
      <w:spacing w:before="120"/>
    </w:pPr>
    <w:rPr>
      <w:rFonts w:asciiTheme="majorHAnsi" w:eastAsiaTheme="majorEastAsia" w:hAnsiTheme="majorHAnsi" w:cstheme="majorBidi"/>
      <w:b/>
      <w:bCs/>
      <w:sz w:val="24"/>
      <w:szCs w:val="24"/>
    </w:rPr>
  </w:style>
  <w:style w:type="paragraph" w:customStyle="1" w:styleId="BodyText2Column">
    <w:name w:val="Body Text 2 Column"/>
    <w:basedOn w:val="BodyText"/>
    <w:uiPriority w:val="99"/>
    <w:qFormat/>
    <w:rsid w:val="006A4F86"/>
    <w:rPr>
      <w:kern w:val="19"/>
      <w:sz w:val="19"/>
    </w:rPr>
  </w:style>
  <w:style w:type="paragraph" w:customStyle="1" w:styleId="BodyText2ColumnCondensed">
    <w:name w:val="Body Text 2 Column Condensed"/>
    <w:basedOn w:val="BodyTextCondensed"/>
    <w:next w:val="BodyText2Column"/>
    <w:uiPriority w:val="6"/>
    <w:qFormat/>
    <w:rsid w:val="008D7AC0"/>
    <w:rPr>
      <w:sz w:val="19"/>
    </w:rPr>
  </w:style>
  <w:style w:type="paragraph" w:customStyle="1" w:styleId="BulletList2Column">
    <w:name w:val="Bullet List 2 Column"/>
    <w:basedOn w:val="ListBullet"/>
    <w:uiPriority w:val="19"/>
    <w:qFormat/>
    <w:rsid w:val="008D7AC0"/>
    <w:rPr>
      <w:kern w:val="19"/>
      <w:sz w:val="19"/>
    </w:rPr>
  </w:style>
  <w:style w:type="paragraph" w:customStyle="1" w:styleId="NumberedList2Column">
    <w:name w:val="Numbered List 2 Column"/>
    <w:uiPriority w:val="21"/>
    <w:qFormat/>
    <w:rsid w:val="00CC51DE"/>
    <w:pPr>
      <w:numPr>
        <w:numId w:val="8"/>
      </w:numPr>
    </w:pPr>
    <w:rPr>
      <w:rFonts w:eastAsia="Times New Roman" w:cs="Times New Roman"/>
      <w:color w:val="404040" w:themeColor="text1" w:themeTint="BF"/>
      <w:kern w:val="19"/>
      <w:sz w:val="19"/>
      <w:szCs w:val="20"/>
      <w:lang w:val="en-US"/>
      <w14:numSpacing w14:val="proportional"/>
    </w:rPr>
  </w:style>
  <w:style w:type="character" w:customStyle="1" w:styleId="Italics">
    <w:name w:val="Italics"/>
    <w:basedOn w:val="DefaultParagraphFont"/>
    <w:uiPriority w:val="25"/>
    <w:qFormat/>
    <w:rsid w:val="00653729"/>
    <w:rPr>
      <w:i/>
      <w:iCs/>
    </w:rPr>
  </w:style>
  <w:style w:type="character" w:customStyle="1" w:styleId="Semi-Bold">
    <w:name w:val="Semi-Bold"/>
    <w:uiPriority w:val="24"/>
    <w:rsid w:val="00E459DF"/>
    <w:rPr>
      <w:rFonts w:ascii="Fira Sans SemiBold" w:hAnsi="Fira Sans SemiBold"/>
      <w:b w:val="0"/>
      <w:i w:val="0"/>
      <w:spacing w:val="2"/>
    </w:rPr>
  </w:style>
  <w:style w:type="character" w:styleId="Strong">
    <w:name w:val="Strong"/>
    <w:uiPriority w:val="7"/>
    <w:qFormat/>
    <w:rsid w:val="00C463CB"/>
    <w:rPr>
      <w:rFonts w:ascii="Fira Sans SemiBold" w:hAnsi="Fira Sans SemiBold"/>
      <w:bCs/>
      <w:color w:val="404040" w:themeColor="text1" w:themeTint="BF"/>
      <w:spacing w:val="2"/>
    </w:rPr>
  </w:style>
  <w:style w:type="paragraph" w:customStyle="1" w:styleId="BodyText2ColumnExpanded">
    <w:name w:val="Body Text 2 Column Expanded"/>
    <w:basedOn w:val="BodyText2ColumnCondensed"/>
    <w:next w:val="BodyText2Column"/>
    <w:uiPriority w:val="7"/>
    <w:qFormat/>
    <w:rsid w:val="00B05E4A"/>
    <w:rPr>
      <w:spacing w:val="2"/>
      <w:kern w:val="19"/>
      <w:lang w:eastAsia="en-AU"/>
    </w:rPr>
  </w:style>
  <w:style w:type="paragraph" w:customStyle="1" w:styleId="tablefigurenote">
    <w:name w:val="table/figure note"/>
    <w:basedOn w:val="Normal"/>
    <w:uiPriority w:val="4"/>
    <w:unhideWhenUsed/>
    <w:rsid w:val="00972649"/>
    <w:pPr>
      <w:spacing w:before="160" w:after="240" w:line="240" w:lineRule="auto"/>
    </w:pPr>
    <w:rPr>
      <w:rFonts w:eastAsia="Times New Roman" w:cs="Times New Roman"/>
      <w:color w:val="auto"/>
      <w:sz w:val="16"/>
      <w:szCs w:val="16"/>
      <w:lang w:val="en-AU" w:eastAsia="en-AU"/>
    </w:rPr>
  </w:style>
  <w:style w:type="paragraph" w:customStyle="1" w:styleId="HeaderTitle">
    <w:name w:val="Header Title"/>
    <w:basedOn w:val="Title"/>
    <w:link w:val="HeaderTitleChar"/>
    <w:qFormat/>
    <w:rsid w:val="00BA59BD"/>
    <w:pPr>
      <w:spacing w:before="240"/>
      <w:textboxTightWrap w:val="none"/>
    </w:pPr>
    <w:rPr>
      <w:b w:val="0"/>
      <w:spacing w:val="-4"/>
      <w:sz w:val="60"/>
      <w:szCs w:val="60"/>
      <w:lang w:val="en-US"/>
    </w:rPr>
  </w:style>
  <w:style w:type="paragraph" w:customStyle="1" w:styleId="HeaderSubtitle">
    <w:name w:val="Header Subtitle"/>
    <w:basedOn w:val="Subtitle"/>
    <w:link w:val="HeaderSubtitleChar"/>
    <w:qFormat/>
    <w:rsid w:val="00BA59BD"/>
    <w:pPr>
      <w:spacing w:before="60" w:line="264" w:lineRule="auto"/>
      <w:textboxTightWrap w:val="none"/>
    </w:pPr>
    <w:rPr>
      <w:sz w:val="36"/>
      <w:szCs w:val="36"/>
      <w:lang w:val="en-US"/>
    </w:rPr>
  </w:style>
  <w:style w:type="character" w:customStyle="1" w:styleId="HeaderTitleChar">
    <w:name w:val="Header Title Char"/>
    <w:basedOn w:val="TitleChar"/>
    <w:link w:val="HeaderTitle"/>
    <w:rsid w:val="00B17E98"/>
    <w:rPr>
      <w:rFonts w:ascii="Fira Sans SemiBold" w:eastAsiaTheme="majorEastAsia" w:hAnsi="Fira Sans SemiBold" w:cstheme="majorBidi"/>
      <w:b w:val="0"/>
      <w:color w:val="183C5D" w:themeColor="text2"/>
      <w:spacing w:val="-4"/>
      <w:kern w:val="68"/>
      <w:sz w:val="60"/>
      <w:szCs w:val="60"/>
      <w:lang w:val="en-US"/>
      <w14:numSpacing w14:val="proportional"/>
    </w:rPr>
  </w:style>
  <w:style w:type="character" w:customStyle="1" w:styleId="HeaderSubtitleChar">
    <w:name w:val="Header Subtitle Char"/>
    <w:basedOn w:val="SubtitleChar"/>
    <w:link w:val="HeaderSubtitle"/>
    <w:rsid w:val="00B17E98"/>
    <w:rPr>
      <w:rFonts w:eastAsiaTheme="minorEastAsia"/>
      <w:color w:val="0F5CA2" w:themeColor="accent1"/>
      <w:kern w:val="21"/>
      <w:sz w:val="36"/>
      <w:szCs w:val="36"/>
      <w:lang w:val="en-US"/>
      <w14:numSpacing w14:val="proportional"/>
    </w:rPr>
  </w:style>
  <w:style w:type="character" w:styleId="CommentReference">
    <w:name w:val="annotation reference"/>
    <w:basedOn w:val="DefaultParagraphFont"/>
    <w:uiPriority w:val="99"/>
    <w:semiHidden/>
    <w:unhideWhenUsed/>
    <w:rsid w:val="006F75C5"/>
    <w:rPr>
      <w:sz w:val="16"/>
      <w:szCs w:val="16"/>
    </w:rPr>
  </w:style>
  <w:style w:type="paragraph" w:styleId="Revision">
    <w:name w:val="Revision"/>
    <w:hidden/>
    <w:uiPriority w:val="99"/>
    <w:semiHidden/>
    <w:rsid w:val="006F75C5"/>
    <w:pPr>
      <w:spacing w:line="240" w:lineRule="auto"/>
    </w:pPr>
    <w:rPr>
      <w:lang w:val="en-US"/>
    </w:rPr>
  </w:style>
  <w:style w:type="paragraph" w:customStyle="1" w:styleId="Heading1SSB">
    <w:name w:val="Heading 1 SSB"/>
    <w:basedOn w:val="Heading1"/>
    <w:qFormat/>
    <w:rsid w:val="00A35B7B"/>
    <w:pPr>
      <w:numPr>
        <w:numId w:val="11"/>
      </w:numPr>
      <w:spacing w:before="240" w:after="240" w:line="276" w:lineRule="auto"/>
      <w:textboxTightWrap w:val="none"/>
    </w:pPr>
    <w:rPr>
      <w:rFonts w:ascii="Arial" w:eastAsia="MS PGothic" w:hAnsi="Arial" w:cs="Arial"/>
      <w:b/>
      <w:color w:val="001D47"/>
      <w:kern w:val="0"/>
      <w:sz w:val="36"/>
      <w:szCs w:val="36"/>
      <w14:numSpacing w14:val="default"/>
    </w:rPr>
  </w:style>
  <w:style w:type="paragraph" w:customStyle="1" w:styleId="Heading2SSB">
    <w:name w:val="Heading 2 SSB"/>
    <w:basedOn w:val="Heading1SSB"/>
    <w:link w:val="Heading2SSBChar"/>
    <w:qFormat/>
    <w:rsid w:val="00A35B7B"/>
    <w:pPr>
      <w:numPr>
        <w:ilvl w:val="1"/>
      </w:numPr>
    </w:pPr>
    <w:rPr>
      <w:color w:val="1A94B5"/>
      <w:sz w:val="32"/>
    </w:rPr>
  </w:style>
  <w:style w:type="paragraph" w:customStyle="1" w:styleId="BodySSB">
    <w:name w:val="Body SSB"/>
    <w:link w:val="BodySSBChar"/>
    <w:qFormat/>
    <w:rsid w:val="00A35B7B"/>
    <w:pPr>
      <w:spacing w:after="120" w:line="240" w:lineRule="auto"/>
    </w:pPr>
    <w:rPr>
      <w:rFonts w:ascii="Arial" w:eastAsia="MS PGothic" w:hAnsi="Arial" w:cs="Arial"/>
      <w:color w:val="auto"/>
      <w:sz w:val="22"/>
      <w:szCs w:val="22"/>
    </w:rPr>
  </w:style>
  <w:style w:type="character" w:customStyle="1" w:styleId="BodySSBChar">
    <w:name w:val="Body SSB Char"/>
    <w:basedOn w:val="DefaultParagraphFont"/>
    <w:link w:val="BodySSB"/>
    <w:rsid w:val="00A35B7B"/>
    <w:rPr>
      <w:rFonts w:ascii="Arial" w:eastAsia="MS PGothic" w:hAnsi="Arial" w:cs="Arial"/>
      <w:color w:val="auto"/>
      <w:sz w:val="22"/>
      <w:szCs w:val="22"/>
    </w:rPr>
  </w:style>
  <w:style w:type="paragraph" w:customStyle="1" w:styleId="BodySSBIndent">
    <w:name w:val="Body SSB Indent"/>
    <w:basedOn w:val="BodySSB"/>
    <w:link w:val="BodySSBIndentChar"/>
    <w:qFormat/>
    <w:rsid w:val="00A35B7B"/>
    <w:pPr>
      <w:numPr>
        <w:numId w:val="12"/>
      </w:numPr>
    </w:pPr>
  </w:style>
  <w:style w:type="character" w:customStyle="1" w:styleId="BodySSBIndentChar">
    <w:name w:val="Body SSB Indent Char"/>
    <w:basedOn w:val="BodySSBChar"/>
    <w:link w:val="BodySSBIndent"/>
    <w:rsid w:val="00A35B7B"/>
    <w:rPr>
      <w:rFonts w:ascii="Arial" w:eastAsia="MS PGothic" w:hAnsi="Arial" w:cs="Arial"/>
      <w:color w:val="auto"/>
      <w:sz w:val="22"/>
      <w:szCs w:val="22"/>
    </w:rPr>
  </w:style>
  <w:style w:type="paragraph" w:customStyle="1" w:styleId="Heading4SSB">
    <w:name w:val="Heading 4 SSB"/>
    <w:basedOn w:val="Normal"/>
    <w:autoRedefine/>
    <w:qFormat/>
    <w:rsid w:val="00A35B7B"/>
    <w:pPr>
      <w:spacing w:before="120" w:after="120" w:line="240" w:lineRule="auto"/>
    </w:pPr>
    <w:rPr>
      <w:rFonts w:ascii="Arial" w:eastAsia="MS PGothic" w:hAnsi="Arial" w:cs="Arial"/>
      <w:b/>
      <w:color w:val="auto"/>
      <w:sz w:val="24"/>
      <w:szCs w:val="24"/>
      <w:lang w:val="en-AU" w:eastAsia="en-AU"/>
    </w:rPr>
  </w:style>
  <w:style w:type="table" w:customStyle="1" w:styleId="TableGrid2">
    <w:name w:val="Table Grid2"/>
    <w:basedOn w:val="TableNormal"/>
    <w:next w:val="TableGrid"/>
    <w:uiPriority w:val="59"/>
    <w:rsid w:val="00A35B7B"/>
    <w:pPr>
      <w:spacing w:line="240" w:lineRule="auto"/>
    </w:pPr>
    <w:rPr>
      <w:rFonts w:ascii="Calibri" w:eastAsia="Calibri" w:hAnsi="Calibri" w:cs="Times New Roman"/>
      <w:color w:val="auto"/>
      <w:sz w:val="22"/>
      <w:szCs w:val="22"/>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Heading2SSBChar">
    <w:name w:val="Heading 2 SSB Char"/>
    <w:basedOn w:val="DefaultParagraphFont"/>
    <w:link w:val="Heading2SSB"/>
    <w:rsid w:val="00A35B7B"/>
    <w:rPr>
      <w:rFonts w:ascii="Arial" w:eastAsia="MS PGothic" w:hAnsi="Arial" w:cs="Arial"/>
      <w:b/>
      <w:color w:val="1A94B5"/>
      <w:sz w:val="32"/>
      <w:szCs w:val="36"/>
    </w:rPr>
  </w:style>
  <w:style w:type="character" w:customStyle="1" w:styleId="normaltextrun">
    <w:name w:val="normaltextrun"/>
    <w:basedOn w:val="DefaultParagraphFont"/>
    <w:rsid w:val="009333F6"/>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54163965">
      <w:bodyDiv w:val="1"/>
      <w:marLeft w:val="0"/>
      <w:marRight w:val="0"/>
      <w:marTop w:val="0"/>
      <w:marBottom w:val="0"/>
      <w:divBdr>
        <w:top w:val="none" w:sz="0" w:space="0" w:color="auto"/>
        <w:left w:val="none" w:sz="0" w:space="0" w:color="auto"/>
        <w:bottom w:val="none" w:sz="0" w:space="0" w:color="auto"/>
        <w:right w:val="none" w:sz="0" w:space="0" w:color="auto"/>
      </w:divBdr>
    </w:div>
    <w:div w:id="325133704">
      <w:bodyDiv w:val="1"/>
      <w:marLeft w:val="0"/>
      <w:marRight w:val="0"/>
      <w:marTop w:val="0"/>
      <w:marBottom w:val="0"/>
      <w:divBdr>
        <w:top w:val="none" w:sz="0" w:space="0" w:color="auto"/>
        <w:left w:val="none" w:sz="0" w:space="0" w:color="auto"/>
        <w:bottom w:val="none" w:sz="0" w:space="0" w:color="auto"/>
        <w:right w:val="none" w:sz="0" w:space="0" w:color="auto"/>
      </w:divBdr>
    </w:div>
    <w:div w:id="591746829">
      <w:bodyDiv w:val="1"/>
      <w:marLeft w:val="0"/>
      <w:marRight w:val="0"/>
      <w:marTop w:val="0"/>
      <w:marBottom w:val="0"/>
      <w:divBdr>
        <w:top w:val="none" w:sz="0" w:space="0" w:color="auto"/>
        <w:left w:val="none" w:sz="0" w:space="0" w:color="auto"/>
        <w:bottom w:val="none" w:sz="0" w:space="0" w:color="auto"/>
        <w:right w:val="none" w:sz="0" w:space="0" w:color="auto"/>
      </w:divBdr>
    </w:div>
    <w:div w:id="595093257">
      <w:bodyDiv w:val="1"/>
      <w:marLeft w:val="0"/>
      <w:marRight w:val="0"/>
      <w:marTop w:val="0"/>
      <w:marBottom w:val="0"/>
      <w:divBdr>
        <w:top w:val="none" w:sz="0" w:space="0" w:color="auto"/>
        <w:left w:val="none" w:sz="0" w:space="0" w:color="auto"/>
        <w:bottom w:val="none" w:sz="0" w:space="0" w:color="auto"/>
        <w:right w:val="none" w:sz="0" w:space="0" w:color="auto"/>
      </w:divBdr>
    </w:div>
    <w:div w:id="616184762">
      <w:bodyDiv w:val="1"/>
      <w:marLeft w:val="0"/>
      <w:marRight w:val="0"/>
      <w:marTop w:val="0"/>
      <w:marBottom w:val="0"/>
      <w:divBdr>
        <w:top w:val="none" w:sz="0" w:space="0" w:color="auto"/>
        <w:left w:val="none" w:sz="0" w:space="0" w:color="auto"/>
        <w:bottom w:val="none" w:sz="0" w:space="0" w:color="auto"/>
        <w:right w:val="none" w:sz="0" w:space="0" w:color="auto"/>
      </w:divBdr>
    </w:div>
    <w:div w:id="810900461">
      <w:bodyDiv w:val="1"/>
      <w:marLeft w:val="0"/>
      <w:marRight w:val="0"/>
      <w:marTop w:val="0"/>
      <w:marBottom w:val="0"/>
      <w:divBdr>
        <w:top w:val="none" w:sz="0" w:space="0" w:color="auto"/>
        <w:left w:val="none" w:sz="0" w:space="0" w:color="auto"/>
        <w:bottom w:val="none" w:sz="0" w:space="0" w:color="auto"/>
        <w:right w:val="none" w:sz="0" w:space="0" w:color="auto"/>
      </w:divBdr>
    </w:div>
    <w:div w:id="877812663">
      <w:bodyDiv w:val="1"/>
      <w:marLeft w:val="0"/>
      <w:marRight w:val="0"/>
      <w:marTop w:val="0"/>
      <w:marBottom w:val="0"/>
      <w:divBdr>
        <w:top w:val="none" w:sz="0" w:space="0" w:color="auto"/>
        <w:left w:val="none" w:sz="0" w:space="0" w:color="auto"/>
        <w:bottom w:val="none" w:sz="0" w:space="0" w:color="auto"/>
        <w:right w:val="none" w:sz="0" w:space="0" w:color="auto"/>
      </w:divBdr>
    </w:div>
    <w:div w:id="966665475">
      <w:bodyDiv w:val="1"/>
      <w:marLeft w:val="0"/>
      <w:marRight w:val="0"/>
      <w:marTop w:val="0"/>
      <w:marBottom w:val="0"/>
      <w:divBdr>
        <w:top w:val="none" w:sz="0" w:space="0" w:color="auto"/>
        <w:left w:val="none" w:sz="0" w:space="0" w:color="auto"/>
        <w:bottom w:val="none" w:sz="0" w:space="0" w:color="auto"/>
        <w:right w:val="none" w:sz="0" w:space="0" w:color="auto"/>
      </w:divBdr>
    </w:div>
    <w:div w:id="1003241392">
      <w:bodyDiv w:val="1"/>
      <w:marLeft w:val="0"/>
      <w:marRight w:val="0"/>
      <w:marTop w:val="0"/>
      <w:marBottom w:val="0"/>
      <w:divBdr>
        <w:top w:val="none" w:sz="0" w:space="0" w:color="auto"/>
        <w:left w:val="none" w:sz="0" w:space="0" w:color="auto"/>
        <w:bottom w:val="none" w:sz="0" w:space="0" w:color="auto"/>
        <w:right w:val="none" w:sz="0" w:space="0" w:color="auto"/>
      </w:divBdr>
    </w:div>
    <w:div w:id="1010259972">
      <w:bodyDiv w:val="1"/>
      <w:marLeft w:val="0"/>
      <w:marRight w:val="0"/>
      <w:marTop w:val="0"/>
      <w:marBottom w:val="0"/>
      <w:divBdr>
        <w:top w:val="none" w:sz="0" w:space="0" w:color="auto"/>
        <w:left w:val="none" w:sz="0" w:space="0" w:color="auto"/>
        <w:bottom w:val="none" w:sz="0" w:space="0" w:color="auto"/>
        <w:right w:val="none" w:sz="0" w:space="0" w:color="auto"/>
      </w:divBdr>
    </w:div>
    <w:div w:id="1050542360">
      <w:bodyDiv w:val="1"/>
      <w:marLeft w:val="0"/>
      <w:marRight w:val="0"/>
      <w:marTop w:val="0"/>
      <w:marBottom w:val="0"/>
      <w:divBdr>
        <w:top w:val="none" w:sz="0" w:space="0" w:color="auto"/>
        <w:left w:val="none" w:sz="0" w:space="0" w:color="auto"/>
        <w:bottom w:val="none" w:sz="0" w:space="0" w:color="auto"/>
        <w:right w:val="none" w:sz="0" w:space="0" w:color="auto"/>
      </w:divBdr>
    </w:div>
    <w:div w:id="1165390402">
      <w:bodyDiv w:val="1"/>
      <w:marLeft w:val="0"/>
      <w:marRight w:val="0"/>
      <w:marTop w:val="0"/>
      <w:marBottom w:val="0"/>
      <w:divBdr>
        <w:top w:val="none" w:sz="0" w:space="0" w:color="auto"/>
        <w:left w:val="none" w:sz="0" w:space="0" w:color="auto"/>
        <w:bottom w:val="none" w:sz="0" w:space="0" w:color="auto"/>
        <w:right w:val="none" w:sz="0" w:space="0" w:color="auto"/>
      </w:divBdr>
    </w:div>
    <w:div w:id="1169708780">
      <w:bodyDiv w:val="1"/>
      <w:marLeft w:val="0"/>
      <w:marRight w:val="0"/>
      <w:marTop w:val="0"/>
      <w:marBottom w:val="0"/>
      <w:divBdr>
        <w:top w:val="none" w:sz="0" w:space="0" w:color="auto"/>
        <w:left w:val="none" w:sz="0" w:space="0" w:color="auto"/>
        <w:bottom w:val="none" w:sz="0" w:space="0" w:color="auto"/>
        <w:right w:val="none" w:sz="0" w:space="0" w:color="auto"/>
      </w:divBdr>
    </w:div>
    <w:div w:id="1190876121">
      <w:bodyDiv w:val="1"/>
      <w:marLeft w:val="0"/>
      <w:marRight w:val="0"/>
      <w:marTop w:val="0"/>
      <w:marBottom w:val="0"/>
      <w:divBdr>
        <w:top w:val="none" w:sz="0" w:space="0" w:color="auto"/>
        <w:left w:val="none" w:sz="0" w:space="0" w:color="auto"/>
        <w:bottom w:val="none" w:sz="0" w:space="0" w:color="auto"/>
        <w:right w:val="none" w:sz="0" w:space="0" w:color="auto"/>
      </w:divBdr>
    </w:div>
    <w:div w:id="1237978803">
      <w:bodyDiv w:val="1"/>
      <w:marLeft w:val="0"/>
      <w:marRight w:val="0"/>
      <w:marTop w:val="0"/>
      <w:marBottom w:val="0"/>
      <w:divBdr>
        <w:top w:val="none" w:sz="0" w:space="0" w:color="auto"/>
        <w:left w:val="none" w:sz="0" w:space="0" w:color="auto"/>
        <w:bottom w:val="none" w:sz="0" w:space="0" w:color="auto"/>
        <w:right w:val="none" w:sz="0" w:space="0" w:color="auto"/>
      </w:divBdr>
    </w:div>
    <w:div w:id="1250506187">
      <w:bodyDiv w:val="1"/>
      <w:marLeft w:val="0"/>
      <w:marRight w:val="0"/>
      <w:marTop w:val="0"/>
      <w:marBottom w:val="0"/>
      <w:divBdr>
        <w:top w:val="none" w:sz="0" w:space="0" w:color="auto"/>
        <w:left w:val="none" w:sz="0" w:space="0" w:color="auto"/>
        <w:bottom w:val="none" w:sz="0" w:space="0" w:color="auto"/>
        <w:right w:val="none" w:sz="0" w:space="0" w:color="auto"/>
      </w:divBdr>
    </w:div>
    <w:div w:id="1324234519">
      <w:bodyDiv w:val="1"/>
      <w:marLeft w:val="0"/>
      <w:marRight w:val="0"/>
      <w:marTop w:val="0"/>
      <w:marBottom w:val="0"/>
      <w:divBdr>
        <w:top w:val="none" w:sz="0" w:space="0" w:color="auto"/>
        <w:left w:val="none" w:sz="0" w:space="0" w:color="auto"/>
        <w:bottom w:val="none" w:sz="0" w:space="0" w:color="auto"/>
        <w:right w:val="none" w:sz="0" w:space="0" w:color="auto"/>
      </w:divBdr>
    </w:div>
    <w:div w:id="1407530245">
      <w:bodyDiv w:val="1"/>
      <w:marLeft w:val="0"/>
      <w:marRight w:val="0"/>
      <w:marTop w:val="0"/>
      <w:marBottom w:val="0"/>
      <w:divBdr>
        <w:top w:val="none" w:sz="0" w:space="0" w:color="auto"/>
        <w:left w:val="none" w:sz="0" w:space="0" w:color="auto"/>
        <w:bottom w:val="none" w:sz="0" w:space="0" w:color="auto"/>
        <w:right w:val="none" w:sz="0" w:space="0" w:color="auto"/>
      </w:divBdr>
    </w:div>
    <w:div w:id="1444808442">
      <w:bodyDiv w:val="1"/>
      <w:marLeft w:val="0"/>
      <w:marRight w:val="0"/>
      <w:marTop w:val="0"/>
      <w:marBottom w:val="0"/>
      <w:divBdr>
        <w:top w:val="none" w:sz="0" w:space="0" w:color="auto"/>
        <w:left w:val="none" w:sz="0" w:space="0" w:color="auto"/>
        <w:bottom w:val="none" w:sz="0" w:space="0" w:color="auto"/>
        <w:right w:val="none" w:sz="0" w:space="0" w:color="auto"/>
      </w:divBdr>
    </w:div>
    <w:div w:id="1532912137">
      <w:bodyDiv w:val="1"/>
      <w:marLeft w:val="0"/>
      <w:marRight w:val="0"/>
      <w:marTop w:val="0"/>
      <w:marBottom w:val="0"/>
      <w:divBdr>
        <w:top w:val="none" w:sz="0" w:space="0" w:color="auto"/>
        <w:left w:val="none" w:sz="0" w:space="0" w:color="auto"/>
        <w:bottom w:val="none" w:sz="0" w:space="0" w:color="auto"/>
        <w:right w:val="none" w:sz="0" w:space="0" w:color="auto"/>
      </w:divBdr>
    </w:div>
    <w:div w:id="1763604614">
      <w:bodyDiv w:val="1"/>
      <w:marLeft w:val="0"/>
      <w:marRight w:val="0"/>
      <w:marTop w:val="0"/>
      <w:marBottom w:val="0"/>
      <w:divBdr>
        <w:top w:val="none" w:sz="0" w:space="0" w:color="auto"/>
        <w:left w:val="none" w:sz="0" w:space="0" w:color="auto"/>
        <w:bottom w:val="none" w:sz="0" w:space="0" w:color="auto"/>
        <w:right w:val="none" w:sz="0" w:space="0" w:color="auto"/>
      </w:divBdr>
    </w:div>
    <w:div w:id="1937858785">
      <w:bodyDiv w:val="1"/>
      <w:marLeft w:val="0"/>
      <w:marRight w:val="0"/>
      <w:marTop w:val="0"/>
      <w:marBottom w:val="0"/>
      <w:divBdr>
        <w:top w:val="none" w:sz="0" w:space="0" w:color="auto"/>
        <w:left w:val="none" w:sz="0" w:space="0" w:color="auto"/>
        <w:bottom w:val="none" w:sz="0" w:space="0" w:color="auto"/>
        <w:right w:val="none" w:sz="0" w:space="0" w:color="auto"/>
      </w:divBdr>
    </w:div>
    <w:div w:id="2004576481">
      <w:bodyDiv w:val="1"/>
      <w:marLeft w:val="0"/>
      <w:marRight w:val="0"/>
      <w:marTop w:val="0"/>
      <w:marBottom w:val="0"/>
      <w:divBdr>
        <w:top w:val="none" w:sz="0" w:space="0" w:color="auto"/>
        <w:left w:val="none" w:sz="0" w:space="0" w:color="auto"/>
        <w:bottom w:val="none" w:sz="0" w:space="0" w:color="auto"/>
        <w:right w:val="none" w:sz="0" w:space="0" w:color="auto"/>
      </w:divBdr>
    </w:div>
    <w:div w:id="2013796183">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webSettings>
</file>

<file path=word/_rels/document.xml.rels><?xml version="1.0" encoding="UTF-8" standalone="yes"?>
<Relationships xmlns="http://schemas.openxmlformats.org/package/2006/relationships"><Relationship Id="rId13" Type="http://schemas.openxmlformats.org/officeDocument/2006/relationships/endnotes" Target="endnotes.xml"/><Relationship Id="rId18" Type="http://schemas.openxmlformats.org/officeDocument/2006/relationships/hyperlink" Target="https://www.ihacpa.gov.au/sites/default/files/2025-06/ihacpa_three_year_data_plan_2025-26_to_2027-28.pdf" TargetMode="External"/><Relationship Id="rId26" Type="http://schemas.openxmlformats.org/officeDocument/2006/relationships/image" Target="media/image3.emf"/><Relationship Id="rId39" Type="http://schemas.openxmlformats.org/officeDocument/2006/relationships/hyperlink" Target="https://www.health.qld.gov.au/__data/assets/pdf_file/0032/1375718/Remote-Patient-Monitoring-Reporting-Guidelines.pdf" TargetMode="External"/><Relationship Id="rId21" Type="http://schemas.openxmlformats.org/officeDocument/2006/relationships/hyperlink" Target="https://www.health.qld.gov.au/__data/assets/word_doc/0016/1435030/2025-2026-QHNAPDC-Business-Rules.docx" TargetMode="External"/><Relationship Id="rId34" Type="http://schemas.openxmlformats.org/officeDocument/2006/relationships/image" Target="media/image4.png"/><Relationship Id="rId42" Type="http://schemas.openxmlformats.org/officeDocument/2006/relationships/hyperlink" Target="mailto:QVH@health.qld.gov.au" TargetMode="External"/><Relationship Id="rId47" Type="http://schemas.openxmlformats.org/officeDocument/2006/relationships/hyperlink" Target="https://meteor.aihw.gov.au/content/652089" TargetMode="External"/><Relationship Id="rId50" Type="http://schemas.openxmlformats.org/officeDocument/2006/relationships/image" Target="media/image10.png"/><Relationship Id="rId55" Type="http://schemas.openxmlformats.org/officeDocument/2006/relationships/image" Target="media/image15.jpeg"/><Relationship Id="rId63" Type="http://schemas.openxmlformats.org/officeDocument/2006/relationships/hyperlink" Target="mailto:napmail@health.qld.gov.au" TargetMode="External"/><Relationship Id="rId68" Type="http://schemas.openxmlformats.org/officeDocument/2006/relationships/footer" Target="footer2.xml"/><Relationship Id="rId7" Type="http://schemas.openxmlformats.org/officeDocument/2006/relationships/customXml" Target="../customXml/item7.xml"/><Relationship Id="rId71" Type="http://schemas.openxmlformats.org/officeDocument/2006/relationships/glossaryDocument" Target="glossary/document.xml"/><Relationship Id="rId2" Type="http://schemas.openxmlformats.org/officeDocument/2006/relationships/customXml" Target="../customXml/item2.xml"/><Relationship Id="rId16" Type="http://schemas.openxmlformats.org/officeDocument/2006/relationships/hyperlink" Target="https://www.aihw.gov.au/about-us/what-we-do" TargetMode="External"/><Relationship Id="rId29" Type="http://schemas.openxmlformats.org/officeDocument/2006/relationships/hyperlink" Target="https://meteor.aihw.gov.au/content/790286" TargetMode="Externa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webSettings" Target="webSettings.xml"/><Relationship Id="rId24" Type="http://schemas.openxmlformats.org/officeDocument/2006/relationships/hyperlink" Target="https://qhdd.health.qld.gov.au/apex/f?p=103:DE_DETAIL::DE:::P7_SEQ_ID:44292&amp;cs=1BC09DEF6BCA2989E9B78FF6722D3D4F3" TargetMode="External"/><Relationship Id="rId32" Type="http://schemas.openxmlformats.org/officeDocument/2006/relationships/hyperlink" Target="https://www.ihacpa.gov.au/sites/default/files/2025-06/tier_2_non-admitted_services_classification_v9.1_national_index_2025-26.xlsx" TargetMode="External"/><Relationship Id="rId37" Type="http://schemas.openxmlformats.org/officeDocument/2006/relationships/hyperlink" Target="https://healthqld.sharepoint.com/sites/HPSPD-QHNAPDC/SitePages/2025-2026_QHNAPDC_Data-Quality.aspx" TargetMode="External"/><Relationship Id="rId40" Type="http://schemas.openxmlformats.org/officeDocument/2006/relationships/header" Target="header1.xml"/><Relationship Id="rId45" Type="http://schemas.openxmlformats.org/officeDocument/2006/relationships/image" Target="media/image6.jpeg"/><Relationship Id="rId53" Type="http://schemas.openxmlformats.org/officeDocument/2006/relationships/image" Target="media/image13.jpg"/><Relationship Id="rId58" Type="http://schemas.openxmlformats.org/officeDocument/2006/relationships/hyperlink" Target="https://qhdd.health.qld.gov.au/apex/f?p=103:DE_DETAIL:::::P7_SEQ_ID:46114&amp;cs=1298022DFD22D33A28BF5874981561F88" TargetMode="External"/><Relationship Id="rId66" Type="http://schemas.openxmlformats.org/officeDocument/2006/relationships/hyperlink" Target="https://www.health.qld.gov.au/__data/assets/word_doc/0016/1435030/2025-2026-QHNAPDC-Business-Rules.docx" TargetMode="External"/><Relationship Id="rId5" Type="http://schemas.openxmlformats.org/officeDocument/2006/relationships/customXml" Target="../customXml/item5.xml"/><Relationship Id="rId15" Type="http://schemas.openxmlformats.org/officeDocument/2006/relationships/image" Target="media/image2.png"/><Relationship Id="rId23" Type="http://schemas.openxmlformats.org/officeDocument/2006/relationships/hyperlink" Target="https://qhdd.health.qld.gov.au/apex/f?p=103:MD_DETAIL:::::P210_MR_GUID,P210_MD_TYPE_GUID:D5E419589F171F77E05400144FF88D90,D2840284A6761A97E05400144FF88D90&amp;cs=18991BDAED546019554DBC3F51392FCEE" TargetMode="External"/><Relationship Id="rId28" Type="http://schemas.openxmlformats.org/officeDocument/2006/relationships/hyperlink" Target="http://meteor.aihw.gov.au/content/index.phtml/itemId/652089" TargetMode="External"/><Relationship Id="rId36" Type="http://schemas.openxmlformats.org/officeDocument/2006/relationships/hyperlink" Target="https://oascrasprod.health.qld.gov.au:8443/ords/f?p=103:210:::NO:RP:P210_MD_TYPE_GUID%2cP210_MR_GUID:D2840284A6761A97E05400144FF88D90%2cF5F376F208231747E05400144FFB097F&amp;cs=1F5D2CEB3C2BD008B69CD9348E88E20DA" TargetMode="External"/><Relationship Id="rId49" Type="http://schemas.openxmlformats.org/officeDocument/2006/relationships/image" Target="media/image9.jpeg"/><Relationship Id="rId57" Type="http://schemas.openxmlformats.org/officeDocument/2006/relationships/image" Target="media/image17.jpeg"/><Relationship Id="rId61" Type="http://schemas.openxmlformats.org/officeDocument/2006/relationships/hyperlink" Target="mailto:QVH@health.qld.gov.au" TargetMode="External"/><Relationship Id="rId10" Type="http://schemas.openxmlformats.org/officeDocument/2006/relationships/settings" Target="settings.xml"/><Relationship Id="rId19" Type="http://schemas.openxmlformats.org/officeDocument/2006/relationships/hyperlink" Target="https://meteor.aihw.gov.au/content/790286" TargetMode="External"/><Relationship Id="rId31" Type="http://schemas.openxmlformats.org/officeDocument/2006/relationships/hyperlink" Target="https://www.ihacpa.gov.au/resources/tier-2-non-admitted-services-2024-25" TargetMode="External"/><Relationship Id="rId44" Type="http://schemas.openxmlformats.org/officeDocument/2006/relationships/hyperlink" Target="https://meteor.aihw.gov.au/content/index.phtml/itemId/727749" TargetMode="External"/><Relationship Id="rId52" Type="http://schemas.openxmlformats.org/officeDocument/2006/relationships/image" Target="media/image12.jpeg"/><Relationship Id="rId60" Type="http://schemas.openxmlformats.org/officeDocument/2006/relationships/hyperlink" Target="mailto:QVH@health.qld.gov.au" TargetMode="External"/><Relationship Id="rId65" Type="http://schemas.openxmlformats.org/officeDocument/2006/relationships/hyperlink" Target="https://www.health.qld.gov.au/hsu/pdf/data-quality-statement/data-quality-statements" TargetMode="External"/><Relationship Id="rId4" Type="http://schemas.openxmlformats.org/officeDocument/2006/relationships/customXml" Target="../customXml/item4.xml"/><Relationship Id="rId9" Type="http://schemas.openxmlformats.org/officeDocument/2006/relationships/styles" Target="styles.xml"/><Relationship Id="rId14" Type="http://schemas.openxmlformats.org/officeDocument/2006/relationships/image" Target="media/image1.jpg"/><Relationship Id="rId22" Type="http://schemas.openxmlformats.org/officeDocument/2006/relationships/hyperlink" Target="https://www.health.qld.gov.au/__data/assets/word_doc/0016/1435030/2025-2026-QHNAPDC-Business-Rules.docx" TargetMode="External"/><Relationship Id="rId27" Type="http://schemas.openxmlformats.org/officeDocument/2006/relationships/oleObject" Target="embeddings/Microsoft_Visio_2003-2010_Drawing.vsd"/><Relationship Id="rId30" Type="http://schemas.openxmlformats.org/officeDocument/2006/relationships/hyperlink" Target="https://www.ihacpa.gov.au/sites/default/files/2025-06/tier_2_non-admitted_services_classification_v9.1_definitions_manual_2025-26.pdf" TargetMode="External"/><Relationship Id="rId35" Type="http://schemas.openxmlformats.org/officeDocument/2006/relationships/hyperlink" Target="https://www.health.qld.gov.au/__data/assets/word_doc/0016/1435030/2025-2026-QHNAPDC-Business-Rules.docx" TargetMode="External"/><Relationship Id="rId43" Type="http://schemas.openxmlformats.org/officeDocument/2006/relationships/hyperlink" Target="https://meteor.aihw.gov.au/content/652089" TargetMode="External"/><Relationship Id="rId48" Type="http://schemas.openxmlformats.org/officeDocument/2006/relationships/image" Target="media/image8.png"/><Relationship Id="rId56" Type="http://schemas.openxmlformats.org/officeDocument/2006/relationships/image" Target="media/image16.jpeg"/><Relationship Id="rId64" Type="http://schemas.openxmlformats.org/officeDocument/2006/relationships/hyperlink" Target="https://www.health.qld.gov.au/__data/assets/word_doc/0015/1451121/2025-26-QHNAPDC-and-MAC-reporting-requirements-V3.0.docx" TargetMode="External"/><Relationship Id="rId69" Type="http://schemas.openxmlformats.org/officeDocument/2006/relationships/footer" Target="footer3.xml"/><Relationship Id="rId8" Type="http://schemas.openxmlformats.org/officeDocument/2006/relationships/numbering" Target="numbering.xml"/><Relationship Id="rId51" Type="http://schemas.openxmlformats.org/officeDocument/2006/relationships/image" Target="media/image11.jpeg"/><Relationship Id="rId72" Type="http://schemas.openxmlformats.org/officeDocument/2006/relationships/theme" Target="theme/theme1.xml"/><Relationship Id="rId3" Type="http://schemas.openxmlformats.org/officeDocument/2006/relationships/customXml" Target="../customXml/item3.xml"/><Relationship Id="rId12" Type="http://schemas.openxmlformats.org/officeDocument/2006/relationships/footnotes" Target="footnotes.xml"/><Relationship Id="rId17" Type="http://schemas.openxmlformats.org/officeDocument/2006/relationships/hyperlink" Target="https://www.ihacpa.gov.au/health-care" TargetMode="External"/><Relationship Id="rId25" Type="http://schemas.openxmlformats.org/officeDocument/2006/relationships/hyperlink" Target="https://qhdd.health.qld.gov.au/apex/f?p=103:DE_DETAIL::DE:::P7_SEQ_ID:44292&amp;cs=1BC09DEF6BCA2989E9B78FF6722D3D4F3" TargetMode="External"/><Relationship Id="rId33" Type="http://schemas.openxmlformats.org/officeDocument/2006/relationships/hyperlink" Target="https://www.health.qld.gov.au/__data/assets/word_doc/0016/1435030/2025-2026-QHNAPDC-Business-Rules.docx" TargetMode="External"/><Relationship Id="rId38" Type="http://schemas.openxmlformats.org/officeDocument/2006/relationships/hyperlink" Target="mailto:QVH@health.qld.gov.au" TargetMode="External"/><Relationship Id="rId46" Type="http://schemas.openxmlformats.org/officeDocument/2006/relationships/image" Target="media/image7.jpeg"/><Relationship Id="rId59" Type="http://schemas.openxmlformats.org/officeDocument/2006/relationships/hyperlink" Target="https://qhdd.health.qld.gov.au/apex/f?p=103:DE_DETAIL:::::P7_SEQ_ID:46114&amp;cs=1298022DFD22D33A28BF5874981561F88" TargetMode="External"/><Relationship Id="rId67" Type="http://schemas.openxmlformats.org/officeDocument/2006/relationships/header" Target="header2.xml"/><Relationship Id="rId20" Type="http://schemas.openxmlformats.org/officeDocument/2006/relationships/hyperlink" Target="https://www.health.qld.gov.au/__data/assets/excel_doc/0029/1435178/2025-2026-QHNAPDC-file-format.xlsx" TargetMode="External"/><Relationship Id="rId41" Type="http://schemas.openxmlformats.org/officeDocument/2006/relationships/footer" Target="footer1.xml"/><Relationship Id="rId54" Type="http://schemas.openxmlformats.org/officeDocument/2006/relationships/image" Target="media/image14.jpg"/><Relationship Id="rId62" Type="http://schemas.openxmlformats.org/officeDocument/2006/relationships/hyperlink" Target="https://www.health.qld.gov.au/__data/assets/excel_doc/0029/1435178/2025-2026-QHNAPDC-file-format.xlsx" TargetMode="External"/><Relationship Id="rId70" Type="http://schemas.openxmlformats.org/officeDocument/2006/relationships/fontTable" Target="fontTable.xml"/></Relationships>
</file>

<file path=word/_rels/footer3.xml.rels><?xml version="1.0" encoding="UTF-8" standalone="yes"?>
<Relationships xmlns="http://schemas.openxmlformats.org/package/2006/relationships"><Relationship Id="rId1" Type="http://schemas.openxmlformats.org/officeDocument/2006/relationships/image" Target="media/image19.jpeg"/></Relationships>
</file>

<file path=word/_rels/footnotes.xml.rels><?xml version="1.0" encoding="UTF-8" standalone="yes"?>
<Relationships xmlns="http://schemas.openxmlformats.org/package/2006/relationships"><Relationship Id="rId2" Type="http://schemas.openxmlformats.org/officeDocument/2006/relationships/hyperlink" Target="https://meteor.aihw.gov.au/content/790286" TargetMode="External"/><Relationship Id="rId1" Type="http://schemas.openxmlformats.org/officeDocument/2006/relationships/hyperlink" Target="http://meteor.aihw.gov.au/content/index.phtml/itemId/652089" TargetMode="External"/></Relationships>
</file>

<file path=word/_rels/header1.xml.rels><?xml version="1.0" encoding="UTF-8" standalone="yes"?>
<Relationships xmlns="http://schemas.openxmlformats.org/package/2006/relationships"><Relationship Id="rId1" Type="http://schemas.openxmlformats.org/officeDocument/2006/relationships/image" Target="media/image5.png"/></Relationships>
</file>

<file path=word/_rels/header2.xml.rels><?xml version="1.0" encoding="UTF-8" standalone="yes"?>
<Relationships xmlns="http://schemas.openxmlformats.org/package/2006/relationships"><Relationship Id="rId1" Type="http://schemas.openxmlformats.org/officeDocument/2006/relationships/image" Target="media/image18.png"/></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81F4A02FEAB64FA7B34D3330E64EB3BF"/>
        <w:category>
          <w:name w:val="General"/>
          <w:gallery w:val="placeholder"/>
        </w:category>
        <w:types>
          <w:type w:val="bbPlcHdr"/>
        </w:types>
        <w:behaviors>
          <w:behavior w:val="content"/>
        </w:behaviors>
        <w:guid w:val="{089A9536-E84E-4A90-B47A-0912ACAC4D7E}"/>
      </w:docPartPr>
      <w:docPartBody>
        <w:p w:rsidR="00A23C99" w:rsidRDefault="00A23C99">
          <w:pPr>
            <w:pStyle w:val="81F4A02FEAB64FA7B34D3330E64EB3BF"/>
          </w:pPr>
          <w:r w:rsidRPr="001A5BE2">
            <w:rPr>
              <w:rStyle w:val="PlaceholderText"/>
            </w:rPr>
            <w:t>[Title]</w:t>
          </w:r>
        </w:p>
      </w:docPartBody>
    </w:docPart>
    <w:docPart>
      <w:docPartPr>
        <w:name w:val="C771A71F0A47437BB00CCC9D2C2BA102"/>
        <w:category>
          <w:name w:val="General"/>
          <w:gallery w:val="placeholder"/>
        </w:category>
        <w:types>
          <w:type w:val="bbPlcHdr"/>
        </w:types>
        <w:behaviors>
          <w:behavior w:val="content"/>
        </w:behaviors>
        <w:guid w:val="{6DCE52EC-F3A0-4F9A-B2C4-6F8145A70A73}"/>
      </w:docPartPr>
      <w:docPartBody>
        <w:p w:rsidR="00A23C99" w:rsidRDefault="00A23C99">
          <w:pPr>
            <w:pStyle w:val="C771A71F0A47437BB00CCC9D2C2BA102"/>
          </w:pPr>
          <w:r w:rsidRPr="001A5BE2">
            <w:rPr>
              <w:rStyle w:val="PlaceholderText"/>
            </w:rPr>
            <w:t>[Subject]</w:t>
          </w:r>
        </w:p>
      </w:docPartBody>
    </w:docPart>
    <w:docPart>
      <w:docPartPr>
        <w:name w:val="B51DD6EB36024384949414ACD4840A54"/>
        <w:category>
          <w:name w:val="General"/>
          <w:gallery w:val="placeholder"/>
        </w:category>
        <w:types>
          <w:type w:val="bbPlcHdr"/>
        </w:types>
        <w:behaviors>
          <w:behavior w:val="content"/>
        </w:behaviors>
        <w:guid w:val="{F32ED7DB-C327-43D8-8EBE-8CA77185DC0F}"/>
      </w:docPartPr>
      <w:docPartBody>
        <w:p w:rsidR="00721C31" w:rsidRDefault="00940C9A" w:rsidP="00940C9A">
          <w:pPr>
            <w:pStyle w:val="B51DD6EB36024384949414ACD4840A54"/>
          </w:pPr>
          <w:r w:rsidRPr="00847272">
            <w:rPr>
              <w:rStyle w:val="PlaceholderText"/>
            </w:rPr>
            <w:t>[Title]</w:t>
          </w:r>
        </w:p>
      </w:docPartBody>
    </w:docPart>
    <w:docPart>
      <w:docPartPr>
        <w:name w:val="B71BCEDDDF7342E6B4DDFE7F3110C4AC"/>
        <w:category>
          <w:name w:val="General"/>
          <w:gallery w:val="placeholder"/>
        </w:category>
        <w:types>
          <w:type w:val="bbPlcHdr"/>
        </w:types>
        <w:behaviors>
          <w:behavior w:val="content"/>
        </w:behaviors>
        <w:guid w:val="{155DC25B-AADD-4B83-8D23-ACD151C7057D}"/>
      </w:docPartPr>
      <w:docPartBody>
        <w:p w:rsidR="00721C31" w:rsidRDefault="00940C9A" w:rsidP="00940C9A">
          <w:pPr>
            <w:pStyle w:val="B71BCEDDDF7342E6B4DDFE7F3110C4AC"/>
          </w:pPr>
          <w:r w:rsidRPr="001A5BE2">
            <w:rPr>
              <w:rStyle w:val="PlaceholderText"/>
            </w:rPr>
            <w:t>[Subject]</w:t>
          </w:r>
        </w:p>
      </w:docPartBody>
    </w:docPart>
    <w:docPart>
      <w:docPartPr>
        <w:name w:val="4938B8CDCD754AEEA4F80C57E8363735"/>
        <w:category>
          <w:name w:val="General"/>
          <w:gallery w:val="placeholder"/>
        </w:category>
        <w:types>
          <w:type w:val="bbPlcHdr"/>
        </w:types>
        <w:behaviors>
          <w:behavior w:val="content"/>
        </w:behaviors>
        <w:guid w:val="{D6DEDD75-3E11-4B6B-AA7D-ED96CA7BAA03}"/>
      </w:docPartPr>
      <w:docPartBody>
        <w:p w:rsidR="00721C31" w:rsidRDefault="00940C9A" w:rsidP="00940C9A">
          <w:pPr>
            <w:pStyle w:val="4938B8CDCD754AEEA4F80C57E8363735"/>
          </w:pPr>
          <w:r w:rsidRPr="001A5BE2">
            <w:rPr>
              <w:rStyle w:val="PlaceholderText"/>
            </w:rPr>
            <w:t>Click or tap to enter a date.</w:t>
          </w:r>
        </w:p>
      </w:docPartBody>
    </w:docPart>
    <w:docPart>
      <w:docPartPr>
        <w:name w:val="0233E6626BA04E5BA28B07867AF38226"/>
        <w:category>
          <w:name w:val="General"/>
          <w:gallery w:val="placeholder"/>
        </w:category>
        <w:types>
          <w:type w:val="bbPlcHdr"/>
        </w:types>
        <w:behaviors>
          <w:behavior w:val="content"/>
        </w:behaviors>
        <w:guid w:val="{CA406766-FF60-4ED1-B3A5-58BC81EBD98D}"/>
      </w:docPartPr>
      <w:docPartBody>
        <w:p w:rsidR="006F0CCE" w:rsidRDefault="00721C31" w:rsidP="00721C31">
          <w:pPr>
            <w:pStyle w:val="0233E6626BA04E5BA28B07867AF38226"/>
          </w:pPr>
          <w:r w:rsidRPr="001A5BE2">
            <w:rPr>
              <w:rStyle w:val="PlaceholderText"/>
            </w:rPr>
            <w:t>[Title]</w:t>
          </w:r>
        </w:p>
      </w:docPartBody>
    </w:docPart>
    <w:docPart>
      <w:docPartPr>
        <w:name w:val="355D6B52F5E149D79C85E872D4CBE469"/>
        <w:category>
          <w:name w:val="General"/>
          <w:gallery w:val="placeholder"/>
        </w:category>
        <w:types>
          <w:type w:val="bbPlcHdr"/>
        </w:types>
        <w:behaviors>
          <w:behavior w:val="content"/>
        </w:behaviors>
        <w:guid w:val="{0D105E4E-AF12-4A53-817B-E36C71EE642A}"/>
      </w:docPartPr>
      <w:docPartBody>
        <w:p w:rsidR="006F0CCE" w:rsidRDefault="00721C31" w:rsidP="00721C31">
          <w:pPr>
            <w:pStyle w:val="355D6B52F5E149D79C85E872D4CBE469"/>
          </w:pPr>
          <w:r w:rsidRPr="001A5BE2">
            <w:rPr>
              <w:rStyle w:val="PlaceholderText"/>
            </w:rPr>
            <w:t>[Subject]</w:t>
          </w:r>
        </w:p>
      </w:docPartBody>
    </w:docPart>
    <w:docPart>
      <w:docPartPr>
        <w:name w:val="CDE22991FF9E49AF970CF9D8D91CEA6C"/>
        <w:category>
          <w:name w:val="General"/>
          <w:gallery w:val="placeholder"/>
        </w:category>
        <w:types>
          <w:type w:val="bbPlcHdr"/>
        </w:types>
        <w:behaviors>
          <w:behavior w:val="content"/>
        </w:behaviors>
        <w:guid w:val="{D965EBBA-F60D-4323-A73F-80807192DF50}"/>
      </w:docPartPr>
      <w:docPartBody>
        <w:p w:rsidR="00147402" w:rsidRDefault="002D7B14" w:rsidP="002D7B14">
          <w:pPr>
            <w:pStyle w:val="CDE22991FF9E49AF970CF9D8D91CEA6C"/>
          </w:pPr>
          <w:r w:rsidRPr="001A5BE2">
            <w:rPr>
              <w:rStyle w:val="PlaceholderText"/>
            </w:rPr>
            <w:t>[Title]</w:t>
          </w:r>
        </w:p>
      </w:docPartBody>
    </w:docPart>
    <w:docPart>
      <w:docPartPr>
        <w:name w:val="3662F914ADA8476A8642E5A63FD27736"/>
        <w:category>
          <w:name w:val="General"/>
          <w:gallery w:val="placeholder"/>
        </w:category>
        <w:types>
          <w:type w:val="bbPlcHdr"/>
        </w:types>
        <w:behaviors>
          <w:behavior w:val="content"/>
        </w:behaviors>
        <w:guid w:val="{CA456339-02B3-45F3-ACB3-9E47A20ED005}"/>
      </w:docPartPr>
      <w:docPartBody>
        <w:p w:rsidR="00147402" w:rsidRDefault="002D7B14" w:rsidP="002D7B14">
          <w:pPr>
            <w:pStyle w:val="3662F914ADA8476A8642E5A63FD27736"/>
          </w:pPr>
          <w:r w:rsidRPr="001A5BE2">
            <w:rPr>
              <w:rStyle w:val="PlaceholderText"/>
            </w:rPr>
            <w:t>[Subject]</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Fira Sans">
    <w:altName w:val="Calibri"/>
    <w:panose1 w:val="020B0503050000020004"/>
    <w:charset w:val="00"/>
    <w:family w:val="swiss"/>
    <w:notTrueType/>
    <w:pitch w:val="variable"/>
    <w:sig w:usb0="600002FF" w:usb1="00000001" w:usb2="00000000" w:usb3="00000000" w:csb0="0000019F"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Fira Sans SemiBold">
    <w:panose1 w:val="020B0603050000020004"/>
    <w:charset w:val="00"/>
    <w:family w:val="swiss"/>
    <w:notTrueType/>
    <w:pitch w:val="variable"/>
    <w:sig w:usb0="600002FF" w:usb1="00000001" w:usb2="00000000" w:usb3="00000000" w:csb0="0000019F" w:csb1="00000000"/>
  </w:font>
  <w:font w:name="Yu Gothic Light">
    <w:altName w:val="游ゴシック Light"/>
    <w:panose1 w:val="020B0300000000000000"/>
    <w:charset w:val="80"/>
    <w:family w:val="swiss"/>
    <w:pitch w:val="variable"/>
    <w:sig w:usb0="E00002FF" w:usb1="2AC7FDFF" w:usb2="00000016" w:usb3="00000000" w:csb0="0002009F" w:csb1="00000000"/>
  </w:font>
  <w:font w:name="Calibri Light">
    <w:panose1 w:val="020F0302020204030204"/>
    <w:charset w:val="00"/>
    <w:family w:val="swiss"/>
    <w:pitch w:val="variable"/>
    <w:sig w:usb0="E4002EFF" w:usb1="C200247B" w:usb2="00000009" w:usb3="00000000" w:csb0="000001FF" w:csb1="00000000"/>
  </w:font>
  <w:font w:name="Yu Mincho">
    <w:altName w:val="游明朝"/>
    <w:charset w:val="80"/>
    <w:family w:val="roman"/>
    <w:pitch w:val="variable"/>
    <w:sig w:usb0="800002E7" w:usb1="2AC7FCFF" w:usb2="00000012" w:usb3="00000000" w:csb0="0002009F"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MS PGothic">
    <w:panose1 w:val="020B0600070205080204"/>
    <w:charset w:val="80"/>
    <w:family w:val="swiss"/>
    <w:pitch w:val="variable"/>
    <w:sig w:usb0="E00002FF" w:usb1="6AC7FDFB" w:usb2="08000012" w:usb3="00000000" w:csb0="0002009F" w:csb1="00000000"/>
  </w:font>
  <w:font w:name="Fira Sans Black">
    <w:altName w:val="Fira Sans Black"/>
    <w:charset w:val="00"/>
    <w:family w:val="swiss"/>
    <w:pitch w:val="variable"/>
    <w:sig w:usb0="600002FF" w:usb1="00000001" w:usb2="00000000" w:usb3="00000000" w:csb0="0000019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A23C99"/>
    <w:rsid w:val="000F68F8"/>
    <w:rsid w:val="00147402"/>
    <w:rsid w:val="0018263A"/>
    <w:rsid w:val="002A6C06"/>
    <w:rsid w:val="002D7B14"/>
    <w:rsid w:val="006C54F8"/>
    <w:rsid w:val="006F0CCE"/>
    <w:rsid w:val="00721C31"/>
    <w:rsid w:val="00812B09"/>
    <w:rsid w:val="00835D0A"/>
    <w:rsid w:val="008A49ED"/>
    <w:rsid w:val="00940C9A"/>
    <w:rsid w:val="00976280"/>
    <w:rsid w:val="00A02E7C"/>
    <w:rsid w:val="00A23C99"/>
    <w:rsid w:val="00A974E7"/>
    <w:rsid w:val="00AB42EE"/>
    <w:rsid w:val="00AC3C7C"/>
    <w:rsid w:val="00AF0B6D"/>
    <w:rsid w:val="00AF7936"/>
    <w:rsid w:val="00B27D90"/>
    <w:rsid w:val="00C45067"/>
    <w:rsid w:val="00CD5F95"/>
    <w:rsid w:val="00E57916"/>
    <w:rsid w:val="00EF1CDB"/>
    <w:rsid w:val="00F754E4"/>
  </w:rsids>
  <m:mathPr>
    <m:mathFont m:val="Cambria Math"/>
    <m:brkBin m:val="before"/>
    <m:brkBinSub m:val="--"/>
    <m:smallFrac m:val="0"/>
    <m:dispDef/>
    <m:lMargin m:val="0"/>
    <m:rMargin m:val="0"/>
    <m:defJc m:val="centerGroup"/>
    <m:wrapIndent m:val="1440"/>
    <m:intLim m:val="subSup"/>
    <m:naryLim m:val="undOvr"/>
  </m:mathPr>
  <w:themeFontLang w:val="en-AU" w:eastAsia="ja-JP"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AU" w:eastAsia="en-AU"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2D7B14"/>
    <w:rPr>
      <w:color w:val="808080"/>
    </w:rPr>
  </w:style>
  <w:style w:type="paragraph" w:customStyle="1" w:styleId="B51DD6EB36024384949414ACD4840A54">
    <w:name w:val="B51DD6EB36024384949414ACD4840A54"/>
    <w:rsid w:val="00940C9A"/>
  </w:style>
  <w:style w:type="paragraph" w:customStyle="1" w:styleId="81F4A02FEAB64FA7B34D3330E64EB3BF">
    <w:name w:val="81F4A02FEAB64FA7B34D3330E64EB3BF"/>
  </w:style>
  <w:style w:type="paragraph" w:customStyle="1" w:styleId="C771A71F0A47437BB00CCC9D2C2BA102">
    <w:name w:val="C771A71F0A47437BB00CCC9D2C2BA102"/>
  </w:style>
  <w:style w:type="paragraph" w:customStyle="1" w:styleId="B71BCEDDDF7342E6B4DDFE7F3110C4AC">
    <w:name w:val="B71BCEDDDF7342E6B4DDFE7F3110C4AC"/>
    <w:rsid w:val="00940C9A"/>
  </w:style>
  <w:style w:type="paragraph" w:customStyle="1" w:styleId="4938B8CDCD754AEEA4F80C57E8363735">
    <w:name w:val="4938B8CDCD754AEEA4F80C57E8363735"/>
    <w:rsid w:val="00940C9A"/>
  </w:style>
  <w:style w:type="paragraph" w:customStyle="1" w:styleId="0233E6626BA04E5BA28B07867AF38226">
    <w:name w:val="0233E6626BA04E5BA28B07867AF38226"/>
    <w:rsid w:val="00721C31"/>
  </w:style>
  <w:style w:type="paragraph" w:customStyle="1" w:styleId="355D6B52F5E149D79C85E872D4CBE469">
    <w:name w:val="355D6B52F5E149D79C85E872D4CBE469"/>
    <w:rsid w:val="00721C31"/>
  </w:style>
  <w:style w:type="paragraph" w:customStyle="1" w:styleId="CDE22991FF9E49AF970CF9D8D91CEA6C">
    <w:name w:val="CDE22991FF9E49AF970CF9D8D91CEA6C"/>
    <w:rsid w:val="002D7B14"/>
  </w:style>
  <w:style w:type="paragraph" w:customStyle="1" w:styleId="3662F914ADA8476A8642E5A63FD27736">
    <w:name w:val="3662F914ADA8476A8642E5A63FD27736"/>
    <w:rsid w:val="002D7B14"/>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webSettings>
</file>

<file path=word/theme/theme1.xml><?xml version="1.0" encoding="utf-8"?>
<a:theme xmlns:a="http://schemas.openxmlformats.org/drawingml/2006/main" name="Office Theme">
  <a:themeElements>
    <a:clrScheme name="QH Colours">
      <a:dk1>
        <a:srgbClr val="000000"/>
      </a:dk1>
      <a:lt1>
        <a:sysClr val="window" lastClr="FFFFFF"/>
      </a:lt1>
      <a:dk2>
        <a:srgbClr val="183C5D"/>
      </a:dk2>
      <a:lt2>
        <a:srgbClr val="F1F2F2"/>
      </a:lt2>
      <a:accent1>
        <a:srgbClr val="0F5CA2"/>
      </a:accent1>
      <a:accent2>
        <a:srgbClr val="85C446"/>
      </a:accent2>
      <a:accent3>
        <a:srgbClr val="27AAE1"/>
      </a:accent3>
      <a:accent4>
        <a:srgbClr val="77CDD7"/>
      </a:accent4>
      <a:accent5>
        <a:srgbClr val="CCE29B"/>
      </a:accent5>
      <a:accent6>
        <a:srgbClr val="009247"/>
      </a:accent6>
      <a:hlink>
        <a:srgbClr val="0886BE"/>
      </a:hlink>
      <a:folHlink>
        <a:srgbClr val="48A1FA"/>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p:properties xmlns:p="http://schemas.microsoft.com/office/2006/metadata/properties" xmlns:xsi="http://www.w3.org/2001/XMLSchema-instance" xmlns:pc="http://schemas.microsoft.com/office/infopath/2007/PartnerControls">
  <documentManagement>
    <_Flow_SignoffStatus xmlns="e2a4654a-51bd-49f8-9c33-0a785e6e14b4">Approved</_Flow_SignoffStatus>
    <Comments xmlns="e2a4654a-51bd-49f8-9c33-0a785e6e14b4" xsi:nil="true"/>
    <TaxCatchAll xmlns="3e035340-2944-4727-9f74-27603fa6c14a" xsi:nil="true"/>
    <ApproverName xmlns="e2a4654a-51bd-49f8-9c33-0a785e6e14b4">
      <UserInfo>
        <DisplayName/>
        <AccountId xsi:nil="true"/>
        <AccountType/>
      </UserInfo>
    </ApproverName>
    <lcf76f155ced4ddcb4097134ff3c332f xmlns="e2a4654a-51bd-49f8-9c33-0a785e6e14b4">
      <Terms xmlns="http://schemas.microsoft.com/office/infopath/2007/PartnerControls"/>
    </lcf76f155ced4ddcb4097134ff3c332f>
    <SharedWithUsers xmlns="5e65baea-3948-4a4d-8020-e0aa31deec66">
      <UserInfo>
        <DisplayName>Rod Leeuwendal</DisplayName>
        <AccountId>25</AccountId>
        <AccountType/>
      </UserInfo>
    </SharedWithUsers>
    <_dlc_DocId xmlns="5e65baea-3948-4a4d-8020-e0aa31deec66">6HXTHWV5ZD7Z-843833608-31816</_dlc_DocId>
    <_dlc_DocIdUrl xmlns="5e65baea-3948-4a4d-8020-e0aa31deec66">
      <Url>https://healthqld.sharepoint.com/teams/NAPTeamProjects/_layouts/15/DocIdRedir.aspx?ID=6HXTHWV5ZD7Z-843833608-31816</Url>
      <Description>6HXTHWV5ZD7Z-843833608-31816</Description>
    </_dlc_DocIdUrl>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ct:contentTypeSchema xmlns:ct="http://schemas.microsoft.com/office/2006/metadata/contentType" xmlns:ma="http://schemas.microsoft.com/office/2006/metadata/properties/metaAttributes" ct:_="" ma:_="" ma:contentTypeName="Document" ma:contentTypeID="0x01010024E7E7AAAF4A454182D2802D7237DD6D" ma:contentTypeVersion="21" ma:contentTypeDescription="Create a new document." ma:contentTypeScope="" ma:versionID="f4b4cfd0c60863cad2c494dbf3a2886f">
  <xsd:schema xmlns:xsd="http://www.w3.org/2001/XMLSchema" xmlns:xs="http://www.w3.org/2001/XMLSchema" xmlns:p="http://schemas.microsoft.com/office/2006/metadata/properties" xmlns:ns2="e2a4654a-51bd-49f8-9c33-0a785e6e14b4" xmlns:ns3="5e65baea-3948-4a4d-8020-e0aa31deec66" xmlns:ns4="3e035340-2944-4727-9f74-27603fa6c14a" targetNamespace="http://schemas.microsoft.com/office/2006/metadata/properties" ma:root="true" ma:fieldsID="30bbf35f9a4aa9edd83b4414f42c1d8c" ns2:_="" ns3:_="" ns4:_="">
    <xsd:import namespace="e2a4654a-51bd-49f8-9c33-0a785e6e14b4"/>
    <xsd:import namespace="5e65baea-3948-4a4d-8020-e0aa31deec66"/>
    <xsd:import namespace="3e035340-2944-4727-9f74-27603fa6c14a"/>
    <xsd:element name="properties">
      <xsd:complexType>
        <xsd:sequence>
          <xsd:element name="documentManagement">
            <xsd:complexType>
              <xsd:all>
                <xsd:element ref="ns2:_Flow_SignoffStatus" minOccurs="0"/>
                <xsd:element ref="ns2:ApproverName" minOccurs="0"/>
                <xsd:element ref="ns2:MediaServiceMetadata" minOccurs="0"/>
                <xsd:element ref="ns2:MediaServiceFastMetadata" minOccurs="0"/>
                <xsd:element ref="ns2:MediaServiceDateTaken" minOccurs="0"/>
                <xsd:element ref="ns2:MediaServiceAutoTags" minOccurs="0"/>
                <xsd:element ref="ns2:MediaServiceGenerationTime" minOccurs="0"/>
                <xsd:element ref="ns2:MediaServiceEventHashCode" minOccurs="0"/>
                <xsd:element ref="ns2:MediaServiceAutoKeyPoints" minOccurs="0"/>
                <xsd:element ref="ns2:MediaServiceKeyPoints" minOccurs="0"/>
                <xsd:element ref="ns2:MediaServiceOCR" minOccurs="0"/>
                <xsd:element ref="ns3:SharedWithUsers" minOccurs="0"/>
                <xsd:element ref="ns3:SharedWithDetails" minOccurs="0"/>
                <xsd:element ref="ns2:Comments" minOccurs="0"/>
                <xsd:element ref="ns2:lcf76f155ced4ddcb4097134ff3c332f" minOccurs="0"/>
                <xsd:element ref="ns4:TaxCatchAll" minOccurs="0"/>
                <xsd:element ref="ns2:MediaServiceObjectDetectorVersions" minOccurs="0"/>
                <xsd:element ref="ns2:MediaLengthInSeconds" minOccurs="0"/>
                <xsd:element ref="ns2:MediaServiceSearchProperties" minOccurs="0"/>
                <xsd:element ref="ns3:_dlc_DocId" minOccurs="0"/>
                <xsd:element ref="ns3:_dlc_DocIdUrl" minOccurs="0"/>
                <xsd:element ref="ns3: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2a4654a-51bd-49f8-9c33-0a785e6e14b4" elementFormDefault="qualified">
    <xsd:import namespace="http://schemas.microsoft.com/office/2006/documentManagement/types"/>
    <xsd:import namespace="http://schemas.microsoft.com/office/infopath/2007/PartnerControls"/>
    <xsd:element name="_Flow_SignoffStatus" ma:index="2" nillable="true" ma:displayName="Sign-off status" ma:internalName="Sign_x002d_off_x0020_status" ma:readOnly="false">
      <xsd:simpleType>
        <xsd:restriction base="dms:Text"/>
      </xsd:simpleType>
    </xsd:element>
    <xsd:element name="ApproverName" ma:index="3" nillable="true" ma:displayName="Approver Name" ma:description="Person who approved document." ma:format="Dropdown" ma:list="UserInfo" ma:SharePointGroup="0" ma:internalName="ApproverName"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AutoTags" ma:index="11" nillable="true" ma:displayName="Tags" ma:hidden="true" ma:internalName="MediaServiceAutoTag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hidden="true" ma:internalName="MediaServiceKeyPoints" ma:readOnly="true">
      <xsd:simpleType>
        <xsd:restriction base="dms:Note"/>
      </xsd:simpleType>
    </xsd:element>
    <xsd:element name="MediaServiceOCR" ma:index="16" nillable="true" ma:displayName="Extracted Text" ma:hidden="true" ma:internalName="MediaServiceOCR" ma:readOnly="true">
      <xsd:simpleType>
        <xsd:restriction base="dms:Note"/>
      </xsd:simpleType>
    </xsd:element>
    <xsd:element name="Comments" ma:index="21" nillable="true" ma:displayName="Comments" ma:format="Dropdown" ma:internalName="Comments">
      <xsd:simpleType>
        <xsd:restriction base="dms:Note">
          <xsd:maxLength value="255"/>
        </xsd:restriction>
      </xsd:simpleType>
    </xsd:element>
    <xsd:element name="lcf76f155ced4ddcb4097134ff3c332f" ma:index="23" nillable="true" ma:taxonomy="true" ma:internalName="lcf76f155ced4ddcb4097134ff3c332f" ma:taxonomyFieldName="MediaServiceImageTags" ma:displayName="Image Tags" ma:readOnly="false" ma:fieldId="{5cf76f15-5ced-4ddc-b409-7134ff3c332f}" ma:taxonomyMulti="true" ma:sspId="98e950ff-f1bc-4f65-9ab7-38c216eebbce"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25" nillable="true" ma:displayName="MediaServiceObjectDetectorVersions" ma:hidden="true" ma:indexed="true" ma:internalName="MediaServiceObjectDetectorVersions" ma:readOnly="true">
      <xsd:simpleType>
        <xsd:restriction base="dms:Text"/>
      </xsd:simpleType>
    </xsd:element>
    <xsd:element name="MediaLengthInSeconds" ma:index="26" nillable="true" ma:displayName="MediaLengthInSeconds" ma:hidden="true" ma:internalName="MediaLengthInSeconds" ma:readOnly="true">
      <xsd:simpleType>
        <xsd:restriction base="dms:Unknown"/>
      </xsd:simpleType>
    </xsd:element>
    <xsd:element name="MediaServiceSearchProperties" ma:index="27"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5e65baea-3948-4a4d-8020-e0aa31deec66" elementFormDefault="qualified">
    <xsd:import namespace="http://schemas.microsoft.com/office/2006/documentManagement/types"/>
    <xsd:import namespace="http://schemas.microsoft.com/office/infopath/2007/PartnerControls"/>
    <xsd:element name="SharedWithUsers" ma:index="17"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hidden="true" ma:internalName="SharedWithDetails" ma:readOnly="true">
      <xsd:simpleType>
        <xsd:restriction base="dms:Note"/>
      </xsd:simpleType>
    </xsd:element>
    <xsd:element name="_dlc_DocId" ma:index="28" nillable="true" ma:displayName="Document ID Value" ma:description="The value of the document ID assigned to this item." ma:indexed="true" ma:internalName="_dlc_DocId" ma:readOnly="true">
      <xsd:simpleType>
        <xsd:restriction base="dms:Text"/>
      </xsd:simpleType>
    </xsd:element>
    <xsd:element name="_dlc_DocIdUrl" ma:index="2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30" nillable="true" ma:displayName="Persist ID" ma:description="Keep ID on add." ma:hidden="true" ma:internalName="_dlc_DocIdPersistId" ma:readOnly="true">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3e035340-2944-4727-9f74-27603fa6c14a" elementFormDefault="qualified">
    <xsd:import namespace="http://schemas.microsoft.com/office/2006/documentManagement/types"/>
    <xsd:import namespace="http://schemas.microsoft.com/office/infopath/2007/PartnerControls"/>
    <xsd:element name="TaxCatchAll" ma:index="24" nillable="true" ma:displayName="Taxonomy Catch All Column" ma:hidden="true" ma:list="{7ac80262-c009-48b4-a06c-2ea658b77a06}" ma:internalName="TaxCatchAll" ma:showField="CatchAllData" ma:web="5e65baea-3948-4a4d-8020-e0aa31deec66">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b:Sources xmlns:b="http://schemas.openxmlformats.org/officeDocument/2006/bibliography" xmlns="http://schemas.openxmlformats.org/officeDocument/2006/bibliography" SelectedStyle="\APASixthEditionOfficeOnline.xsl" StyleName="APA" Version="6">
  <b:Source>
    <b:Tag>Placeholder1</b:Tag>
    <b:SourceType>Book</b:SourceType>
    <b:Guid>{7933FE7A-CAF6-452C-A153-0988D0F9185F}</b:Guid>
    <b:RefOrder>1</b:RefOrder>
  </b:Source>
</b:Sources>
</file>

<file path=customXml/item6.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7.xml><?xml version="1.0" encoding="utf-8"?>
<customUI xmlns="http://schemas.microsoft.com/office/2009/07/customui" onLoad="Ribbon_Load">
  <ribbon>
    <tabs>
      <tab idMso="TabAddIns">
        <group id="ContentGroup" label="Styles" autoScale="true">
          <gallery idMso="QuickStylesGallery" label="Style Gallery" showInRibbon="false" visible="true"/>
          <control idMso="StylesPane" label="Style Panel" visible="true"/>
        </group>
        <group id="mso_c2.19CDA5E" label="Formating" autoScale="true">
          <control idMso="EastAsianEditingMarks" label="Show/Hide" visible="true"/>
        </group>
        <group id="mso_c1.278C6A9" label="Cover Pages" autoScale="true">
          <gallery idMso="CoverPageInsertGallery" showInRibbon="false" visible="true"/>
        </group>
        <group id="mso_c1.443763E" label="Footers" autoScale="true">
          <gallery idMso="CustomFooterGallery" label="Footers" showInRibbon="false" visible="true"/>
        </group>
        <group id="mso_c1.27B1FCC" label="Page Layouts" autoScale="true">
          <gallery idMso="CustomGallery2" label="Page Layouts" imageMso="RecordsRefreshMenu" showInRibbon="false" visible="true"/>
          <gallery idMso="CustomGallery3" label="Text Boxes" imageMso="CharacterBorder" showInRibbon="false" visible="true"/>
        </group>
        <group id="mso_c1.1D230BA" label="Charts and Tables" autoScale="true">
          <gallery idMso="CustomGallery1" label="Charts" imageMso="Chart3DColumnChart" showInRibbon="false" visible="true"/>
          <gallery idMso="CustomTablesGallery" label="Tables" showInRibbon="false" visible="true"/>
          <control idMso="TableInsertDialogWord" label="Custom Table" visible="true"/>
        </group>
        <group id="mso_c2.27C3468" label="Disclaimers" autoScale="true">
          <gallery idMso="CustomGallery4" label="Copyright Information" imageMso="Info" showInRibbon="false" visible="true"/>
          <gallery idMso="WatermarkGallery" showInRibbon="false" visible="true"/>
        </group>
        <group id="mso_c2.2791BFD" label="Referencing" autoScale="true">
          <gallery idMso="TableOfContentsGallery" showInRibbon="false" visible="true"/>
          <control idMso="FootnoteInsert" visible="true"/>
          <gallery idMso="CitationInsert" showInRibbon="false" visible="true"/>
          <gallery idMso="BibliographyGallery" label="Insert Reference List" showInRibbon="false" visible="true"/>
          <control idMso="TableOfFiguresInsert" visible="true"/>
        </group>
        <group id="mso_c1.245E823" label="Images" autoScale="true">
          <control idMso="PictureInsertFromFile" label="Insert Picture" visible="true"/>
          <control idMso="CaptionInsert" visible="true"/>
          <gallery idMso="TextWrapGallery" showInRibbon="false" visible="true"/>
          <control idMso="PicturesCompress" visible="true"/>
        </group>
        <group id="mso_c1.26A32CA" label="Useful Links" autoScale="true">
          <button idMso="OpenURL_Instructions_0_25ED9F1" label="Instructions" imageMso="FindDialog" onAction="OpenURL_Instructions" visible="true"/>
          <button idMso="OpenURL_Templates_1_25ED9F1" label="Templates" imageMso="FindDialog" onAction="OpenURL_Templates" visible="true"/>
          <button idMso="OpenURL_StyleGuide_2_25ED9F1" label="Editorial Style Guide" imageMso="FindDialog" onAction="OpenURL_StyleGuide" visible="true"/>
        </group>
        <group id="mso_c1.3363BB3" label="Delete Instructions" autoScale="true">
          <button idMso="Clearpages_0_3497AA3" label="Delete Instructions" imageMso="CancelRequest" onAction="Clearpages" visible="true"/>
        </group>
      </tab>
    </tabs>
  </ribbon>
</customUI>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205F2C3E-2BAD-4619-AE67-32046E34DAFB}">
  <ds:schemaRefs>
    <ds:schemaRef ds:uri="http://purl.org/dc/elements/1.1/"/>
    <ds:schemaRef ds:uri="http://schemas.microsoft.com/office/2006/metadata/properties"/>
    <ds:schemaRef ds:uri="e2a4654a-51bd-49f8-9c33-0a785e6e14b4"/>
    <ds:schemaRef ds:uri="http://purl.org/dc/terms/"/>
    <ds:schemaRef ds:uri="5e65baea-3948-4a4d-8020-e0aa31deec66"/>
    <ds:schemaRef ds:uri="http://schemas.microsoft.com/office/infopath/2007/PartnerControls"/>
    <ds:schemaRef ds:uri="http://schemas.microsoft.com/office/2006/documentManagement/types"/>
    <ds:schemaRef ds:uri="3e035340-2944-4727-9f74-27603fa6c14a"/>
    <ds:schemaRef ds:uri="http://schemas.openxmlformats.org/package/2006/metadata/core-properties"/>
    <ds:schemaRef ds:uri="http://www.w3.org/XML/1998/namespace"/>
    <ds:schemaRef ds:uri="http://purl.org/dc/dcmitype/"/>
  </ds:schemaRefs>
</ds:datastoreItem>
</file>

<file path=customXml/itemProps3.xml><?xml version="1.0" encoding="utf-8"?>
<ds:datastoreItem xmlns:ds="http://schemas.openxmlformats.org/officeDocument/2006/customXml" ds:itemID="{36425878-B0C7-469D-9C8B-1B7B51D4CB94}">
  <ds:schemaRefs>
    <ds:schemaRef ds:uri="http://schemas.microsoft.com/sharepoint/v3/contenttype/forms"/>
  </ds:schemaRefs>
</ds:datastoreItem>
</file>

<file path=customXml/itemProps4.xml><?xml version="1.0" encoding="utf-8"?>
<ds:datastoreItem xmlns:ds="http://schemas.openxmlformats.org/officeDocument/2006/customXml" ds:itemID="{CA48FC31-F491-45D7-887E-5298CDF4FFC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2a4654a-51bd-49f8-9c33-0a785e6e14b4"/>
    <ds:schemaRef ds:uri="5e65baea-3948-4a4d-8020-e0aa31deec66"/>
    <ds:schemaRef ds:uri="3e035340-2944-4727-9f74-27603fa6c14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5.xml><?xml version="1.0" encoding="utf-8"?>
<ds:datastoreItem xmlns:ds="http://schemas.openxmlformats.org/officeDocument/2006/customXml" ds:itemID="{A0CDC660-F56A-4006-A2AF-067F57ADA247}">
  <ds:schemaRefs>
    <ds:schemaRef ds:uri="http://schemas.openxmlformats.org/officeDocument/2006/bibliography"/>
  </ds:schemaRefs>
</ds:datastoreItem>
</file>

<file path=customXml/itemProps6.xml><?xml version="1.0" encoding="utf-8"?>
<ds:datastoreItem xmlns:ds="http://schemas.openxmlformats.org/officeDocument/2006/customXml" ds:itemID="{A1ED9279-0F6C-484C-B0E8-BD3118585F48}">
  <ds:schemaRefs>
    <ds:schemaRef ds:uri="http://schemas.microsoft.com/sharepoint/events"/>
  </ds:schemaRefs>
</ds:datastoreItem>
</file>

<file path=customXml/itemProps7.xml><?xml version="1.0" encoding="utf-8"?>
<ds:datastoreItem xmlns:ds="http://schemas.openxmlformats.org/officeDocument/2006/customXml" ds:itemID="{5127EC46-25D4-4F72-A870-5F51A42B4591}">
  <ds:schemaRefs>
    <ds:schemaRef ds:uri="http://schemas.microsoft.com/office/2009/07/customui"/>
  </ds:schemaRefs>
</ds:datastoreItem>
</file>

<file path=docProps/app.xml><?xml version="1.0" encoding="utf-8"?>
<Properties xmlns="http://schemas.openxmlformats.org/officeDocument/2006/extended-properties" xmlns:vt="http://schemas.openxmlformats.org/officeDocument/2006/docPropsVTypes">
  <Template>Normal.dotm</Template>
  <TotalTime>0</TotalTime>
  <Pages>25</Pages>
  <Words>6147</Words>
  <Characters>35042</Characters>
  <Application>Microsoft Office Word</Application>
  <DocSecurity>2</DocSecurity>
  <Lines>292</Lines>
  <Paragraphs>82</Paragraphs>
  <ScaleCrop>false</ScaleCrop>
  <HeadingPairs>
    <vt:vector size="2" baseType="variant">
      <vt:variant>
        <vt:lpstr>Title</vt:lpstr>
      </vt:variant>
      <vt:variant>
        <vt:i4>1</vt:i4>
      </vt:variant>
    </vt:vector>
  </HeadingPairs>
  <TitlesOfParts>
    <vt:vector size="1" baseType="lpstr">
      <vt:lpstr>2025-2026 QHNAPDC Reference Guide</vt:lpstr>
    </vt:vector>
  </TitlesOfParts>
  <Company/>
  <LinksUpToDate>false</LinksUpToDate>
  <CharactersWithSpaces>41107</CharactersWithSpaces>
  <SharedDoc>false</SharedDoc>
  <HLinks>
    <vt:vector size="336" baseType="variant">
      <vt:variant>
        <vt:i4>4325417</vt:i4>
      </vt:variant>
      <vt:variant>
        <vt:i4>256</vt:i4>
      </vt:variant>
      <vt:variant>
        <vt:i4>0</vt:i4>
      </vt:variant>
      <vt:variant>
        <vt:i4>5</vt:i4>
      </vt:variant>
      <vt:variant>
        <vt:lpwstr>https://www.health.qld.gov.au/__data/assets/word_doc/0016/1435030/2025-2026-QHNAPDC-Business-Rules.docx</vt:lpwstr>
      </vt:variant>
      <vt:variant>
        <vt:lpwstr/>
      </vt:variant>
      <vt:variant>
        <vt:i4>2031705</vt:i4>
      </vt:variant>
      <vt:variant>
        <vt:i4>253</vt:i4>
      </vt:variant>
      <vt:variant>
        <vt:i4>0</vt:i4>
      </vt:variant>
      <vt:variant>
        <vt:i4>5</vt:i4>
      </vt:variant>
      <vt:variant>
        <vt:lpwstr>https://www.health.qld.gov.au/hsu/pdf/data-quality-statement/data-quality-statements</vt:lpwstr>
      </vt:variant>
      <vt:variant>
        <vt:lpwstr/>
      </vt:variant>
      <vt:variant>
        <vt:i4>131196</vt:i4>
      </vt:variant>
      <vt:variant>
        <vt:i4>250</vt:i4>
      </vt:variant>
      <vt:variant>
        <vt:i4>0</vt:i4>
      </vt:variant>
      <vt:variant>
        <vt:i4>5</vt:i4>
      </vt:variant>
      <vt:variant>
        <vt:lpwstr>https://www.health.qld.gov.au/__data/assets/word_doc/0019/1370026/Queensland-Health-Non-Admitted-Patient-Data-Collection-Changes-2024-25-FINAL.docx</vt:lpwstr>
      </vt:variant>
      <vt:variant>
        <vt:lpwstr/>
      </vt:variant>
      <vt:variant>
        <vt:i4>5505131</vt:i4>
      </vt:variant>
      <vt:variant>
        <vt:i4>247</vt:i4>
      </vt:variant>
      <vt:variant>
        <vt:i4>0</vt:i4>
      </vt:variant>
      <vt:variant>
        <vt:i4>5</vt:i4>
      </vt:variant>
      <vt:variant>
        <vt:lpwstr>mailto:napmail@health.qld.gov.au</vt:lpwstr>
      </vt:variant>
      <vt:variant>
        <vt:lpwstr/>
      </vt:variant>
      <vt:variant>
        <vt:i4>524394</vt:i4>
      </vt:variant>
      <vt:variant>
        <vt:i4>244</vt:i4>
      </vt:variant>
      <vt:variant>
        <vt:i4>0</vt:i4>
      </vt:variant>
      <vt:variant>
        <vt:i4>5</vt:i4>
      </vt:variant>
      <vt:variant>
        <vt:lpwstr>https://www.health.qld.gov.au/__data/assets/excel_doc/0029/1435178/2025-2026-QHNAPDC-file-format.xlsx</vt:lpwstr>
      </vt:variant>
      <vt:variant>
        <vt:lpwstr/>
      </vt:variant>
      <vt:variant>
        <vt:i4>6160504</vt:i4>
      </vt:variant>
      <vt:variant>
        <vt:i4>241</vt:i4>
      </vt:variant>
      <vt:variant>
        <vt:i4>0</vt:i4>
      </vt:variant>
      <vt:variant>
        <vt:i4>5</vt:i4>
      </vt:variant>
      <vt:variant>
        <vt:lpwstr>mailto:QVH@health.qld.gov.au</vt:lpwstr>
      </vt:variant>
      <vt:variant>
        <vt:lpwstr/>
      </vt:variant>
      <vt:variant>
        <vt:i4>6160504</vt:i4>
      </vt:variant>
      <vt:variant>
        <vt:i4>238</vt:i4>
      </vt:variant>
      <vt:variant>
        <vt:i4>0</vt:i4>
      </vt:variant>
      <vt:variant>
        <vt:i4>5</vt:i4>
      </vt:variant>
      <vt:variant>
        <vt:lpwstr>mailto:QVH@health.qld.gov.au</vt:lpwstr>
      </vt:variant>
      <vt:variant>
        <vt:lpwstr/>
      </vt:variant>
      <vt:variant>
        <vt:i4>3276815</vt:i4>
      </vt:variant>
      <vt:variant>
        <vt:i4>234</vt:i4>
      </vt:variant>
      <vt:variant>
        <vt:i4>0</vt:i4>
      </vt:variant>
      <vt:variant>
        <vt:i4>5</vt:i4>
      </vt:variant>
      <vt:variant>
        <vt:lpwstr>https://qhdd.health.qld.gov.au/apex/f?p=103:DE_DETAIL:::::P7_SEQ_ID:46114&amp;cs=1298022DFD22D33A28BF5874981561F88</vt:lpwstr>
      </vt:variant>
      <vt:variant>
        <vt:lpwstr/>
      </vt:variant>
      <vt:variant>
        <vt:i4>3276815</vt:i4>
      </vt:variant>
      <vt:variant>
        <vt:i4>232</vt:i4>
      </vt:variant>
      <vt:variant>
        <vt:i4>0</vt:i4>
      </vt:variant>
      <vt:variant>
        <vt:i4>5</vt:i4>
      </vt:variant>
      <vt:variant>
        <vt:lpwstr>https://qhdd.health.qld.gov.au/apex/f?p=103:DE_DETAIL:::::P7_SEQ_ID:46114&amp;cs=1298022DFD22D33A28BF5874981561F88</vt:lpwstr>
      </vt:variant>
      <vt:variant>
        <vt:lpwstr/>
      </vt:variant>
      <vt:variant>
        <vt:i4>5242886</vt:i4>
      </vt:variant>
      <vt:variant>
        <vt:i4>208</vt:i4>
      </vt:variant>
      <vt:variant>
        <vt:i4>0</vt:i4>
      </vt:variant>
      <vt:variant>
        <vt:i4>5</vt:i4>
      </vt:variant>
      <vt:variant>
        <vt:lpwstr>https://meteor.aihw.gov.au/content/652089</vt:lpwstr>
      </vt:variant>
      <vt:variant>
        <vt:lpwstr/>
      </vt:variant>
      <vt:variant>
        <vt:i4>458821</vt:i4>
      </vt:variant>
      <vt:variant>
        <vt:i4>202</vt:i4>
      </vt:variant>
      <vt:variant>
        <vt:i4>0</vt:i4>
      </vt:variant>
      <vt:variant>
        <vt:i4>5</vt:i4>
      </vt:variant>
      <vt:variant>
        <vt:lpwstr>https://meteor.aihw.gov.au/content/index.phtml/itemId/727749</vt:lpwstr>
      </vt:variant>
      <vt:variant>
        <vt:lpwstr/>
      </vt:variant>
      <vt:variant>
        <vt:i4>5242886</vt:i4>
      </vt:variant>
      <vt:variant>
        <vt:i4>199</vt:i4>
      </vt:variant>
      <vt:variant>
        <vt:i4>0</vt:i4>
      </vt:variant>
      <vt:variant>
        <vt:i4>5</vt:i4>
      </vt:variant>
      <vt:variant>
        <vt:lpwstr>https://meteor.aihw.gov.au/content/652089</vt:lpwstr>
      </vt:variant>
      <vt:variant>
        <vt:lpwstr/>
      </vt:variant>
      <vt:variant>
        <vt:i4>6160504</vt:i4>
      </vt:variant>
      <vt:variant>
        <vt:i4>196</vt:i4>
      </vt:variant>
      <vt:variant>
        <vt:i4>0</vt:i4>
      </vt:variant>
      <vt:variant>
        <vt:i4>5</vt:i4>
      </vt:variant>
      <vt:variant>
        <vt:lpwstr>mailto:QVH@health.qld.gov.au</vt:lpwstr>
      </vt:variant>
      <vt:variant>
        <vt:lpwstr/>
      </vt:variant>
      <vt:variant>
        <vt:i4>4325417</vt:i4>
      </vt:variant>
      <vt:variant>
        <vt:i4>193</vt:i4>
      </vt:variant>
      <vt:variant>
        <vt:i4>0</vt:i4>
      </vt:variant>
      <vt:variant>
        <vt:i4>5</vt:i4>
      </vt:variant>
      <vt:variant>
        <vt:lpwstr>https://www.health.qld.gov.au/__data/assets/word_doc/0016/1435030/2025-2026-QHNAPDC-Business-Rules.docx</vt:lpwstr>
      </vt:variant>
      <vt:variant>
        <vt:lpwstr/>
      </vt:variant>
      <vt:variant>
        <vt:i4>4390953</vt:i4>
      </vt:variant>
      <vt:variant>
        <vt:i4>190</vt:i4>
      </vt:variant>
      <vt:variant>
        <vt:i4>0</vt:i4>
      </vt:variant>
      <vt:variant>
        <vt:i4>5</vt:i4>
      </vt:variant>
      <vt:variant>
        <vt:lpwstr>https://www.health.qld.gov.au/__data/assets/word_doc/0024/1323717/2024-2025-QHNAPDC-Business-Rules.docx</vt:lpwstr>
      </vt:variant>
      <vt:variant>
        <vt:lpwstr/>
      </vt:variant>
      <vt:variant>
        <vt:i4>5898308</vt:i4>
      </vt:variant>
      <vt:variant>
        <vt:i4>187</vt:i4>
      </vt:variant>
      <vt:variant>
        <vt:i4>0</vt:i4>
      </vt:variant>
      <vt:variant>
        <vt:i4>5</vt:i4>
      </vt:variant>
      <vt:variant>
        <vt:lpwstr>https://www.ihacpa.gov.au/sites/default/files/2024-05/Tier_2_non-admitted_services_national_index_2024-25.XLSX</vt:lpwstr>
      </vt:variant>
      <vt:variant>
        <vt:lpwstr/>
      </vt:variant>
      <vt:variant>
        <vt:i4>1048629</vt:i4>
      </vt:variant>
      <vt:variant>
        <vt:i4>184</vt:i4>
      </vt:variant>
      <vt:variant>
        <vt:i4>0</vt:i4>
      </vt:variant>
      <vt:variant>
        <vt:i4>5</vt:i4>
      </vt:variant>
      <vt:variant>
        <vt:lpwstr>https://www.ihacpa.gov.au/sites/default/files/2024-05/tier_2_non-admitted_services_compendium_2024-25.pdf</vt:lpwstr>
      </vt:variant>
      <vt:variant>
        <vt:lpwstr/>
      </vt:variant>
      <vt:variant>
        <vt:i4>2555988</vt:i4>
      </vt:variant>
      <vt:variant>
        <vt:i4>181</vt:i4>
      </vt:variant>
      <vt:variant>
        <vt:i4>0</vt:i4>
      </vt:variant>
      <vt:variant>
        <vt:i4>5</vt:i4>
      </vt:variant>
      <vt:variant>
        <vt:lpwstr>https://www.ihacpa.gov.au/sites/default/files/2024-05/tier_2_non-admitted_services_definition_manual_2024-25_0.pdf</vt:lpwstr>
      </vt:variant>
      <vt:variant>
        <vt:lpwstr/>
      </vt:variant>
      <vt:variant>
        <vt:i4>5832807</vt:i4>
      </vt:variant>
      <vt:variant>
        <vt:i4>178</vt:i4>
      </vt:variant>
      <vt:variant>
        <vt:i4>0</vt:i4>
      </vt:variant>
      <vt:variant>
        <vt:i4>5</vt:i4>
      </vt:variant>
      <vt:variant>
        <vt:lpwstr/>
      </vt:variant>
      <vt:variant>
        <vt:lpwstr>Mapping_example</vt:lpwstr>
      </vt:variant>
      <vt:variant>
        <vt:i4>5439496</vt:i4>
      </vt:variant>
      <vt:variant>
        <vt:i4>175</vt:i4>
      </vt:variant>
      <vt:variant>
        <vt:i4>0</vt:i4>
      </vt:variant>
      <vt:variant>
        <vt:i4>5</vt:i4>
      </vt:variant>
      <vt:variant>
        <vt:lpwstr>https://meteor.aihw.gov.au/content/790286</vt:lpwstr>
      </vt:variant>
      <vt:variant>
        <vt:lpwstr/>
      </vt:variant>
      <vt:variant>
        <vt:i4>2490406</vt:i4>
      </vt:variant>
      <vt:variant>
        <vt:i4>172</vt:i4>
      </vt:variant>
      <vt:variant>
        <vt:i4>0</vt:i4>
      </vt:variant>
      <vt:variant>
        <vt:i4>5</vt:i4>
      </vt:variant>
      <vt:variant>
        <vt:lpwstr>http://meteor.aihw.gov.au/content/index.phtml/itemId/652089</vt:lpwstr>
      </vt:variant>
      <vt:variant>
        <vt:lpwstr/>
      </vt:variant>
      <vt:variant>
        <vt:i4>2555925</vt:i4>
      </vt:variant>
      <vt:variant>
        <vt:i4>166</vt:i4>
      </vt:variant>
      <vt:variant>
        <vt:i4>0</vt:i4>
      </vt:variant>
      <vt:variant>
        <vt:i4>5</vt:i4>
      </vt:variant>
      <vt:variant>
        <vt:lpwstr/>
      </vt:variant>
      <vt:variant>
        <vt:lpwstr>Emergency_Telehealth</vt:lpwstr>
      </vt:variant>
      <vt:variant>
        <vt:i4>786453</vt:i4>
      </vt:variant>
      <vt:variant>
        <vt:i4>163</vt:i4>
      </vt:variant>
      <vt:variant>
        <vt:i4>0</vt:i4>
      </vt:variant>
      <vt:variant>
        <vt:i4>5</vt:i4>
      </vt:variant>
      <vt:variant>
        <vt:lpwstr/>
      </vt:variant>
      <vt:variant>
        <vt:lpwstr>eConsults</vt:lpwstr>
      </vt:variant>
      <vt:variant>
        <vt:i4>4325417</vt:i4>
      </vt:variant>
      <vt:variant>
        <vt:i4>160</vt:i4>
      </vt:variant>
      <vt:variant>
        <vt:i4>0</vt:i4>
      </vt:variant>
      <vt:variant>
        <vt:i4>5</vt:i4>
      </vt:variant>
      <vt:variant>
        <vt:lpwstr>https://www.health.qld.gov.au/__data/assets/word_doc/0016/1435030/2025-2026-QHNAPDC-Business-Rules.docx</vt:lpwstr>
      </vt:variant>
      <vt:variant>
        <vt:lpwstr/>
      </vt:variant>
      <vt:variant>
        <vt:i4>4325417</vt:i4>
      </vt:variant>
      <vt:variant>
        <vt:i4>157</vt:i4>
      </vt:variant>
      <vt:variant>
        <vt:i4>0</vt:i4>
      </vt:variant>
      <vt:variant>
        <vt:i4>5</vt:i4>
      </vt:variant>
      <vt:variant>
        <vt:lpwstr>https://www.health.qld.gov.au/__data/assets/word_doc/0016/1435030/2025-2026-QHNAPDC-Business-Rules.docx</vt:lpwstr>
      </vt:variant>
      <vt:variant>
        <vt:lpwstr/>
      </vt:variant>
      <vt:variant>
        <vt:i4>5636200</vt:i4>
      </vt:variant>
      <vt:variant>
        <vt:i4>154</vt:i4>
      </vt:variant>
      <vt:variant>
        <vt:i4>0</vt:i4>
      </vt:variant>
      <vt:variant>
        <vt:i4>5</vt:i4>
      </vt:variant>
      <vt:variant>
        <vt:lpwstr/>
      </vt:variant>
      <vt:variant>
        <vt:lpwstr>PCH_serv_type_class_counting_rules</vt:lpwstr>
      </vt:variant>
      <vt:variant>
        <vt:i4>524394</vt:i4>
      </vt:variant>
      <vt:variant>
        <vt:i4>151</vt:i4>
      </vt:variant>
      <vt:variant>
        <vt:i4>0</vt:i4>
      </vt:variant>
      <vt:variant>
        <vt:i4>5</vt:i4>
      </vt:variant>
      <vt:variant>
        <vt:lpwstr>https://www.health.qld.gov.au/__data/assets/excel_doc/0029/1435178/2025-2026-QHNAPDC-file-format.xlsx</vt:lpwstr>
      </vt:variant>
      <vt:variant>
        <vt:lpwstr/>
      </vt:variant>
      <vt:variant>
        <vt:i4>5046393</vt:i4>
      </vt:variant>
      <vt:variant>
        <vt:i4>148</vt:i4>
      </vt:variant>
      <vt:variant>
        <vt:i4>0</vt:i4>
      </vt:variant>
      <vt:variant>
        <vt:i4>5</vt:i4>
      </vt:variant>
      <vt:variant>
        <vt:lpwstr/>
      </vt:variant>
      <vt:variant>
        <vt:lpwstr>Reporting_mandates</vt:lpwstr>
      </vt:variant>
      <vt:variant>
        <vt:i4>5439496</vt:i4>
      </vt:variant>
      <vt:variant>
        <vt:i4>145</vt:i4>
      </vt:variant>
      <vt:variant>
        <vt:i4>0</vt:i4>
      </vt:variant>
      <vt:variant>
        <vt:i4>5</vt:i4>
      </vt:variant>
      <vt:variant>
        <vt:lpwstr>https://meteor.aihw.gov.au/content/790286</vt:lpwstr>
      </vt:variant>
      <vt:variant>
        <vt:lpwstr/>
      </vt:variant>
      <vt:variant>
        <vt:i4>4653057</vt:i4>
      </vt:variant>
      <vt:variant>
        <vt:i4>142</vt:i4>
      </vt:variant>
      <vt:variant>
        <vt:i4>0</vt:i4>
      </vt:variant>
      <vt:variant>
        <vt:i4>5</vt:i4>
      </vt:variant>
      <vt:variant>
        <vt:lpwstr>https://www.ihacpa.gov.au/resources/three-year-data-plan</vt:lpwstr>
      </vt:variant>
      <vt:variant>
        <vt:lpwstr/>
      </vt:variant>
      <vt:variant>
        <vt:i4>851987</vt:i4>
      </vt:variant>
      <vt:variant>
        <vt:i4>139</vt:i4>
      </vt:variant>
      <vt:variant>
        <vt:i4>0</vt:i4>
      </vt:variant>
      <vt:variant>
        <vt:i4>5</vt:i4>
      </vt:variant>
      <vt:variant>
        <vt:lpwstr>https://www.ihacpa.gov.au/health-care</vt:lpwstr>
      </vt:variant>
      <vt:variant>
        <vt:lpwstr/>
      </vt:variant>
      <vt:variant>
        <vt:i4>7995445</vt:i4>
      </vt:variant>
      <vt:variant>
        <vt:i4>136</vt:i4>
      </vt:variant>
      <vt:variant>
        <vt:i4>0</vt:i4>
      </vt:variant>
      <vt:variant>
        <vt:i4>5</vt:i4>
      </vt:variant>
      <vt:variant>
        <vt:lpwstr>https://www.aihw.gov.au/about-us/what-we-do</vt:lpwstr>
      </vt:variant>
      <vt:variant>
        <vt:lpwstr/>
      </vt:variant>
      <vt:variant>
        <vt:i4>1966131</vt:i4>
      </vt:variant>
      <vt:variant>
        <vt:i4>129</vt:i4>
      </vt:variant>
      <vt:variant>
        <vt:i4>0</vt:i4>
      </vt:variant>
      <vt:variant>
        <vt:i4>5</vt:i4>
      </vt:variant>
      <vt:variant>
        <vt:lpwstr/>
      </vt:variant>
      <vt:variant>
        <vt:lpwstr>_Toc197611470</vt:lpwstr>
      </vt:variant>
      <vt:variant>
        <vt:i4>2031667</vt:i4>
      </vt:variant>
      <vt:variant>
        <vt:i4>123</vt:i4>
      </vt:variant>
      <vt:variant>
        <vt:i4>0</vt:i4>
      </vt:variant>
      <vt:variant>
        <vt:i4>5</vt:i4>
      </vt:variant>
      <vt:variant>
        <vt:lpwstr/>
      </vt:variant>
      <vt:variant>
        <vt:lpwstr>_Toc197611469</vt:lpwstr>
      </vt:variant>
      <vt:variant>
        <vt:i4>2031667</vt:i4>
      </vt:variant>
      <vt:variant>
        <vt:i4>117</vt:i4>
      </vt:variant>
      <vt:variant>
        <vt:i4>0</vt:i4>
      </vt:variant>
      <vt:variant>
        <vt:i4>5</vt:i4>
      </vt:variant>
      <vt:variant>
        <vt:lpwstr/>
      </vt:variant>
      <vt:variant>
        <vt:lpwstr>_Toc197611468</vt:lpwstr>
      </vt:variant>
      <vt:variant>
        <vt:i4>2031667</vt:i4>
      </vt:variant>
      <vt:variant>
        <vt:i4>111</vt:i4>
      </vt:variant>
      <vt:variant>
        <vt:i4>0</vt:i4>
      </vt:variant>
      <vt:variant>
        <vt:i4>5</vt:i4>
      </vt:variant>
      <vt:variant>
        <vt:lpwstr/>
      </vt:variant>
      <vt:variant>
        <vt:lpwstr>_Toc197611467</vt:lpwstr>
      </vt:variant>
      <vt:variant>
        <vt:i4>2031667</vt:i4>
      </vt:variant>
      <vt:variant>
        <vt:i4>105</vt:i4>
      </vt:variant>
      <vt:variant>
        <vt:i4>0</vt:i4>
      </vt:variant>
      <vt:variant>
        <vt:i4>5</vt:i4>
      </vt:variant>
      <vt:variant>
        <vt:lpwstr/>
      </vt:variant>
      <vt:variant>
        <vt:lpwstr>_Toc197611466</vt:lpwstr>
      </vt:variant>
      <vt:variant>
        <vt:i4>2031667</vt:i4>
      </vt:variant>
      <vt:variant>
        <vt:i4>99</vt:i4>
      </vt:variant>
      <vt:variant>
        <vt:i4>0</vt:i4>
      </vt:variant>
      <vt:variant>
        <vt:i4>5</vt:i4>
      </vt:variant>
      <vt:variant>
        <vt:lpwstr/>
      </vt:variant>
      <vt:variant>
        <vt:lpwstr>_Toc197611465</vt:lpwstr>
      </vt:variant>
      <vt:variant>
        <vt:i4>2031667</vt:i4>
      </vt:variant>
      <vt:variant>
        <vt:i4>93</vt:i4>
      </vt:variant>
      <vt:variant>
        <vt:i4>0</vt:i4>
      </vt:variant>
      <vt:variant>
        <vt:i4>5</vt:i4>
      </vt:variant>
      <vt:variant>
        <vt:lpwstr/>
      </vt:variant>
      <vt:variant>
        <vt:lpwstr>_Toc197611464</vt:lpwstr>
      </vt:variant>
      <vt:variant>
        <vt:i4>2031667</vt:i4>
      </vt:variant>
      <vt:variant>
        <vt:i4>87</vt:i4>
      </vt:variant>
      <vt:variant>
        <vt:i4>0</vt:i4>
      </vt:variant>
      <vt:variant>
        <vt:i4>5</vt:i4>
      </vt:variant>
      <vt:variant>
        <vt:lpwstr/>
      </vt:variant>
      <vt:variant>
        <vt:lpwstr>_Toc197611463</vt:lpwstr>
      </vt:variant>
      <vt:variant>
        <vt:i4>2031667</vt:i4>
      </vt:variant>
      <vt:variant>
        <vt:i4>81</vt:i4>
      </vt:variant>
      <vt:variant>
        <vt:i4>0</vt:i4>
      </vt:variant>
      <vt:variant>
        <vt:i4>5</vt:i4>
      </vt:variant>
      <vt:variant>
        <vt:lpwstr/>
      </vt:variant>
      <vt:variant>
        <vt:lpwstr>_Toc197611462</vt:lpwstr>
      </vt:variant>
      <vt:variant>
        <vt:i4>2031667</vt:i4>
      </vt:variant>
      <vt:variant>
        <vt:i4>75</vt:i4>
      </vt:variant>
      <vt:variant>
        <vt:i4>0</vt:i4>
      </vt:variant>
      <vt:variant>
        <vt:i4>5</vt:i4>
      </vt:variant>
      <vt:variant>
        <vt:lpwstr/>
      </vt:variant>
      <vt:variant>
        <vt:lpwstr>_Toc197611461</vt:lpwstr>
      </vt:variant>
      <vt:variant>
        <vt:i4>2031667</vt:i4>
      </vt:variant>
      <vt:variant>
        <vt:i4>69</vt:i4>
      </vt:variant>
      <vt:variant>
        <vt:i4>0</vt:i4>
      </vt:variant>
      <vt:variant>
        <vt:i4>5</vt:i4>
      </vt:variant>
      <vt:variant>
        <vt:lpwstr/>
      </vt:variant>
      <vt:variant>
        <vt:lpwstr>_Toc197611460</vt:lpwstr>
      </vt:variant>
      <vt:variant>
        <vt:i4>1835059</vt:i4>
      </vt:variant>
      <vt:variant>
        <vt:i4>63</vt:i4>
      </vt:variant>
      <vt:variant>
        <vt:i4>0</vt:i4>
      </vt:variant>
      <vt:variant>
        <vt:i4>5</vt:i4>
      </vt:variant>
      <vt:variant>
        <vt:lpwstr/>
      </vt:variant>
      <vt:variant>
        <vt:lpwstr>_Toc197611459</vt:lpwstr>
      </vt:variant>
      <vt:variant>
        <vt:i4>1835059</vt:i4>
      </vt:variant>
      <vt:variant>
        <vt:i4>57</vt:i4>
      </vt:variant>
      <vt:variant>
        <vt:i4>0</vt:i4>
      </vt:variant>
      <vt:variant>
        <vt:i4>5</vt:i4>
      </vt:variant>
      <vt:variant>
        <vt:lpwstr/>
      </vt:variant>
      <vt:variant>
        <vt:lpwstr>_Toc197611458</vt:lpwstr>
      </vt:variant>
      <vt:variant>
        <vt:i4>1835059</vt:i4>
      </vt:variant>
      <vt:variant>
        <vt:i4>51</vt:i4>
      </vt:variant>
      <vt:variant>
        <vt:i4>0</vt:i4>
      </vt:variant>
      <vt:variant>
        <vt:i4>5</vt:i4>
      </vt:variant>
      <vt:variant>
        <vt:lpwstr/>
      </vt:variant>
      <vt:variant>
        <vt:lpwstr>_Toc197611457</vt:lpwstr>
      </vt:variant>
      <vt:variant>
        <vt:i4>1835059</vt:i4>
      </vt:variant>
      <vt:variant>
        <vt:i4>45</vt:i4>
      </vt:variant>
      <vt:variant>
        <vt:i4>0</vt:i4>
      </vt:variant>
      <vt:variant>
        <vt:i4>5</vt:i4>
      </vt:variant>
      <vt:variant>
        <vt:lpwstr/>
      </vt:variant>
      <vt:variant>
        <vt:lpwstr>_Toc197611456</vt:lpwstr>
      </vt:variant>
      <vt:variant>
        <vt:i4>1835059</vt:i4>
      </vt:variant>
      <vt:variant>
        <vt:i4>39</vt:i4>
      </vt:variant>
      <vt:variant>
        <vt:i4>0</vt:i4>
      </vt:variant>
      <vt:variant>
        <vt:i4>5</vt:i4>
      </vt:variant>
      <vt:variant>
        <vt:lpwstr/>
      </vt:variant>
      <vt:variant>
        <vt:lpwstr>_Toc197611455</vt:lpwstr>
      </vt:variant>
      <vt:variant>
        <vt:i4>1835059</vt:i4>
      </vt:variant>
      <vt:variant>
        <vt:i4>33</vt:i4>
      </vt:variant>
      <vt:variant>
        <vt:i4>0</vt:i4>
      </vt:variant>
      <vt:variant>
        <vt:i4>5</vt:i4>
      </vt:variant>
      <vt:variant>
        <vt:lpwstr/>
      </vt:variant>
      <vt:variant>
        <vt:lpwstr>_Toc197611454</vt:lpwstr>
      </vt:variant>
      <vt:variant>
        <vt:i4>1835059</vt:i4>
      </vt:variant>
      <vt:variant>
        <vt:i4>27</vt:i4>
      </vt:variant>
      <vt:variant>
        <vt:i4>0</vt:i4>
      </vt:variant>
      <vt:variant>
        <vt:i4>5</vt:i4>
      </vt:variant>
      <vt:variant>
        <vt:lpwstr/>
      </vt:variant>
      <vt:variant>
        <vt:lpwstr>_Toc197611453</vt:lpwstr>
      </vt:variant>
      <vt:variant>
        <vt:i4>1835059</vt:i4>
      </vt:variant>
      <vt:variant>
        <vt:i4>21</vt:i4>
      </vt:variant>
      <vt:variant>
        <vt:i4>0</vt:i4>
      </vt:variant>
      <vt:variant>
        <vt:i4>5</vt:i4>
      </vt:variant>
      <vt:variant>
        <vt:lpwstr/>
      </vt:variant>
      <vt:variant>
        <vt:lpwstr>_Toc197611452</vt:lpwstr>
      </vt:variant>
      <vt:variant>
        <vt:i4>1835059</vt:i4>
      </vt:variant>
      <vt:variant>
        <vt:i4>15</vt:i4>
      </vt:variant>
      <vt:variant>
        <vt:i4>0</vt:i4>
      </vt:variant>
      <vt:variant>
        <vt:i4>5</vt:i4>
      </vt:variant>
      <vt:variant>
        <vt:lpwstr/>
      </vt:variant>
      <vt:variant>
        <vt:lpwstr>_Toc197611451</vt:lpwstr>
      </vt:variant>
      <vt:variant>
        <vt:i4>1835059</vt:i4>
      </vt:variant>
      <vt:variant>
        <vt:i4>9</vt:i4>
      </vt:variant>
      <vt:variant>
        <vt:i4>0</vt:i4>
      </vt:variant>
      <vt:variant>
        <vt:i4>5</vt:i4>
      </vt:variant>
      <vt:variant>
        <vt:lpwstr/>
      </vt:variant>
      <vt:variant>
        <vt:lpwstr>_Toc197611450</vt:lpwstr>
      </vt:variant>
      <vt:variant>
        <vt:i4>5439496</vt:i4>
      </vt:variant>
      <vt:variant>
        <vt:i4>3</vt:i4>
      </vt:variant>
      <vt:variant>
        <vt:i4>0</vt:i4>
      </vt:variant>
      <vt:variant>
        <vt:i4>5</vt:i4>
      </vt:variant>
      <vt:variant>
        <vt:lpwstr>https://meteor.aihw.gov.au/content/790286</vt:lpwstr>
      </vt:variant>
      <vt:variant>
        <vt:lpwstr/>
      </vt:variant>
      <vt:variant>
        <vt:i4>2490406</vt:i4>
      </vt:variant>
      <vt:variant>
        <vt:i4>0</vt:i4>
      </vt:variant>
      <vt:variant>
        <vt:i4>0</vt:i4>
      </vt:variant>
      <vt:variant>
        <vt:i4>5</vt:i4>
      </vt:variant>
      <vt:variant>
        <vt:lpwstr>http://meteor.aihw.gov.au/content/index.phtml/itemId/652089</vt:lpwstr>
      </vt:variant>
      <vt:variant>
        <vt:lpwstr/>
      </vt:variant>
      <vt:variant>
        <vt:i4>6160440</vt:i4>
      </vt:variant>
      <vt:variant>
        <vt:i4>0</vt:i4>
      </vt:variant>
      <vt:variant>
        <vt:i4>0</vt:i4>
      </vt:variant>
      <vt:variant>
        <vt:i4>5</vt:i4>
      </vt:variant>
      <vt:variant>
        <vt:lpwstr>https://qhdd.health.qld.gov.au/apex/f?p=103:DE_DETAIL::DE:::P7_SEQ_ID:44292&amp;cs=1BC09DEF6BCA2989E9B78FF6722D3D4F3</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2025-2026 QHNAPDC Reference Guide</dc:title>
  <dc:subject>Queensland Health Non-Admitted Patient Data Collection (QHNAPDC) 2025-2026</dc:subject>
  <dc:creator>Statistical Collections and Integration Unit, Statistical Services Branch, Queensland Government</dc:creator>
  <cp:keywords>QHNAPDC; non-admitted; service event; outpatient; PCHSE</cp:keywords>
  <dc:description/>
  <cp:lastModifiedBy>Erin Kelly</cp:lastModifiedBy>
  <cp:revision>2</cp:revision>
  <cp:lastPrinted>2023-06-08T21:51:00Z</cp:lastPrinted>
  <dcterms:created xsi:type="dcterms:W3CDTF">2025-12-08T22:41:00Z</dcterms:created>
  <dcterms:modified xsi:type="dcterms:W3CDTF">2025-12-08T22:41:00Z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0x01010024E7E7AAAF4A454182D2802D7237DD6D</vt:lpwstr>
  </property>
  <property fmtid="{D5CDD505-2E9C-101B-9397-08002B2CF9AE}" pid="3" name="MediaServiceImageTags">
    <vt:lpwstr/>
  </property>
  <property fmtid="{D5CDD505-2E9C-101B-9397-08002B2CF9AE}" pid="4" name="_dlc_DocIdItemGuid">
    <vt:lpwstr>18de8de2-c218-48d1-a84a-fb746dfdbc22</vt:lpwstr>
  </property>
</Properties>
</file>