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vsd" ContentType="application/vnd.visi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Hlk169176733" w:displacedByCustomXml="next"/>
    <w:bookmarkEnd w:id="0" w:displacedByCustomXml="next"/>
    <w:bookmarkStart w:id="1" w:name="_Toc37923968" w:displacedByCustomXml="next"/>
    <w:sdt>
      <w:sdtPr>
        <w:rPr>
          <w:rFonts w:ascii="Arial" w:hAnsi="Arial" w:cs="Arial"/>
          <w:b/>
          <w:bCs/>
          <w:color w:val="005EB8" w:themeColor="accent1"/>
          <w:sz w:val="36"/>
          <w:szCs w:val="36"/>
        </w:rPr>
        <w:id w:val="-1191987766"/>
        <w:docPartObj>
          <w:docPartGallery w:val="Cover Pages"/>
          <w:docPartUnique/>
        </w:docPartObj>
      </w:sdtPr>
      <w:sdtEndPr/>
      <w:sdtContent>
        <w:p w14:paraId="6E026AC2" w14:textId="77777777" w:rsidR="00742A3B" w:rsidRPr="008818E2" w:rsidRDefault="00742A3B" w:rsidP="00602A85">
          <w:pPr>
            <w:rPr>
              <w:rFonts w:ascii="Arial" w:hAnsi="Arial" w:cs="Arial"/>
              <w:b/>
            </w:rPr>
            <w:sectPr w:rsidR="00742A3B" w:rsidRPr="008818E2" w:rsidSect="000C63C1">
              <w:headerReference w:type="default" r:id="rId12"/>
              <w:footerReference w:type="default" r:id="rId13"/>
              <w:headerReference w:type="first" r:id="rId14"/>
              <w:footerReference w:type="first" r:id="rId15"/>
              <w:pgSz w:w="11906" w:h="16838"/>
              <w:pgMar w:top="1134" w:right="851" w:bottom="1134" w:left="1134" w:header="567" w:footer="567" w:gutter="0"/>
              <w:cols w:space="708"/>
              <w:titlePg/>
              <w:docGrid w:linePitch="360"/>
            </w:sectPr>
          </w:pPr>
        </w:p>
        <w:p w14:paraId="6DC68ED5" w14:textId="24EBBF78" w:rsidR="00B80C63" w:rsidRPr="008818E2" w:rsidRDefault="00B80C63" w:rsidP="00B80C63">
          <w:pPr>
            <w:pStyle w:val="Pre-title"/>
            <w:rPr>
              <w:rFonts w:ascii="Arial" w:hAnsi="Arial" w:cs="Arial"/>
            </w:rPr>
          </w:pPr>
        </w:p>
        <w:sdt>
          <w:sdtPr>
            <w:rPr>
              <w:rFonts w:ascii="Arial" w:hAnsi="Arial" w:cs="Arial"/>
            </w:rPr>
            <w:alias w:val="Title"/>
            <w:tag w:val=""/>
            <w:id w:val="445966071"/>
            <w:placeholder>
              <w:docPart w:val="908DF184EE124C0D8DDBBEEA9640FC37"/>
            </w:placeholder>
            <w:dataBinding w:prefixMappings="xmlns:ns0='http://purl.org/dc/elements/1.1/' xmlns:ns1='http://schemas.openxmlformats.org/package/2006/metadata/core-properties' " w:xpath="/ns1:coreProperties[1]/ns0:title[1]" w:storeItemID="{6C3C8BC8-F283-45AE-878A-BAB7291924A1}"/>
            <w:text w:multiLine="1"/>
          </w:sdtPr>
          <w:sdtEndPr/>
          <w:sdtContent>
            <w:p w14:paraId="7562730B" w14:textId="33F43FB9" w:rsidR="00445E0E" w:rsidRPr="008818E2" w:rsidRDefault="008B3F4F" w:rsidP="003A75B1">
              <w:pPr>
                <w:pStyle w:val="Title"/>
                <w:rPr>
                  <w:rFonts w:ascii="Arial" w:hAnsi="Arial" w:cs="Arial"/>
                </w:rPr>
              </w:pPr>
              <w:r w:rsidRPr="008818E2">
                <w:rPr>
                  <w:rFonts w:ascii="Arial" w:hAnsi="Arial" w:cs="Arial"/>
                </w:rPr>
                <w:t>2026-2027 QHNAPDC Reference Guide</w:t>
              </w:r>
            </w:p>
          </w:sdtContent>
        </w:sdt>
        <w:p w14:paraId="5CE45BF7" w14:textId="4611EDC8" w:rsidR="00E11207" w:rsidRPr="008818E2" w:rsidRDefault="00F63EEF" w:rsidP="00E11207">
          <w:pPr>
            <w:pStyle w:val="CoverPageSubtitle"/>
            <w:rPr>
              <w:rFonts w:ascii="Arial" w:hAnsi="Arial" w:cs="Arial"/>
            </w:rPr>
          </w:pPr>
          <w:sdt>
            <w:sdtPr>
              <w:rPr>
                <w:rFonts w:ascii="Arial" w:hAnsi="Arial" w:cs="Arial"/>
              </w:rPr>
              <w:alias w:val="Subject"/>
              <w:tag w:val=""/>
              <w:id w:val="-818957600"/>
              <w:placeholder>
                <w:docPart w:val="8AD76542506649A380BF2E1709EF55ED"/>
              </w:placeholder>
              <w:dataBinding w:prefixMappings="xmlns:ns0='http://purl.org/dc/elements/1.1/' xmlns:ns1='http://schemas.openxmlformats.org/package/2006/metadata/core-properties' " w:xpath="/ns1:coreProperties[1]/ns0:subject[1]" w:storeItemID="{6C3C8BC8-F283-45AE-878A-BAB7291924A1}"/>
              <w:text w:multiLine="1"/>
            </w:sdtPr>
            <w:sdtEndPr/>
            <w:sdtContent>
              <w:r w:rsidR="008B3F4F" w:rsidRPr="008818E2">
                <w:rPr>
                  <w:rFonts w:ascii="Arial" w:hAnsi="Arial" w:cs="Arial"/>
                </w:rPr>
                <w:t>Queensland Health Non-Admitted Patient Data Collection (QHNAPDC) 2026-2027</w:t>
              </w:r>
            </w:sdtContent>
          </w:sdt>
        </w:p>
      </w:sdtContent>
    </w:sdt>
    <w:bookmarkEnd w:id="1" w:displacedByCustomXml="prev"/>
    <w:p w14:paraId="3FA8ED05" w14:textId="1E0D7F00" w:rsidR="008B3F4F" w:rsidRPr="008818E2" w:rsidRDefault="008B3F4F">
      <w:pPr>
        <w:rPr>
          <w:rFonts w:ascii="Arial" w:hAnsi="Arial" w:cs="Arial"/>
        </w:rPr>
      </w:pPr>
      <w:r w:rsidRPr="008818E2">
        <w:rPr>
          <w:rFonts w:ascii="Arial" w:hAnsi="Arial" w:cs="Arial"/>
        </w:rPr>
        <w:br w:type="page"/>
      </w:r>
    </w:p>
    <w:p w14:paraId="77B783AD"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750B910A"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3302DB38"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2767F030"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242C6E3D"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7A07AA7D"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7B948EF4"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7AA6C537"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7E9244B7"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0FE4429A"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06809C6A"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25CD873A"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47B706C2" w14:textId="77777777" w:rsidR="00855455" w:rsidRDefault="00855455" w:rsidP="008B3F4F">
      <w:pPr>
        <w:rPr>
          <w:rFonts w:ascii="Arial" w:hAnsi="Arial" w:cs="Arial"/>
          <w:b/>
          <w:color w:val="404040" w:themeColor="text1" w:themeTint="BF"/>
          <w:kern w:val="21"/>
          <w:sz w:val="24"/>
          <w:szCs w:val="24"/>
          <w:lang w:val="en-US"/>
          <w14:numSpacing w14:val="proportional"/>
        </w:rPr>
      </w:pPr>
    </w:p>
    <w:p w14:paraId="19E76CBD" w14:textId="538B13CC" w:rsidR="008B3F4F" w:rsidRPr="008B3F4F" w:rsidRDefault="008B3F4F" w:rsidP="008B3F4F">
      <w:pPr>
        <w:rPr>
          <w:rFonts w:ascii="Arial" w:hAnsi="Arial" w:cs="Arial"/>
          <w:b/>
          <w:color w:val="404040" w:themeColor="text1" w:themeTint="BF"/>
          <w:kern w:val="21"/>
          <w:sz w:val="24"/>
          <w:szCs w:val="24"/>
          <w:lang w:val="en-US"/>
          <w14:numSpacing w14:val="proportional"/>
        </w:rPr>
      </w:pPr>
      <w:r w:rsidRPr="008818E2">
        <w:rPr>
          <w:rFonts w:ascii="Arial" w:hAnsi="Arial" w:cs="Arial"/>
          <w:b/>
          <w:color w:val="404040" w:themeColor="text1" w:themeTint="BF"/>
          <w:kern w:val="21"/>
          <w:sz w:val="24"/>
          <w:szCs w:val="24"/>
          <w:lang w:val="en-US"/>
          <w14:numSpacing w14:val="proportional"/>
        </w:rPr>
        <w:t>2026-2027 QHNAPDC Reference Guide</w:t>
      </w:r>
    </w:p>
    <w:p w14:paraId="79EBE913" w14:textId="16D48717" w:rsidR="008B3F4F" w:rsidRPr="008818E2" w:rsidRDefault="008B3F4F" w:rsidP="008D6496">
      <w:pPr>
        <w:rPr>
          <w:rFonts w:ascii="Arial" w:hAnsi="Arial" w:cs="Arial"/>
          <w:kern w:val="21"/>
          <w:szCs w:val="21"/>
          <w:lang w:val="en-US"/>
          <w14:numSpacing w14:val="proportional"/>
        </w:rPr>
      </w:pPr>
      <w:r w:rsidRPr="008B3F4F">
        <w:rPr>
          <w:rFonts w:ascii="Arial" w:hAnsi="Arial" w:cs="Arial"/>
          <w:kern w:val="21"/>
          <w:szCs w:val="21"/>
          <w:lang w:val="en-US"/>
          <w14:numSpacing w14:val="proportional"/>
        </w:rPr>
        <w:t>Published by the State of Queensland (Queensland Heath),</w:t>
      </w:r>
      <w:r w:rsidRPr="008818E2">
        <w:rPr>
          <w:rFonts w:ascii="Arial" w:hAnsi="Arial" w:cs="Arial"/>
          <w:kern w:val="21"/>
          <w:szCs w:val="21"/>
          <w:lang w:val="en-US"/>
          <w14:numSpacing w14:val="proportional"/>
        </w:rPr>
        <w:t xml:space="preserve"> July 2026</w:t>
      </w:r>
    </w:p>
    <w:p w14:paraId="41616D33" w14:textId="77777777" w:rsidR="008B3F4F" w:rsidRPr="008B3F4F" w:rsidRDefault="008B3F4F" w:rsidP="008B3F4F">
      <w:pPr>
        <w:rPr>
          <w:rFonts w:ascii="Arial" w:hAnsi="Arial" w:cs="Arial"/>
        </w:rPr>
      </w:pPr>
      <w:r w:rsidRPr="008B3F4F">
        <w:rPr>
          <w:rFonts w:ascii="Arial" w:hAnsi="Arial" w:cs="Arial"/>
          <w:noProof/>
        </w:rPr>
        <w:drawing>
          <wp:anchor distT="0" distB="0" distL="0" distR="0" simplePos="0" relativeHeight="251658240" behindDoc="1" locked="0" layoutInCell="1" allowOverlap="1" wp14:anchorId="4F2778C5" wp14:editId="3850EB1E">
            <wp:simplePos x="0" y="0"/>
            <wp:positionH relativeFrom="page">
              <wp:posOffset>720090</wp:posOffset>
            </wp:positionH>
            <wp:positionV relativeFrom="paragraph">
              <wp:posOffset>106951</wp:posOffset>
            </wp:positionV>
            <wp:extent cx="1229452" cy="422624"/>
            <wp:effectExtent l="0" t="0" r="0" b="0"/>
            <wp:wrapTopAndBottom/>
            <wp:docPr id="6" name="Image 6" descr="A grey and black sign with a person in a circle&#10;&#10;AI-generated content may be incorrect."/>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Image 6" descr="A grey and black sign with a person in a circle&#10;&#10;AI-generated content may be incorrect."/>
                    <pic:cNvPicPr/>
                  </pic:nvPicPr>
                  <pic:blipFill>
                    <a:blip r:embed="rId16" cstate="print"/>
                    <a:stretch>
                      <a:fillRect/>
                    </a:stretch>
                  </pic:blipFill>
                  <pic:spPr>
                    <a:xfrm>
                      <a:off x="0" y="0"/>
                      <a:ext cx="1229452" cy="422624"/>
                    </a:xfrm>
                    <a:prstGeom prst="rect">
                      <a:avLst/>
                    </a:prstGeom>
                  </pic:spPr>
                </pic:pic>
              </a:graphicData>
            </a:graphic>
          </wp:anchor>
        </w:drawing>
      </w:r>
    </w:p>
    <w:p w14:paraId="51A70B74" w14:textId="77777777" w:rsidR="008B3F4F" w:rsidRPr="008B3F4F" w:rsidRDefault="008B3F4F" w:rsidP="008B3F4F">
      <w:pPr>
        <w:rPr>
          <w:rFonts w:ascii="Arial" w:hAnsi="Arial" w:cs="Arial"/>
        </w:rPr>
      </w:pPr>
      <w:r w:rsidRPr="008B3F4F">
        <w:rPr>
          <w:rFonts w:ascii="Arial" w:hAnsi="Arial" w:cs="Arial"/>
        </w:rPr>
        <w:t xml:space="preserve">This document is licensed under a Creative Commons Attribution 4.0 International licence (CC BY 4.0). To view a copy of this licence, visit </w:t>
      </w:r>
      <w:hyperlink r:id="rId17">
        <w:r w:rsidRPr="008B3F4F">
          <w:rPr>
            <w:rStyle w:val="Hyperlink"/>
            <w:rFonts w:ascii="Arial" w:hAnsi="Arial" w:cs="Arial"/>
          </w:rPr>
          <w:t>creativecommons.org/licenses/by/4.0/</w:t>
        </w:r>
      </w:hyperlink>
    </w:p>
    <w:p w14:paraId="106F3763" w14:textId="77777777" w:rsidR="008B3F4F" w:rsidRPr="008B3F4F" w:rsidRDefault="008B3F4F" w:rsidP="008B3F4F">
      <w:pPr>
        <w:rPr>
          <w:rFonts w:ascii="Arial" w:hAnsi="Arial" w:cs="Arial"/>
        </w:rPr>
      </w:pPr>
      <w:r w:rsidRPr="008B3F4F">
        <w:rPr>
          <w:rFonts w:ascii="Arial" w:hAnsi="Arial" w:cs="Arial"/>
        </w:rPr>
        <w:t>You are free to copy, communicate and adapt the work, as long as you attribute the State of Queensland (Queensland Health).</w:t>
      </w:r>
    </w:p>
    <w:p w14:paraId="15AC8711" w14:textId="77777777" w:rsidR="008B3F4F" w:rsidRPr="008B3F4F" w:rsidRDefault="008B3F4F" w:rsidP="008B3F4F">
      <w:pPr>
        <w:rPr>
          <w:rFonts w:ascii="Arial" w:hAnsi="Arial" w:cs="Arial"/>
          <w:lang w:val="en-US"/>
        </w:rPr>
      </w:pPr>
    </w:p>
    <w:p w14:paraId="16C65033" w14:textId="77777777" w:rsidR="008B3F4F" w:rsidRPr="008B3F4F" w:rsidRDefault="008B3F4F" w:rsidP="008B3F4F">
      <w:pPr>
        <w:rPr>
          <w:rFonts w:ascii="Arial" w:hAnsi="Arial" w:cs="Arial"/>
          <w:b/>
          <w:lang w:val="en-US"/>
        </w:rPr>
      </w:pPr>
      <w:r w:rsidRPr="008B3F4F">
        <w:rPr>
          <w:rFonts w:ascii="Arial" w:hAnsi="Arial" w:cs="Arial"/>
          <w:b/>
          <w:lang w:val="en-US"/>
        </w:rPr>
        <w:t>For more information contact:</w:t>
      </w:r>
    </w:p>
    <w:p w14:paraId="50FF70C5" w14:textId="5645671E" w:rsidR="008B3F4F" w:rsidRPr="008B3F4F" w:rsidRDefault="008B3F4F" w:rsidP="008B3F4F">
      <w:pPr>
        <w:rPr>
          <w:rFonts w:ascii="Arial" w:hAnsi="Arial" w:cs="Arial"/>
          <w:lang w:val="en-US"/>
        </w:rPr>
      </w:pPr>
      <w:r w:rsidRPr="008B3F4F">
        <w:rPr>
          <w:rFonts w:ascii="Arial" w:hAnsi="Arial" w:cs="Arial"/>
          <w:lang w:val="en-US"/>
        </w:rPr>
        <w:t xml:space="preserve">Data Services Branch, Queensland Health, GPO Box 48, Brisbane QLD 4001, </w:t>
      </w:r>
      <w:r w:rsidRPr="008B3F4F">
        <w:rPr>
          <w:rFonts w:ascii="Arial" w:hAnsi="Arial" w:cs="Arial"/>
          <w:lang w:val="en-US"/>
        </w:rPr>
        <w:br/>
        <w:t>email NAPmail@health.qld.gov.au, phone (07) 2100 8810.</w:t>
      </w:r>
    </w:p>
    <w:p w14:paraId="729610E7" w14:textId="44D69AA8" w:rsidR="008B3F4F" w:rsidRPr="008B3F4F" w:rsidRDefault="008B3F4F" w:rsidP="008B3F4F">
      <w:pPr>
        <w:rPr>
          <w:rFonts w:ascii="Arial" w:hAnsi="Arial" w:cs="Arial"/>
          <w:lang w:val="en-US"/>
        </w:rPr>
      </w:pPr>
      <w:r w:rsidRPr="008B3F4F">
        <w:rPr>
          <w:rFonts w:ascii="Arial" w:hAnsi="Arial" w:cs="Arial"/>
          <w:lang w:val="en-US"/>
        </w:rPr>
        <w:t xml:space="preserve">An electronic version of this document is available at </w:t>
      </w:r>
      <w:hyperlink r:id="rId18" w:history="1">
        <w:r w:rsidR="009D4F25">
          <w:rPr>
            <w:rStyle w:val="Hyperlink"/>
            <w:rFonts w:ascii="Arial" w:hAnsi="Arial" w:cs="Arial"/>
            <w:lang w:val="en-US"/>
          </w:rPr>
          <w:t>https://www.health.qld.gov.au/dsb/collections/qhnapdc</w:t>
        </w:r>
      </w:hyperlink>
    </w:p>
    <w:p w14:paraId="021357DF" w14:textId="77777777" w:rsidR="008B3F4F" w:rsidRPr="008B3F4F" w:rsidRDefault="008B3F4F" w:rsidP="008B3F4F">
      <w:pPr>
        <w:rPr>
          <w:rFonts w:ascii="Arial" w:hAnsi="Arial" w:cs="Arial"/>
          <w:lang w:val="en-US"/>
        </w:rPr>
      </w:pPr>
    </w:p>
    <w:p w14:paraId="3B1EB37E" w14:textId="77777777" w:rsidR="008B3F4F" w:rsidRPr="008B3F4F" w:rsidRDefault="008B3F4F" w:rsidP="008B3F4F">
      <w:pPr>
        <w:rPr>
          <w:rFonts w:ascii="Arial" w:hAnsi="Arial" w:cs="Arial"/>
          <w:b/>
          <w:lang w:val="en-US"/>
        </w:rPr>
      </w:pPr>
      <w:r w:rsidRPr="008B3F4F">
        <w:rPr>
          <w:rFonts w:ascii="Arial" w:hAnsi="Arial" w:cs="Arial"/>
          <w:b/>
          <w:lang w:val="en-US"/>
        </w:rPr>
        <w:t>Disclaimer</w:t>
      </w:r>
    </w:p>
    <w:p w14:paraId="02EF0A19" w14:textId="5323567E" w:rsidR="008818E2" w:rsidRPr="008818E2" w:rsidRDefault="008B3F4F" w:rsidP="008D6496">
      <w:pPr>
        <w:rPr>
          <w:rFonts w:ascii="Arial" w:hAnsi="Arial" w:cs="Arial"/>
        </w:rPr>
      </w:pPr>
      <w:r w:rsidRPr="008B3F4F">
        <w:rPr>
          <w:rFonts w:ascii="Arial" w:hAnsi="Arial" w:cs="Arial"/>
        </w:rPr>
        <w:t>The content presented in this publication is distributed by the Queensland Government as an information source only. The State of Queensland makes no statements, representations or warranties about the accuracy, completeness of any information contained in this publication. The State of Queensland disclaims all responsibility and all liability (including without limitation for liability in negligence) for all expenses, losses, damages and costs you might incur as a result of the information.</w:t>
      </w:r>
    </w:p>
    <w:bookmarkStart w:id="2" w:name="_Hlk225344569" w:displacedByCustomXml="next"/>
    <w:sdt>
      <w:sdtPr>
        <w:rPr>
          <w:rFonts w:ascii="Arial" w:eastAsiaTheme="minorEastAsia" w:hAnsi="Arial" w:cs="Arial"/>
          <w:b w:val="0"/>
          <w:color w:val="auto"/>
          <w:sz w:val="21"/>
          <w:szCs w:val="21"/>
        </w:rPr>
        <w:id w:val="-1122921951"/>
        <w:docPartObj>
          <w:docPartGallery w:val="Table of Contents"/>
          <w:docPartUnique/>
        </w:docPartObj>
      </w:sdtPr>
      <w:sdtEndPr>
        <w:rPr>
          <w:noProof/>
        </w:rPr>
      </w:sdtEndPr>
      <w:sdtContent>
        <w:p w14:paraId="09EAA948" w14:textId="08B0681E" w:rsidR="008818E2" w:rsidRPr="008818E2" w:rsidRDefault="008818E2">
          <w:pPr>
            <w:pStyle w:val="TOCHeading"/>
            <w:rPr>
              <w:rFonts w:ascii="Arial" w:hAnsi="Arial" w:cs="Arial"/>
            </w:rPr>
          </w:pPr>
          <w:r w:rsidRPr="008818E2">
            <w:rPr>
              <w:rFonts w:ascii="Arial" w:hAnsi="Arial" w:cs="Arial"/>
            </w:rPr>
            <w:t>Contents</w:t>
          </w:r>
        </w:p>
        <w:p w14:paraId="71CC35ED" w14:textId="54CC8473" w:rsidR="008818E2" w:rsidRPr="008818E2" w:rsidRDefault="008818E2">
          <w:pPr>
            <w:pStyle w:val="TOC1"/>
            <w:rPr>
              <w:rFonts w:ascii="Arial" w:eastAsiaTheme="minorEastAsia" w:hAnsi="Arial" w:cs="Arial"/>
              <w:b w:val="0"/>
              <w:noProof/>
              <w:color w:val="auto"/>
              <w:kern w:val="2"/>
              <w:sz w:val="24"/>
              <w:szCs w:val="24"/>
              <w:u w:val="none"/>
              <w:lang w:eastAsia="en-AU"/>
              <w14:ligatures w14:val="standardContextual"/>
            </w:rPr>
          </w:pPr>
          <w:r w:rsidRPr="008818E2">
            <w:rPr>
              <w:rFonts w:ascii="Arial" w:hAnsi="Arial" w:cs="Arial"/>
            </w:rPr>
            <w:fldChar w:fldCharType="begin"/>
          </w:r>
          <w:r w:rsidRPr="008818E2">
            <w:rPr>
              <w:rFonts w:ascii="Arial" w:hAnsi="Arial" w:cs="Arial"/>
            </w:rPr>
            <w:instrText xml:space="preserve"> TOC \o "1-3" \h \z \u </w:instrText>
          </w:r>
          <w:r w:rsidRPr="008818E2">
            <w:rPr>
              <w:rFonts w:ascii="Arial" w:hAnsi="Arial" w:cs="Arial"/>
            </w:rPr>
            <w:fldChar w:fldCharType="separate"/>
          </w:r>
          <w:hyperlink w:anchor="_Toc225345318" w:history="1">
            <w:r w:rsidRPr="008818E2">
              <w:rPr>
                <w:rStyle w:val="Hyperlink"/>
                <w:rFonts w:ascii="Arial" w:hAnsi="Arial" w:cs="Arial"/>
                <w:noProof/>
              </w:rPr>
              <w:t>1 Overview</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_Toc225345318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5</w:t>
            </w:r>
            <w:r w:rsidRPr="008818E2">
              <w:rPr>
                <w:rFonts w:ascii="Arial" w:hAnsi="Arial" w:cs="Arial"/>
                <w:noProof/>
                <w:webHidden/>
              </w:rPr>
              <w:fldChar w:fldCharType="end"/>
            </w:r>
          </w:hyperlink>
        </w:p>
        <w:p w14:paraId="423DB9D6" w14:textId="7C684AD9" w:rsidR="008818E2" w:rsidRPr="008818E2" w:rsidRDefault="008818E2">
          <w:pPr>
            <w:pStyle w:val="TOC1"/>
            <w:rPr>
              <w:rFonts w:ascii="Arial" w:eastAsiaTheme="minorEastAsia" w:hAnsi="Arial" w:cs="Arial"/>
              <w:b w:val="0"/>
              <w:noProof/>
              <w:color w:val="auto"/>
              <w:kern w:val="2"/>
              <w:sz w:val="24"/>
              <w:szCs w:val="24"/>
              <w:u w:val="none"/>
              <w:lang w:eastAsia="en-AU"/>
              <w14:ligatures w14:val="standardContextual"/>
            </w:rPr>
          </w:pPr>
          <w:hyperlink w:anchor="_Toc225345319" w:history="1">
            <w:r w:rsidRPr="008818E2">
              <w:rPr>
                <w:rStyle w:val="Hyperlink"/>
                <w:rFonts w:ascii="Arial" w:hAnsi="Arial" w:cs="Arial"/>
                <w:noProof/>
              </w:rPr>
              <w:t>2 History of the QHNAPDC</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_Toc225345319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5</w:t>
            </w:r>
            <w:r w:rsidRPr="008818E2">
              <w:rPr>
                <w:rFonts w:ascii="Arial" w:hAnsi="Arial" w:cs="Arial"/>
                <w:noProof/>
                <w:webHidden/>
              </w:rPr>
              <w:fldChar w:fldCharType="end"/>
            </w:r>
          </w:hyperlink>
        </w:p>
        <w:p w14:paraId="550F2095" w14:textId="1F15F33A" w:rsidR="008818E2" w:rsidRPr="008818E2" w:rsidRDefault="008818E2">
          <w:pPr>
            <w:pStyle w:val="TOC1"/>
            <w:rPr>
              <w:rFonts w:ascii="Arial" w:eastAsiaTheme="minorEastAsia" w:hAnsi="Arial" w:cs="Arial"/>
              <w:b w:val="0"/>
              <w:noProof/>
              <w:color w:val="auto"/>
              <w:kern w:val="2"/>
              <w:sz w:val="24"/>
              <w:szCs w:val="24"/>
              <w:u w:val="none"/>
              <w:lang w:eastAsia="en-AU"/>
              <w14:ligatures w14:val="standardContextual"/>
            </w:rPr>
          </w:pPr>
          <w:hyperlink w:anchor="_Toc225345320" w:history="1">
            <w:r w:rsidRPr="008818E2">
              <w:rPr>
                <w:rStyle w:val="Hyperlink"/>
                <w:rFonts w:ascii="Arial" w:hAnsi="Arial" w:cs="Arial"/>
                <w:noProof/>
              </w:rPr>
              <w:t>3 Scope</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_Toc225345320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6</w:t>
            </w:r>
            <w:r w:rsidRPr="008818E2">
              <w:rPr>
                <w:rFonts w:ascii="Arial" w:hAnsi="Arial" w:cs="Arial"/>
                <w:noProof/>
                <w:webHidden/>
              </w:rPr>
              <w:fldChar w:fldCharType="end"/>
            </w:r>
          </w:hyperlink>
        </w:p>
        <w:p w14:paraId="4061C5CD" w14:textId="0C97DB0A" w:rsidR="008818E2" w:rsidRPr="008818E2" w:rsidRDefault="008818E2">
          <w:pPr>
            <w:pStyle w:val="TOC3"/>
            <w:rPr>
              <w:rFonts w:ascii="Arial" w:eastAsiaTheme="minorEastAsia" w:hAnsi="Arial" w:cs="Arial"/>
              <w:i w:val="0"/>
              <w:noProof/>
              <w:kern w:val="2"/>
              <w:sz w:val="24"/>
              <w:szCs w:val="24"/>
              <w:lang w:eastAsia="en-AU"/>
              <w14:ligatures w14:val="standardContextual"/>
            </w:rPr>
          </w:pPr>
          <w:hyperlink w:anchor="_Toc225345321" w:history="1">
            <w:r w:rsidRPr="008818E2">
              <w:rPr>
                <w:rStyle w:val="Hyperlink"/>
                <w:rFonts w:ascii="Arial" w:hAnsi="Arial" w:cs="Arial"/>
                <w:noProof/>
              </w:rPr>
              <w:t>3.0.1. Scope Diagram</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_Toc225345321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8</w:t>
            </w:r>
            <w:r w:rsidRPr="008818E2">
              <w:rPr>
                <w:rFonts w:ascii="Arial" w:hAnsi="Arial" w:cs="Arial"/>
                <w:noProof/>
                <w:webHidden/>
              </w:rPr>
              <w:fldChar w:fldCharType="end"/>
            </w:r>
          </w:hyperlink>
        </w:p>
        <w:p w14:paraId="01EE22DE" w14:textId="6E03715F" w:rsidR="008818E2" w:rsidRPr="008818E2" w:rsidRDefault="008818E2">
          <w:pPr>
            <w:pStyle w:val="TOC2"/>
            <w:rPr>
              <w:rFonts w:ascii="Arial" w:eastAsiaTheme="minorEastAsia" w:hAnsi="Arial" w:cs="Arial"/>
              <w:kern w:val="2"/>
              <w:sz w:val="24"/>
              <w:szCs w:val="24"/>
              <w:lang w:eastAsia="en-AU"/>
              <w14:ligatures w14:val="standardContextual"/>
            </w:rPr>
          </w:pPr>
          <w:hyperlink w:anchor="_Toc225345322" w:history="1">
            <w:r w:rsidRPr="008818E2">
              <w:rPr>
                <w:rStyle w:val="Hyperlink"/>
                <w:rFonts w:ascii="Arial" w:hAnsi="Arial" w:cs="Arial"/>
              </w:rPr>
              <w:t>3.1 Type of activity</w:t>
            </w:r>
            <w:r w:rsidRPr="008818E2">
              <w:rPr>
                <w:rFonts w:ascii="Arial" w:hAnsi="Arial" w:cs="Arial"/>
                <w:webHidden/>
              </w:rPr>
              <w:tab/>
            </w:r>
            <w:r w:rsidRPr="008818E2">
              <w:rPr>
                <w:rFonts w:ascii="Arial" w:hAnsi="Arial" w:cs="Arial"/>
                <w:webHidden/>
              </w:rPr>
              <w:fldChar w:fldCharType="begin"/>
            </w:r>
            <w:r w:rsidRPr="008818E2">
              <w:rPr>
                <w:rFonts w:ascii="Arial" w:hAnsi="Arial" w:cs="Arial"/>
                <w:webHidden/>
              </w:rPr>
              <w:instrText xml:space="preserve"> PAGEREF _Toc225345322 \h </w:instrText>
            </w:r>
            <w:r w:rsidRPr="008818E2">
              <w:rPr>
                <w:rFonts w:ascii="Arial" w:hAnsi="Arial" w:cs="Arial"/>
                <w:webHidden/>
              </w:rPr>
            </w:r>
            <w:r w:rsidRPr="008818E2">
              <w:rPr>
                <w:rFonts w:ascii="Arial" w:hAnsi="Arial" w:cs="Arial"/>
                <w:webHidden/>
              </w:rPr>
              <w:fldChar w:fldCharType="separate"/>
            </w:r>
            <w:r w:rsidRPr="008818E2">
              <w:rPr>
                <w:rFonts w:ascii="Arial" w:hAnsi="Arial" w:cs="Arial"/>
                <w:webHidden/>
              </w:rPr>
              <w:t>10</w:t>
            </w:r>
            <w:r w:rsidRPr="008818E2">
              <w:rPr>
                <w:rFonts w:ascii="Arial" w:hAnsi="Arial" w:cs="Arial"/>
                <w:webHidden/>
              </w:rPr>
              <w:fldChar w:fldCharType="end"/>
            </w:r>
          </w:hyperlink>
        </w:p>
        <w:p w14:paraId="27BC4683" w14:textId="348997AE" w:rsidR="008818E2" w:rsidRPr="008818E2" w:rsidRDefault="008818E2">
          <w:pPr>
            <w:pStyle w:val="TOC2"/>
            <w:rPr>
              <w:rFonts w:ascii="Arial" w:eastAsiaTheme="minorEastAsia" w:hAnsi="Arial" w:cs="Arial"/>
              <w:kern w:val="2"/>
              <w:sz w:val="24"/>
              <w:szCs w:val="24"/>
              <w:lang w:eastAsia="en-AU"/>
              <w14:ligatures w14:val="standardContextual"/>
            </w:rPr>
          </w:pPr>
          <w:hyperlink w:anchor="_Toc225345323" w:history="1">
            <w:r w:rsidRPr="008818E2">
              <w:rPr>
                <w:rStyle w:val="Hyperlink"/>
                <w:rFonts w:ascii="Arial" w:hAnsi="Arial" w:cs="Arial"/>
              </w:rPr>
              <w:t>3.2 Reporting mandates</w:t>
            </w:r>
            <w:r w:rsidRPr="008818E2">
              <w:rPr>
                <w:rFonts w:ascii="Arial" w:hAnsi="Arial" w:cs="Arial"/>
                <w:webHidden/>
              </w:rPr>
              <w:tab/>
            </w:r>
            <w:r w:rsidRPr="008818E2">
              <w:rPr>
                <w:rFonts w:ascii="Arial" w:hAnsi="Arial" w:cs="Arial"/>
                <w:webHidden/>
              </w:rPr>
              <w:fldChar w:fldCharType="begin"/>
            </w:r>
            <w:r w:rsidRPr="008818E2">
              <w:rPr>
                <w:rFonts w:ascii="Arial" w:hAnsi="Arial" w:cs="Arial"/>
                <w:webHidden/>
              </w:rPr>
              <w:instrText xml:space="preserve"> PAGEREF _Toc225345323 \h </w:instrText>
            </w:r>
            <w:r w:rsidRPr="008818E2">
              <w:rPr>
                <w:rFonts w:ascii="Arial" w:hAnsi="Arial" w:cs="Arial"/>
                <w:webHidden/>
              </w:rPr>
            </w:r>
            <w:r w:rsidRPr="008818E2">
              <w:rPr>
                <w:rFonts w:ascii="Arial" w:hAnsi="Arial" w:cs="Arial"/>
                <w:webHidden/>
              </w:rPr>
              <w:fldChar w:fldCharType="separate"/>
            </w:r>
            <w:r w:rsidRPr="008818E2">
              <w:rPr>
                <w:rFonts w:ascii="Arial" w:hAnsi="Arial" w:cs="Arial"/>
                <w:webHidden/>
              </w:rPr>
              <w:t>10</w:t>
            </w:r>
            <w:r w:rsidRPr="008818E2">
              <w:rPr>
                <w:rFonts w:ascii="Arial" w:hAnsi="Arial" w:cs="Arial"/>
                <w:webHidden/>
              </w:rPr>
              <w:fldChar w:fldCharType="end"/>
            </w:r>
          </w:hyperlink>
        </w:p>
        <w:p w14:paraId="7CE9DB57" w14:textId="3C1195D6" w:rsidR="008818E2" w:rsidRPr="008818E2" w:rsidRDefault="008818E2">
          <w:pPr>
            <w:pStyle w:val="TOC3"/>
            <w:rPr>
              <w:rFonts w:ascii="Arial" w:eastAsiaTheme="minorEastAsia" w:hAnsi="Arial" w:cs="Arial"/>
              <w:i w:val="0"/>
              <w:noProof/>
              <w:kern w:val="2"/>
              <w:sz w:val="24"/>
              <w:szCs w:val="24"/>
              <w:lang w:eastAsia="en-AU"/>
              <w14:ligatures w14:val="standardContextual"/>
            </w:rPr>
          </w:pPr>
          <w:hyperlink w:anchor="_Toc225345324" w:history="1">
            <w:r w:rsidRPr="008818E2">
              <w:rPr>
                <w:rStyle w:val="Hyperlink"/>
                <w:rFonts w:ascii="Arial" w:hAnsi="Arial" w:cs="Arial"/>
                <w:noProof/>
              </w:rPr>
              <w:t>Commonwealth Government (national)</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_Toc225345324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10</w:t>
            </w:r>
            <w:r w:rsidRPr="008818E2">
              <w:rPr>
                <w:rFonts w:ascii="Arial" w:hAnsi="Arial" w:cs="Arial"/>
                <w:noProof/>
                <w:webHidden/>
              </w:rPr>
              <w:fldChar w:fldCharType="end"/>
            </w:r>
          </w:hyperlink>
        </w:p>
        <w:p w14:paraId="3290A1F3" w14:textId="742B6D0D" w:rsidR="008818E2" w:rsidRPr="008818E2" w:rsidRDefault="008818E2">
          <w:pPr>
            <w:pStyle w:val="TOC3"/>
            <w:rPr>
              <w:rFonts w:ascii="Arial" w:eastAsiaTheme="minorEastAsia" w:hAnsi="Arial" w:cs="Arial"/>
              <w:i w:val="0"/>
              <w:noProof/>
              <w:kern w:val="2"/>
              <w:sz w:val="24"/>
              <w:szCs w:val="24"/>
              <w:lang w:eastAsia="en-AU"/>
              <w14:ligatures w14:val="standardContextual"/>
            </w:rPr>
          </w:pPr>
          <w:hyperlink w:anchor="_Toc225345325" w:history="1">
            <w:r w:rsidRPr="008818E2">
              <w:rPr>
                <w:rStyle w:val="Hyperlink"/>
                <w:rFonts w:ascii="Arial" w:hAnsi="Arial" w:cs="Arial"/>
                <w:noProof/>
              </w:rPr>
              <w:t>Queensland Health (State)</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_Toc225345325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10</w:t>
            </w:r>
            <w:r w:rsidRPr="008818E2">
              <w:rPr>
                <w:rFonts w:ascii="Arial" w:hAnsi="Arial" w:cs="Arial"/>
                <w:noProof/>
                <w:webHidden/>
              </w:rPr>
              <w:fldChar w:fldCharType="end"/>
            </w:r>
          </w:hyperlink>
        </w:p>
        <w:p w14:paraId="71A1BF2A" w14:textId="3C47A105" w:rsidR="008818E2" w:rsidRPr="008818E2" w:rsidRDefault="008818E2">
          <w:pPr>
            <w:pStyle w:val="TOC1"/>
            <w:rPr>
              <w:rFonts w:ascii="Arial" w:eastAsiaTheme="minorEastAsia" w:hAnsi="Arial" w:cs="Arial"/>
              <w:b w:val="0"/>
              <w:noProof/>
              <w:color w:val="auto"/>
              <w:kern w:val="2"/>
              <w:sz w:val="24"/>
              <w:szCs w:val="24"/>
              <w:u w:val="none"/>
              <w:lang w:eastAsia="en-AU"/>
              <w14:ligatures w14:val="standardContextual"/>
            </w:rPr>
          </w:pPr>
          <w:hyperlink w:anchor="_Toc225345326" w:history="1">
            <w:r w:rsidRPr="008818E2">
              <w:rPr>
                <w:rStyle w:val="Hyperlink"/>
                <w:rFonts w:ascii="Arial" w:hAnsi="Arial" w:cs="Arial"/>
                <w:noProof/>
                <w:lang w:eastAsia="en-AU"/>
              </w:rPr>
              <w:t>4 Clinic Classification and Counting Rules</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_Toc225345326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11</w:t>
            </w:r>
            <w:r w:rsidRPr="008818E2">
              <w:rPr>
                <w:rFonts w:ascii="Arial" w:hAnsi="Arial" w:cs="Arial"/>
                <w:noProof/>
                <w:webHidden/>
              </w:rPr>
              <w:fldChar w:fldCharType="end"/>
            </w:r>
          </w:hyperlink>
        </w:p>
        <w:p w14:paraId="652FB0EE" w14:textId="48CD1DDE" w:rsidR="008818E2" w:rsidRPr="008818E2" w:rsidRDefault="008818E2">
          <w:pPr>
            <w:pStyle w:val="TOC2"/>
            <w:rPr>
              <w:rFonts w:ascii="Arial" w:eastAsiaTheme="minorEastAsia" w:hAnsi="Arial" w:cs="Arial"/>
              <w:kern w:val="2"/>
              <w:sz w:val="24"/>
              <w:szCs w:val="24"/>
              <w:lang w:eastAsia="en-AU"/>
              <w14:ligatures w14:val="standardContextual"/>
            </w:rPr>
          </w:pPr>
          <w:hyperlink w:anchor="_Toc225345327" w:history="1">
            <w:r w:rsidRPr="008818E2">
              <w:rPr>
                <w:rStyle w:val="Hyperlink"/>
                <w:rFonts w:ascii="Arial" w:hAnsi="Arial" w:cs="Arial"/>
              </w:rPr>
              <w:t>4.1 Outpatient service event classification</w:t>
            </w:r>
            <w:r w:rsidRPr="008818E2">
              <w:rPr>
                <w:rFonts w:ascii="Arial" w:hAnsi="Arial" w:cs="Arial"/>
                <w:webHidden/>
              </w:rPr>
              <w:tab/>
            </w:r>
            <w:r w:rsidRPr="008818E2">
              <w:rPr>
                <w:rFonts w:ascii="Arial" w:hAnsi="Arial" w:cs="Arial"/>
                <w:webHidden/>
              </w:rPr>
              <w:fldChar w:fldCharType="begin"/>
            </w:r>
            <w:r w:rsidRPr="008818E2">
              <w:rPr>
                <w:rFonts w:ascii="Arial" w:hAnsi="Arial" w:cs="Arial"/>
                <w:webHidden/>
              </w:rPr>
              <w:instrText xml:space="preserve"> PAGEREF _Toc225345327 \h </w:instrText>
            </w:r>
            <w:r w:rsidRPr="008818E2">
              <w:rPr>
                <w:rFonts w:ascii="Arial" w:hAnsi="Arial" w:cs="Arial"/>
                <w:webHidden/>
              </w:rPr>
            </w:r>
            <w:r w:rsidRPr="008818E2">
              <w:rPr>
                <w:rFonts w:ascii="Arial" w:hAnsi="Arial" w:cs="Arial"/>
                <w:webHidden/>
              </w:rPr>
              <w:fldChar w:fldCharType="separate"/>
            </w:r>
            <w:r w:rsidRPr="008818E2">
              <w:rPr>
                <w:rFonts w:ascii="Arial" w:hAnsi="Arial" w:cs="Arial"/>
                <w:webHidden/>
              </w:rPr>
              <w:t>11</w:t>
            </w:r>
            <w:r w:rsidRPr="008818E2">
              <w:rPr>
                <w:rFonts w:ascii="Arial" w:hAnsi="Arial" w:cs="Arial"/>
                <w:webHidden/>
              </w:rPr>
              <w:fldChar w:fldCharType="end"/>
            </w:r>
          </w:hyperlink>
        </w:p>
        <w:p w14:paraId="71A39245" w14:textId="0D871B0F" w:rsidR="008818E2" w:rsidRPr="008818E2" w:rsidRDefault="008818E2">
          <w:pPr>
            <w:pStyle w:val="TOC3"/>
            <w:rPr>
              <w:rFonts w:ascii="Arial" w:eastAsiaTheme="minorEastAsia" w:hAnsi="Arial" w:cs="Arial"/>
              <w:i w:val="0"/>
              <w:noProof/>
              <w:kern w:val="2"/>
              <w:sz w:val="24"/>
              <w:szCs w:val="24"/>
              <w:lang w:eastAsia="en-AU"/>
              <w14:ligatures w14:val="standardContextual"/>
            </w:rPr>
          </w:pPr>
          <w:hyperlink w:anchor="_Toc225345328" w:history="1">
            <w:r w:rsidRPr="008818E2">
              <w:rPr>
                <w:rStyle w:val="Hyperlink"/>
                <w:rFonts w:ascii="Arial" w:hAnsi="Arial" w:cs="Arial"/>
                <w:noProof/>
              </w:rPr>
              <w:t>4.1.1 Counting Rules</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_Toc225345328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12</w:t>
            </w:r>
            <w:r w:rsidRPr="008818E2">
              <w:rPr>
                <w:rFonts w:ascii="Arial" w:hAnsi="Arial" w:cs="Arial"/>
                <w:noProof/>
                <w:webHidden/>
              </w:rPr>
              <w:fldChar w:fldCharType="end"/>
            </w:r>
          </w:hyperlink>
        </w:p>
        <w:p w14:paraId="2B2F4BEA" w14:textId="2D33D440" w:rsidR="008818E2" w:rsidRPr="008818E2" w:rsidRDefault="008818E2">
          <w:pPr>
            <w:pStyle w:val="TOC2"/>
            <w:rPr>
              <w:rFonts w:ascii="Arial" w:eastAsiaTheme="minorEastAsia" w:hAnsi="Arial" w:cs="Arial"/>
              <w:kern w:val="2"/>
              <w:sz w:val="24"/>
              <w:szCs w:val="24"/>
              <w:lang w:eastAsia="en-AU"/>
              <w14:ligatures w14:val="standardContextual"/>
            </w:rPr>
          </w:pPr>
          <w:hyperlink w:anchor="_Toc225345329" w:history="1">
            <w:r w:rsidRPr="008818E2">
              <w:rPr>
                <w:rStyle w:val="Hyperlink"/>
                <w:rFonts w:ascii="Arial" w:hAnsi="Arial" w:cs="Arial"/>
              </w:rPr>
              <w:t>4.2 Primary and Community Health (PCH) service type classification and counting rules</w:t>
            </w:r>
            <w:r w:rsidRPr="008818E2">
              <w:rPr>
                <w:rFonts w:ascii="Arial" w:hAnsi="Arial" w:cs="Arial"/>
                <w:webHidden/>
              </w:rPr>
              <w:tab/>
            </w:r>
            <w:r w:rsidRPr="008818E2">
              <w:rPr>
                <w:rFonts w:ascii="Arial" w:hAnsi="Arial" w:cs="Arial"/>
                <w:webHidden/>
              </w:rPr>
              <w:fldChar w:fldCharType="begin"/>
            </w:r>
            <w:r w:rsidRPr="008818E2">
              <w:rPr>
                <w:rFonts w:ascii="Arial" w:hAnsi="Arial" w:cs="Arial"/>
                <w:webHidden/>
              </w:rPr>
              <w:instrText xml:space="preserve"> PAGEREF _Toc225345329 \h </w:instrText>
            </w:r>
            <w:r w:rsidRPr="008818E2">
              <w:rPr>
                <w:rFonts w:ascii="Arial" w:hAnsi="Arial" w:cs="Arial"/>
                <w:webHidden/>
              </w:rPr>
            </w:r>
            <w:r w:rsidRPr="008818E2">
              <w:rPr>
                <w:rFonts w:ascii="Arial" w:hAnsi="Arial" w:cs="Arial"/>
                <w:webHidden/>
              </w:rPr>
              <w:fldChar w:fldCharType="separate"/>
            </w:r>
            <w:r w:rsidRPr="008818E2">
              <w:rPr>
                <w:rFonts w:ascii="Arial" w:hAnsi="Arial" w:cs="Arial"/>
                <w:webHidden/>
              </w:rPr>
              <w:t>14</w:t>
            </w:r>
            <w:r w:rsidRPr="008818E2">
              <w:rPr>
                <w:rFonts w:ascii="Arial" w:hAnsi="Arial" w:cs="Arial"/>
                <w:webHidden/>
              </w:rPr>
              <w:fldChar w:fldCharType="end"/>
            </w:r>
          </w:hyperlink>
        </w:p>
        <w:p w14:paraId="50802ABF" w14:textId="321C1D15" w:rsidR="008818E2" w:rsidRPr="008818E2" w:rsidRDefault="008818E2">
          <w:pPr>
            <w:pStyle w:val="TOC3"/>
            <w:rPr>
              <w:rFonts w:ascii="Arial" w:eastAsiaTheme="minorEastAsia" w:hAnsi="Arial" w:cs="Arial"/>
              <w:i w:val="0"/>
              <w:noProof/>
              <w:kern w:val="2"/>
              <w:sz w:val="24"/>
              <w:szCs w:val="24"/>
              <w:lang w:eastAsia="en-AU"/>
              <w14:ligatures w14:val="standardContextual"/>
            </w:rPr>
          </w:pPr>
          <w:hyperlink w:anchor="_Toc225345330" w:history="1">
            <w:r w:rsidRPr="008818E2">
              <w:rPr>
                <w:rStyle w:val="Hyperlink"/>
                <w:rFonts w:ascii="Arial" w:hAnsi="Arial" w:cs="Arial"/>
                <w:noProof/>
              </w:rPr>
              <w:t>4.2.1 Counting Rules</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_Toc225345330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18</w:t>
            </w:r>
            <w:r w:rsidRPr="008818E2">
              <w:rPr>
                <w:rFonts w:ascii="Arial" w:hAnsi="Arial" w:cs="Arial"/>
                <w:noProof/>
                <w:webHidden/>
              </w:rPr>
              <w:fldChar w:fldCharType="end"/>
            </w:r>
          </w:hyperlink>
        </w:p>
        <w:p w14:paraId="5FF4B9F3" w14:textId="0C163757" w:rsidR="008818E2" w:rsidRPr="008818E2" w:rsidRDefault="008818E2">
          <w:pPr>
            <w:pStyle w:val="TOC1"/>
            <w:rPr>
              <w:rFonts w:ascii="Arial" w:eastAsiaTheme="minorEastAsia" w:hAnsi="Arial" w:cs="Arial"/>
              <w:b w:val="0"/>
              <w:noProof/>
              <w:color w:val="auto"/>
              <w:kern w:val="2"/>
              <w:sz w:val="24"/>
              <w:szCs w:val="24"/>
              <w:u w:val="none"/>
              <w:lang w:eastAsia="en-AU"/>
              <w14:ligatures w14:val="standardContextual"/>
            </w:rPr>
          </w:pPr>
          <w:hyperlink w:anchor="_Toc225345331" w:history="1">
            <w:r w:rsidRPr="008818E2">
              <w:rPr>
                <w:rStyle w:val="Hyperlink"/>
                <w:rFonts w:ascii="Arial" w:hAnsi="Arial" w:cs="Arial"/>
                <w:noProof/>
              </w:rPr>
              <w:t>5 Recording telehealth service events</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_Toc225345331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19</w:t>
            </w:r>
            <w:r w:rsidRPr="008818E2">
              <w:rPr>
                <w:rFonts w:ascii="Arial" w:hAnsi="Arial" w:cs="Arial"/>
                <w:noProof/>
                <w:webHidden/>
              </w:rPr>
              <w:fldChar w:fldCharType="end"/>
            </w:r>
          </w:hyperlink>
        </w:p>
        <w:p w14:paraId="4A8E93F1" w14:textId="30DA6271" w:rsidR="008818E2" w:rsidRPr="008818E2" w:rsidRDefault="008818E2">
          <w:pPr>
            <w:pStyle w:val="TOC3"/>
            <w:rPr>
              <w:rFonts w:ascii="Arial" w:eastAsiaTheme="minorEastAsia" w:hAnsi="Arial" w:cs="Arial"/>
              <w:i w:val="0"/>
              <w:noProof/>
              <w:kern w:val="2"/>
              <w:sz w:val="24"/>
              <w:szCs w:val="24"/>
              <w:lang w:eastAsia="en-AU"/>
              <w14:ligatures w14:val="standardContextual"/>
            </w:rPr>
          </w:pPr>
          <w:hyperlink w:anchor="_Toc225345332" w:history="1">
            <w:r w:rsidRPr="008818E2">
              <w:rPr>
                <w:rStyle w:val="Hyperlink"/>
                <w:rFonts w:ascii="Arial" w:hAnsi="Arial" w:cs="Arial"/>
                <w:noProof/>
              </w:rPr>
              <w:t>Reporting Scenarios</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_Toc225345332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20</w:t>
            </w:r>
            <w:r w:rsidRPr="008818E2">
              <w:rPr>
                <w:rFonts w:ascii="Arial" w:hAnsi="Arial" w:cs="Arial"/>
                <w:noProof/>
                <w:webHidden/>
              </w:rPr>
              <w:fldChar w:fldCharType="end"/>
            </w:r>
          </w:hyperlink>
        </w:p>
        <w:p w14:paraId="5ACE5745" w14:textId="13DADE01" w:rsidR="008818E2" w:rsidRPr="008818E2" w:rsidRDefault="008818E2">
          <w:pPr>
            <w:pStyle w:val="TOC2"/>
            <w:rPr>
              <w:rFonts w:ascii="Arial" w:eastAsiaTheme="minorEastAsia" w:hAnsi="Arial" w:cs="Arial"/>
              <w:kern w:val="2"/>
              <w:sz w:val="24"/>
              <w:szCs w:val="24"/>
              <w:lang w:eastAsia="en-AU"/>
              <w14:ligatures w14:val="standardContextual"/>
            </w:rPr>
          </w:pPr>
          <w:hyperlink w:anchor="_Toc225345333" w:history="1">
            <w:r w:rsidRPr="008818E2">
              <w:rPr>
                <w:rStyle w:val="Hyperlink"/>
                <w:rFonts w:ascii="Arial" w:hAnsi="Arial" w:cs="Arial"/>
                <w:b/>
                <w:bCs/>
              </w:rPr>
              <w:t>5.1</w:t>
            </w:r>
            <w:r w:rsidRPr="008818E2">
              <w:rPr>
                <w:rStyle w:val="Hyperlink"/>
                <w:rFonts w:ascii="Arial" w:hAnsi="Arial" w:cs="Arial"/>
              </w:rPr>
              <w:t xml:space="preserve"> Reporting of eConsults/Requests for Advice</w:t>
            </w:r>
            <w:r w:rsidRPr="008818E2">
              <w:rPr>
                <w:rFonts w:ascii="Arial" w:hAnsi="Arial" w:cs="Arial"/>
                <w:webHidden/>
              </w:rPr>
              <w:tab/>
            </w:r>
            <w:r w:rsidRPr="008818E2">
              <w:rPr>
                <w:rFonts w:ascii="Arial" w:hAnsi="Arial" w:cs="Arial"/>
                <w:webHidden/>
              </w:rPr>
              <w:fldChar w:fldCharType="begin"/>
            </w:r>
            <w:r w:rsidRPr="008818E2">
              <w:rPr>
                <w:rFonts w:ascii="Arial" w:hAnsi="Arial" w:cs="Arial"/>
                <w:webHidden/>
              </w:rPr>
              <w:instrText xml:space="preserve"> PAGEREF _Toc225345333 \h </w:instrText>
            </w:r>
            <w:r w:rsidRPr="008818E2">
              <w:rPr>
                <w:rFonts w:ascii="Arial" w:hAnsi="Arial" w:cs="Arial"/>
                <w:webHidden/>
              </w:rPr>
            </w:r>
            <w:r w:rsidRPr="008818E2">
              <w:rPr>
                <w:rFonts w:ascii="Arial" w:hAnsi="Arial" w:cs="Arial"/>
                <w:webHidden/>
              </w:rPr>
              <w:fldChar w:fldCharType="separate"/>
            </w:r>
            <w:r w:rsidRPr="008818E2">
              <w:rPr>
                <w:rFonts w:ascii="Arial" w:hAnsi="Arial" w:cs="Arial"/>
                <w:webHidden/>
              </w:rPr>
              <w:t>26</w:t>
            </w:r>
            <w:r w:rsidRPr="008818E2">
              <w:rPr>
                <w:rFonts w:ascii="Arial" w:hAnsi="Arial" w:cs="Arial"/>
                <w:webHidden/>
              </w:rPr>
              <w:fldChar w:fldCharType="end"/>
            </w:r>
          </w:hyperlink>
        </w:p>
        <w:p w14:paraId="38F6E049" w14:textId="270E1E4B" w:rsidR="008818E2" w:rsidRPr="008818E2" w:rsidRDefault="008818E2">
          <w:pPr>
            <w:pStyle w:val="TOC2"/>
            <w:rPr>
              <w:rFonts w:ascii="Arial" w:eastAsiaTheme="minorEastAsia" w:hAnsi="Arial" w:cs="Arial"/>
              <w:kern w:val="2"/>
              <w:sz w:val="24"/>
              <w:szCs w:val="24"/>
              <w:lang w:eastAsia="en-AU"/>
              <w14:ligatures w14:val="standardContextual"/>
            </w:rPr>
          </w:pPr>
          <w:hyperlink w:anchor="_Toc225345334" w:history="1">
            <w:r w:rsidRPr="008818E2">
              <w:rPr>
                <w:rStyle w:val="Hyperlink"/>
                <w:rFonts w:ascii="Arial" w:hAnsi="Arial" w:cs="Arial"/>
                <w:b/>
                <w:bCs/>
              </w:rPr>
              <w:t>5.2</w:t>
            </w:r>
            <w:r w:rsidRPr="008818E2">
              <w:rPr>
                <w:rStyle w:val="Hyperlink"/>
                <w:rFonts w:ascii="Arial" w:hAnsi="Arial" w:cs="Arial"/>
              </w:rPr>
              <w:t xml:space="preserve"> Reporting of Emergency Telehealth</w:t>
            </w:r>
            <w:r w:rsidRPr="008818E2">
              <w:rPr>
                <w:rFonts w:ascii="Arial" w:hAnsi="Arial" w:cs="Arial"/>
                <w:webHidden/>
              </w:rPr>
              <w:tab/>
            </w:r>
            <w:r w:rsidRPr="008818E2">
              <w:rPr>
                <w:rFonts w:ascii="Arial" w:hAnsi="Arial" w:cs="Arial"/>
                <w:webHidden/>
              </w:rPr>
              <w:fldChar w:fldCharType="begin"/>
            </w:r>
            <w:r w:rsidRPr="008818E2">
              <w:rPr>
                <w:rFonts w:ascii="Arial" w:hAnsi="Arial" w:cs="Arial"/>
                <w:webHidden/>
              </w:rPr>
              <w:instrText xml:space="preserve"> PAGEREF _Toc225345334 \h </w:instrText>
            </w:r>
            <w:r w:rsidRPr="008818E2">
              <w:rPr>
                <w:rFonts w:ascii="Arial" w:hAnsi="Arial" w:cs="Arial"/>
                <w:webHidden/>
              </w:rPr>
            </w:r>
            <w:r w:rsidRPr="008818E2">
              <w:rPr>
                <w:rFonts w:ascii="Arial" w:hAnsi="Arial" w:cs="Arial"/>
                <w:webHidden/>
              </w:rPr>
              <w:fldChar w:fldCharType="separate"/>
            </w:r>
            <w:r w:rsidRPr="008818E2">
              <w:rPr>
                <w:rFonts w:ascii="Arial" w:hAnsi="Arial" w:cs="Arial"/>
                <w:webHidden/>
              </w:rPr>
              <w:t>27</w:t>
            </w:r>
            <w:r w:rsidRPr="008818E2">
              <w:rPr>
                <w:rFonts w:ascii="Arial" w:hAnsi="Arial" w:cs="Arial"/>
                <w:webHidden/>
              </w:rPr>
              <w:fldChar w:fldCharType="end"/>
            </w:r>
          </w:hyperlink>
        </w:p>
        <w:p w14:paraId="720731C6" w14:textId="7E36C981" w:rsidR="008818E2" w:rsidRPr="008818E2" w:rsidRDefault="008818E2">
          <w:pPr>
            <w:pStyle w:val="TOC1"/>
            <w:rPr>
              <w:rFonts w:ascii="Arial" w:eastAsiaTheme="minorEastAsia" w:hAnsi="Arial" w:cs="Arial"/>
              <w:b w:val="0"/>
              <w:noProof/>
              <w:color w:val="auto"/>
              <w:kern w:val="2"/>
              <w:sz w:val="24"/>
              <w:szCs w:val="24"/>
              <w:u w:val="none"/>
              <w:lang w:eastAsia="en-AU"/>
              <w14:ligatures w14:val="standardContextual"/>
            </w:rPr>
          </w:pPr>
          <w:hyperlink w:anchor="_Toc225345335" w:history="1">
            <w:r w:rsidRPr="008818E2">
              <w:rPr>
                <w:rStyle w:val="Hyperlink"/>
                <w:rFonts w:ascii="Arial" w:hAnsi="Arial" w:cs="Arial"/>
                <w:noProof/>
              </w:rPr>
              <w:t>6 Data elements, file format and file submission</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_Toc225345335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28</w:t>
            </w:r>
            <w:r w:rsidRPr="008818E2">
              <w:rPr>
                <w:rFonts w:ascii="Arial" w:hAnsi="Arial" w:cs="Arial"/>
                <w:noProof/>
                <w:webHidden/>
              </w:rPr>
              <w:fldChar w:fldCharType="end"/>
            </w:r>
          </w:hyperlink>
        </w:p>
        <w:p w14:paraId="190D704B" w14:textId="46DA78A5" w:rsidR="008818E2" w:rsidRPr="008818E2" w:rsidRDefault="008818E2">
          <w:pPr>
            <w:pStyle w:val="TOC1"/>
            <w:rPr>
              <w:rFonts w:ascii="Arial" w:eastAsiaTheme="minorEastAsia" w:hAnsi="Arial" w:cs="Arial"/>
              <w:b w:val="0"/>
              <w:noProof/>
              <w:color w:val="auto"/>
              <w:kern w:val="2"/>
              <w:sz w:val="24"/>
              <w:szCs w:val="24"/>
              <w:u w:val="none"/>
              <w:lang w:eastAsia="en-AU"/>
              <w14:ligatures w14:val="standardContextual"/>
            </w:rPr>
          </w:pPr>
          <w:hyperlink w:anchor="_Toc225345336" w:history="1">
            <w:r w:rsidRPr="008818E2">
              <w:rPr>
                <w:rStyle w:val="Hyperlink"/>
                <w:rFonts w:ascii="Arial" w:hAnsi="Arial" w:cs="Arial"/>
                <w:noProof/>
              </w:rPr>
              <w:t>7 Changes for 2026-2027</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_Toc225345336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28</w:t>
            </w:r>
            <w:r w:rsidRPr="008818E2">
              <w:rPr>
                <w:rFonts w:ascii="Arial" w:hAnsi="Arial" w:cs="Arial"/>
                <w:noProof/>
                <w:webHidden/>
              </w:rPr>
              <w:fldChar w:fldCharType="end"/>
            </w:r>
          </w:hyperlink>
        </w:p>
        <w:p w14:paraId="3399AE5C" w14:textId="7ECF1451" w:rsidR="008818E2" w:rsidRPr="008818E2" w:rsidRDefault="008818E2">
          <w:pPr>
            <w:pStyle w:val="TOC1"/>
            <w:rPr>
              <w:rFonts w:ascii="Arial" w:eastAsiaTheme="minorEastAsia" w:hAnsi="Arial" w:cs="Arial"/>
              <w:b w:val="0"/>
              <w:noProof/>
              <w:color w:val="auto"/>
              <w:kern w:val="2"/>
              <w:sz w:val="24"/>
              <w:szCs w:val="24"/>
              <w:u w:val="none"/>
              <w:lang w:eastAsia="en-AU"/>
              <w14:ligatures w14:val="standardContextual"/>
            </w:rPr>
          </w:pPr>
          <w:hyperlink w:anchor="_Toc225345337" w:history="1">
            <w:r w:rsidRPr="008818E2">
              <w:rPr>
                <w:rStyle w:val="Hyperlink"/>
                <w:rFonts w:ascii="Arial" w:hAnsi="Arial" w:cs="Arial"/>
                <w:noProof/>
              </w:rPr>
              <w:t>8 Data quality</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_Toc225345337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28</w:t>
            </w:r>
            <w:r w:rsidRPr="008818E2">
              <w:rPr>
                <w:rFonts w:ascii="Arial" w:hAnsi="Arial" w:cs="Arial"/>
                <w:noProof/>
                <w:webHidden/>
              </w:rPr>
              <w:fldChar w:fldCharType="end"/>
            </w:r>
          </w:hyperlink>
        </w:p>
        <w:p w14:paraId="29C2D358" w14:textId="0D82B546" w:rsidR="008818E2" w:rsidRPr="008818E2" w:rsidRDefault="008818E2">
          <w:pPr>
            <w:pStyle w:val="TOC1"/>
            <w:rPr>
              <w:rFonts w:ascii="Arial" w:eastAsiaTheme="minorEastAsia" w:hAnsi="Arial" w:cs="Arial"/>
              <w:b w:val="0"/>
              <w:noProof/>
              <w:color w:val="auto"/>
              <w:kern w:val="2"/>
              <w:sz w:val="24"/>
              <w:szCs w:val="24"/>
              <w:u w:val="none"/>
              <w:lang w:eastAsia="en-AU"/>
              <w14:ligatures w14:val="standardContextual"/>
            </w:rPr>
          </w:pPr>
          <w:hyperlink w:anchor="_Toc225345338" w:history="1">
            <w:r w:rsidRPr="008818E2">
              <w:rPr>
                <w:rStyle w:val="Hyperlink"/>
                <w:rFonts w:ascii="Arial" w:hAnsi="Arial" w:cs="Arial"/>
                <w:noProof/>
              </w:rPr>
              <w:t>9 Business rules and derivations</w:t>
            </w:r>
            <w:r w:rsidRPr="008818E2">
              <w:rPr>
                <w:rFonts w:ascii="Arial" w:hAnsi="Arial" w:cs="Arial"/>
                <w:noProof/>
                <w:webHidden/>
              </w:rPr>
              <w:tab/>
            </w:r>
            <w:r w:rsidRPr="008818E2">
              <w:rPr>
                <w:rFonts w:ascii="Arial" w:hAnsi="Arial" w:cs="Arial"/>
                <w:noProof/>
                <w:webHidden/>
              </w:rPr>
              <w:fldChar w:fldCharType="begin"/>
            </w:r>
            <w:r w:rsidRPr="008818E2">
              <w:rPr>
                <w:rFonts w:ascii="Arial" w:hAnsi="Arial" w:cs="Arial"/>
                <w:noProof/>
                <w:webHidden/>
              </w:rPr>
              <w:instrText xml:space="preserve"> PAGEREF _Toc225345338 \h </w:instrText>
            </w:r>
            <w:r w:rsidRPr="008818E2">
              <w:rPr>
                <w:rFonts w:ascii="Arial" w:hAnsi="Arial" w:cs="Arial"/>
                <w:noProof/>
                <w:webHidden/>
              </w:rPr>
            </w:r>
            <w:r w:rsidRPr="008818E2">
              <w:rPr>
                <w:rFonts w:ascii="Arial" w:hAnsi="Arial" w:cs="Arial"/>
                <w:noProof/>
                <w:webHidden/>
              </w:rPr>
              <w:fldChar w:fldCharType="separate"/>
            </w:r>
            <w:r w:rsidRPr="008818E2">
              <w:rPr>
                <w:rFonts w:ascii="Arial" w:hAnsi="Arial" w:cs="Arial"/>
                <w:noProof/>
                <w:webHidden/>
              </w:rPr>
              <w:t>28</w:t>
            </w:r>
            <w:r w:rsidRPr="008818E2">
              <w:rPr>
                <w:rFonts w:ascii="Arial" w:hAnsi="Arial" w:cs="Arial"/>
                <w:noProof/>
                <w:webHidden/>
              </w:rPr>
              <w:fldChar w:fldCharType="end"/>
            </w:r>
          </w:hyperlink>
        </w:p>
        <w:p w14:paraId="0A6CD692" w14:textId="6A71029D" w:rsidR="008818E2" w:rsidRPr="008818E2" w:rsidRDefault="008818E2">
          <w:pPr>
            <w:rPr>
              <w:rFonts w:ascii="Arial" w:hAnsi="Arial" w:cs="Arial"/>
            </w:rPr>
          </w:pPr>
          <w:r w:rsidRPr="008818E2">
            <w:rPr>
              <w:rFonts w:ascii="Arial" w:hAnsi="Arial" w:cs="Arial"/>
              <w:b/>
              <w:bCs/>
              <w:noProof/>
            </w:rPr>
            <w:fldChar w:fldCharType="end"/>
          </w:r>
        </w:p>
      </w:sdtContent>
    </w:sdt>
    <w:p w14:paraId="79377AF7" w14:textId="77777777" w:rsidR="008818E2" w:rsidRPr="008818E2" w:rsidRDefault="008818E2" w:rsidP="008818E2">
      <w:pPr>
        <w:textboxTightWrap w:val="allLines"/>
        <w:rPr>
          <w:rFonts w:ascii="Arial" w:hAnsi="Arial" w:cs="Arial"/>
          <w:color w:val="404040" w:themeColor="text1" w:themeTint="BF"/>
          <w:kern w:val="21"/>
          <w14:numSpacing w14:val="proportional"/>
        </w:rPr>
      </w:pPr>
      <w:r w:rsidRPr="008818E2">
        <w:rPr>
          <w:rFonts w:ascii="Arial" w:hAnsi="Arial" w:cs="Arial"/>
          <w:color w:val="404040" w:themeColor="text1" w:themeTint="BF"/>
          <w:kern w:val="21"/>
          <w14:numSpacing w14:val="proportional"/>
        </w:rPr>
        <w:br w:type="page"/>
      </w:r>
    </w:p>
    <w:p w14:paraId="607546B8" w14:textId="77777777" w:rsidR="008818E2" w:rsidRPr="008818E2" w:rsidRDefault="008818E2" w:rsidP="008818E2">
      <w:pPr>
        <w:pStyle w:val="NumberedHeading1"/>
        <w:spacing w:line="240" w:lineRule="auto"/>
        <w:ind w:left="432" w:hanging="432"/>
        <w:textboxTightWrap w:val="allLines"/>
        <w:rPr>
          <w:rStyle w:val="ClearCharacter"/>
          <w:rFonts w:ascii="Arial" w:hAnsi="Arial" w:cs="Arial"/>
        </w:rPr>
      </w:pPr>
      <w:bookmarkStart w:id="3" w:name="_Toc225345318"/>
      <w:r w:rsidRPr="008818E2">
        <w:rPr>
          <w:rStyle w:val="ClearCharacter"/>
          <w:rFonts w:ascii="Arial" w:hAnsi="Arial" w:cs="Arial"/>
        </w:rPr>
        <w:lastRenderedPageBreak/>
        <w:t>Overview</w:t>
      </w:r>
      <w:bookmarkEnd w:id="3"/>
    </w:p>
    <w:p w14:paraId="0E26FDC1" w14:textId="77777777" w:rsidR="008818E2" w:rsidRPr="008818E2" w:rsidRDefault="008818E2" w:rsidP="008818E2">
      <w:pPr>
        <w:pStyle w:val="BodyTextExpanded"/>
        <w:rPr>
          <w:rFonts w:ascii="Arial" w:hAnsi="Arial" w:cs="Arial"/>
        </w:rPr>
      </w:pPr>
      <w:r w:rsidRPr="008818E2">
        <w:rPr>
          <w:rFonts w:ascii="Arial" w:hAnsi="Arial" w:cs="Arial"/>
        </w:rPr>
        <w:t>The Queensland Health Non-Admitted Patient Data Collection (QHNAPDC) is a collection of patient-level non-admitted outpatient activity data (service events) reported by the various ‘reporting entities’</w:t>
      </w:r>
      <w:r w:rsidRPr="008818E2">
        <w:rPr>
          <w:rFonts w:ascii="Arial" w:hAnsi="Arial" w:cs="Arial"/>
          <w:vertAlign w:val="superscript"/>
        </w:rPr>
        <w:footnoteReference w:id="1"/>
      </w:r>
      <w:r w:rsidRPr="008818E2">
        <w:rPr>
          <w:rFonts w:ascii="Arial" w:hAnsi="Arial" w:cs="Arial"/>
        </w:rPr>
        <w:t xml:space="preserve"> of the three different levels of Queensland’s public hospital system. It is managed by the Data Services Branch (DSB), Healthcare Purchasing and System Performance Division of Queensland Health.</w:t>
      </w:r>
    </w:p>
    <w:p w14:paraId="08E180BA" w14:textId="77777777" w:rsidR="008818E2" w:rsidRPr="008818E2" w:rsidRDefault="008818E2" w:rsidP="008818E2">
      <w:pPr>
        <w:pStyle w:val="BodyTextExpanded"/>
        <w:rPr>
          <w:rFonts w:ascii="Arial" w:hAnsi="Arial" w:cs="Arial"/>
        </w:rPr>
      </w:pPr>
      <w:r w:rsidRPr="008818E2">
        <w:rPr>
          <w:rFonts w:ascii="Arial" w:hAnsi="Arial" w:cs="Arial"/>
        </w:rPr>
        <w:t xml:space="preserve">The QHNAPDC provides the infrastructure for the collection, validation and reporting of non-admitted outpatient activity, with coverage and data quality continually increasing.  Data collected complies with State, and Commonwealth Government reporting requirements including those of the </w:t>
      </w:r>
      <w:hyperlink r:id="rId19">
        <w:r w:rsidRPr="008818E2">
          <w:rPr>
            <w:rStyle w:val="Hyperlink"/>
            <w:rFonts w:ascii="Arial" w:hAnsi="Arial" w:cs="Arial"/>
          </w:rPr>
          <w:t>Australian Institute of Health and Welfare (AIHW)</w:t>
        </w:r>
      </w:hyperlink>
      <w:r w:rsidRPr="008818E2">
        <w:rPr>
          <w:rFonts w:ascii="Arial" w:hAnsi="Arial" w:cs="Arial"/>
        </w:rPr>
        <w:t xml:space="preserve"> and the </w:t>
      </w:r>
      <w:hyperlink r:id="rId20">
        <w:r w:rsidRPr="008818E2">
          <w:rPr>
            <w:rStyle w:val="Hyperlink"/>
            <w:rFonts w:ascii="Arial" w:hAnsi="Arial" w:cs="Arial"/>
          </w:rPr>
          <w:t>Independent Health and Aged Care Pricing Authority (IHACPA)</w:t>
        </w:r>
      </w:hyperlink>
      <w:r w:rsidRPr="008818E2">
        <w:rPr>
          <w:rFonts w:ascii="Arial" w:hAnsi="Arial" w:cs="Arial"/>
        </w:rPr>
        <w:t>.</w:t>
      </w:r>
    </w:p>
    <w:p w14:paraId="4E14081B" w14:textId="55F8E567" w:rsidR="008818E2" w:rsidRPr="008818E2" w:rsidRDefault="008818E2" w:rsidP="008818E2">
      <w:pPr>
        <w:pStyle w:val="BodyTextExpanded"/>
        <w:rPr>
          <w:rFonts w:ascii="Arial" w:hAnsi="Arial" w:cs="Arial"/>
        </w:rPr>
      </w:pPr>
      <w:r w:rsidRPr="008818E2">
        <w:rPr>
          <w:rFonts w:ascii="Arial" w:hAnsi="Arial" w:cs="Arial"/>
        </w:rPr>
        <w:t>The requirement to provide non-admitted patient-level activity data is detailed each year in the</w:t>
      </w:r>
      <w:r w:rsidR="00C476A9">
        <w:rPr>
          <w:rFonts w:ascii="Arial" w:hAnsi="Arial" w:cs="Arial"/>
        </w:rPr>
        <w:t xml:space="preserve"> Administrator </w:t>
      </w:r>
      <w:r w:rsidR="000D13E3">
        <w:rPr>
          <w:rFonts w:ascii="Arial" w:hAnsi="Arial" w:cs="Arial"/>
        </w:rPr>
        <w:t>National Health Funding Pool</w:t>
      </w:r>
      <w:r w:rsidR="00946016">
        <w:rPr>
          <w:rFonts w:ascii="Arial" w:hAnsi="Arial" w:cs="Arial"/>
        </w:rPr>
        <w:t xml:space="preserve">’s rolling </w:t>
      </w:r>
      <w:hyperlink r:id="rId21" w:history="1">
        <w:r w:rsidRPr="005D6677">
          <w:rPr>
            <w:rStyle w:val="Hyperlink"/>
            <w:rFonts w:ascii="Arial" w:hAnsi="Arial" w:cs="Arial"/>
          </w:rPr>
          <w:t>Three Year Data Plan,</w:t>
        </w:r>
      </w:hyperlink>
      <w:r w:rsidRPr="008818E2">
        <w:rPr>
          <w:rFonts w:ascii="Arial" w:hAnsi="Arial" w:cs="Arial"/>
        </w:rPr>
        <w:t xml:space="preserve"> </w:t>
      </w:r>
      <w:r w:rsidR="00925C2C">
        <w:rPr>
          <w:rFonts w:ascii="Arial" w:hAnsi="Arial" w:cs="Arial"/>
        </w:rPr>
        <w:t xml:space="preserve">in </w:t>
      </w:r>
      <w:r w:rsidRPr="008818E2">
        <w:rPr>
          <w:rFonts w:ascii="Arial" w:hAnsi="Arial" w:cs="Arial"/>
        </w:rPr>
        <w:t xml:space="preserve">collaboration </w:t>
      </w:r>
      <w:r w:rsidR="00925C2C">
        <w:rPr>
          <w:rFonts w:ascii="Arial" w:hAnsi="Arial" w:cs="Arial"/>
        </w:rPr>
        <w:t xml:space="preserve">with the </w:t>
      </w:r>
      <w:r w:rsidRPr="008818E2">
        <w:rPr>
          <w:rFonts w:ascii="Arial" w:hAnsi="Arial" w:cs="Arial"/>
        </w:rPr>
        <w:t>IHACPA</w:t>
      </w:r>
      <w:r w:rsidR="00925C2C">
        <w:rPr>
          <w:rFonts w:ascii="Arial" w:hAnsi="Arial" w:cs="Arial"/>
        </w:rPr>
        <w:t>.</w:t>
      </w:r>
      <w:r w:rsidRPr="008818E2">
        <w:rPr>
          <w:rFonts w:ascii="Arial" w:hAnsi="Arial" w:cs="Arial"/>
        </w:rPr>
        <w:t xml:space="preserve"> </w:t>
      </w:r>
    </w:p>
    <w:p w14:paraId="7187D7E9" w14:textId="43D24DCF" w:rsidR="008818E2" w:rsidRPr="008818E2" w:rsidRDefault="008818E2" w:rsidP="008818E2">
      <w:pPr>
        <w:pStyle w:val="BodyTextExpanded"/>
        <w:rPr>
          <w:rFonts w:ascii="Arial" w:hAnsi="Arial" w:cs="Arial"/>
        </w:rPr>
      </w:pPr>
      <w:r w:rsidRPr="008818E2">
        <w:rPr>
          <w:rFonts w:ascii="Arial" w:hAnsi="Arial" w:cs="Arial"/>
        </w:rPr>
        <w:t xml:space="preserve">The national data items for data collection are prescribed in the </w:t>
      </w:r>
      <w:hyperlink r:id="rId22" w:history="1">
        <w:r w:rsidRPr="008818E2">
          <w:rPr>
            <w:rStyle w:val="Hyperlink"/>
            <w:rFonts w:ascii="Arial" w:hAnsi="Arial" w:cs="Arial"/>
            <w:lang w:val="en-US" w:eastAsia="en-AU"/>
          </w:rPr>
          <w:t>Non-admitted patient NBEDS 2026-27</w:t>
        </w:r>
      </w:hyperlink>
      <w:r w:rsidRPr="008818E2">
        <w:rPr>
          <w:rStyle w:val="Hyperlink"/>
          <w:rFonts w:ascii="Arial" w:hAnsi="Arial" w:cs="Arial"/>
          <w:lang w:val="en-US" w:eastAsia="en-AU"/>
        </w:rPr>
        <w:t xml:space="preserve"> </w:t>
      </w:r>
      <w:r w:rsidRPr="008818E2">
        <w:rPr>
          <w:rFonts w:ascii="Arial" w:hAnsi="Arial" w:cs="Arial"/>
        </w:rPr>
        <w:t>available from the AIHW’s Metadata Online Registry</w:t>
      </w:r>
      <w:r w:rsidRPr="008818E2">
        <w:rPr>
          <w:rStyle w:val="Hyperlink"/>
          <w:rFonts w:ascii="Arial" w:hAnsi="Arial" w:cs="Arial"/>
          <w:lang w:val="en-US" w:eastAsia="en-AU"/>
        </w:rPr>
        <w:t xml:space="preserve"> </w:t>
      </w:r>
      <w:r w:rsidRPr="008818E2">
        <w:rPr>
          <w:rFonts w:ascii="Arial" w:hAnsi="Arial" w:cs="Arial"/>
        </w:rPr>
        <w:t>(see</w:t>
      </w:r>
      <w:r w:rsidRPr="008818E2">
        <w:rPr>
          <w:rFonts w:ascii="Arial" w:hAnsi="Arial" w:cs="Arial"/>
          <w:b/>
          <w:bCs/>
        </w:rPr>
        <w:t xml:space="preserve"> </w:t>
      </w:r>
      <w:hyperlink w:anchor="Reporting_mandates">
        <w:r w:rsidRPr="008818E2">
          <w:rPr>
            <w:rStyle w:val="Hyperlink"/>
            <w:rFonts w:ascii="Arial" w:hAnsi="Arial" w:cs="Arial"/>
          </w:rPr>
          <w:t>3.2 Reporting Mandates</w:t>
        </w:r>
      </w:hyperlink>
      <w:r w:rsidRPr="008818E2">
        <w:rPr>
          <w:rFonts w:ascii="Arial" w:hAnsi="Arial" w:cs="Arial"/>
        </w:rPr>
        <w:t xml:space="preserve">). As well as these data items, there are additional data items required by the State. Both national and State requirements are prescribed together in the </w:t>
      </w:r>
      <w:hyperlink r:id="rId23" w:history="1">
        <w:r w:rsidRPr="008818E2">
          <w:rPr>
            <w:rStyle w:val="Hyperlink"/>
            <w:rFonts w:ascii="Arial" w:hAnsi="Arial" w:cs="Arial"/>
          </w:rPr>
          <w:t>QHNAPDC file format</w:t>
        </w:r>
      </w:hyperlink>
      <w:r w:rsidRPr="008818E2">
        <w:rPr>
          <w:rFonts w:ascii="Arial" w:hAnsi="Arial" w:cs="Arial"/>
        </w:rPr>
        <w:t>.</w:t>
      </w:r>
    </w:p>
    <w:p w14:paraId="0372F943" w14:textId="7EADDF7F" w:rsidR="008818E2" w:rsidRPr="008818E2" w:rsidRDefault="008818E2" w:rsidP="008818E2">
      <w:pPr>
        <w:pStyle w:val="BodyTextExpanded"/>
        <w:rPr>
          <w:rFonts w:ascii="Arial" w:hAnsi="Arial" w:cs="Arial"/>
        </w:rPr>
      </w:pPr>
      <w:r w:rsidRPr="008818E2">
        <w:rPr>
          <w:rFonts w:ascii="Arial" w:hAnsi="Arial" w:cs="Arial"/>
        </w:rPr>
        <w:t xml:space="preserve">The majority of non-admitted patient activity data, in particular data provided via enterprise IT systems, is refreshed each week on a financial year to date basis with data due to the </w:t>
      </w:r>
      <w:r w:rsidR="002B2EEA">
        <w:rPr>
          <w:rFonts w:ascii="Arial" w:hAnsi="Arial" w:cs="Arial"/>
        </w:rPr>
        <w:t>d</w:t>
      </w:r>
      <w:r w:rsidRPr="008818E2">
        <w:rPr>
          <w:rFonts w:ascii="Arial" w:hAnsi="Arial" w:cs="Arial"/>
        </w:rPr>
        <w:t>epartment monthly.</w:t>
      </w:r>
    </w:p>
    <w:p w14:paraId="6CD13D4E" w14:textId="77777777" w:rsidR="008818E2" w:rsidRPr="008818E2" w:rsidRDefault="008818E2" w:rsidP="008818E2">
      <w:pPr>
        <w:pStyle w:val="NumberedHeading1"/>
        <w:spacing w:line="240" w:lineRule="auto"/>
        <w:ind w:left="432" w:hanging="432"/>
        <w:textboxTightWrap w:val="allLines"/>
        <w:rPr>
          <w:rFonts w:ascii="Arial" w:hAnsi="Arial" w:cs="Arial"/>
        </w:rPr>
      </w:pPr>
      <w:bookmarkStart w:id="4" w:name="_Toc225345319"/>
      <w:r w:rsidRPr="008818E2">
        <w:rPr>
          <w:rFonts w:ascii="Arial" w:hAnsi="Arial" w:cs="Arial"/>
        </w:rPr>
        <w:t>History of the QHNAPDC</w:t>
      </w:r>
      <w:bookmarkEnd w:id="4"/>
    </w:p>
    <w:p w14:paraId="3229BB7E" w14:textId="22D3F6C7" w:rsidR="008818E2" w:rsidRPr="008818E2" w:rsidRDefault="008818E2" w:rsidP="008818E2">
      <w:pPr>
        <w:pStyle w:val="BodyTextExpanded"/>
        <w:rPr>
          <w:rFonts w:ascii="Arial" w:hAnsi="Arial" w:cs="Arial"/>
        </w:rPr>
      </w:pPr>
      <w:r w:rsidRPr="008818E2">
        <w:rPr>
          <w:rFonts w:ascii="Arial" w:hAnsi="Arial" w:cs="Arial"/>
        </w:rPr>
        <w:t xml:space="preserve">The QHNAPDC was established in July 2016 to provide for </w:t>
      </w:r>
      <w:r w:rsidR="009B0847">
        <w:rPr>
          <w:rFonts w:ascii="Arial" w:hAnsi="Arial" w:cs="Arial"/>
        </w:rPr>
        <w:t xml:space="preserve">the collection of </w:t>
      </w:r>
      <w:r w:rsidRPr="008818E2">
        <w:rPr>
          <w:rFonts w:ascii="Arial" w:hAnsi="Arial" w:cs="Arial"/>
        </w:rPr>
        <w:t>patient-level non-admitted outpatient data</w:t>
      </w:r>
      <w:r w:rsidR="00965A55">
        <w:rPr>
          <w:rFonts w:ascii="Arial" w:hAnsi="Arial" w:cs="Arial"/>
        </w:rPr>
        <w:t xml:space="preserve">, and </w:t>
      </w:r>
      <w:r w:rsidR="006A3E0D">
        <w:rPr>
          <w:rFonts w:ascii="Arial" w:hAnsi="Arial" w:cs="Arial"/>
        </w:rPr>
        <w:t>r</w:t>
      </w:r>
      <w:r w:rsidRPr="008818E2">
        <w:rPr>
          <w:rFonts w:ascii="Arial" w:hAnsi="Arial" w:cs="Arial"/>
        </w:rPr>
        <w:t xml:space="preserve">eporting and in time, replace the aggregate data collection of this activity reported through the </w:t>
      </w:r>
      <w:r w:rsidR="004A1B56">
        <w:rPr>
          <w:rFonts w:ascii="Arial" w:hAnsi="Arial" w:cs="Arial"/>
        </w:rPr>
        <w:t>then Monthly Activity Collection</w:t>
      </w:r>
      <w:r w:rsidR="00F81C03">
        <w:rPr>
          <w:rFonts w:ascii="Arial" w:hAnsi="Arial" w:cs="Arial"/>
        </w:rPr>
        <w:t xml:space="preserve"> (MAC).  MAC has been </w:t>
      </w:r>
      <w:r w:rsidR="00D25DAC">
        <w:rPr>
          <w:rFonts w:ascii="Arial" w:hAnsi="Arial" w:cs="Arial"/>
        </w:rPr>
        <w:t>super</w:t>
      </w:r>
      <w:r w:rsidR="00762ED3">
        <w:rPr>
          <w:rFonts w:ascii="Arial" w:hAnsi="Arial" w:cs="Arial"/>
        </w:rPr>
        <w:t>s</w:t>
      </w:r>
      <w:r w:rsidR="00D25DAC">
        <w:rPr>
          <w:rFonts w:ascii="Arial" w:hAnsi="Arial" w:cs="Arial"/>
        </w:rPr>
        <w:t>eded</w:t>
      </w:r>
      <w:r w:rsidR="00F81C03">
        <w:rPr>
          <w:rFonts w:ascii="Arial" w:hAnsi="Arial" w:cs="Arial"/>
        </w:rPr>
        <w:t xml:space="preserve"> </w:t>
      </w:r>
      <w:r w:rsidR="0058555C">
        <w:rPr>
          <w:rFonts w:ascii="Arial" w:hAnsi="Arial" w:cs="Arial"/>
        </w:rPr>
        <w:t xml:space="preserve">from 01 July 2026 </w:t>
      </w:r>
      <w:r w:rsidR="006A3E0D">
        <w:rPr>
          <w:rFonts w:ascii="Arial" w:hAnsi="Arial" w:cs="Arial"/>
        </w:rPr>
        <w:t>by the</w:t>
      </w:r>
      <w:r w:rsidR="00647C04">
        <w:rPr>
          <w:rFonts w:ascii="Arial" w:hAnsi="Arial" w:cs="Arial"/>
        </w:rPr>
        <w:t xml:space="preserve"> </w:t>
      </w:r>
      <w:r w:rsidRPr="008818E2">
        <w:rPr>
          <w:rFonts w:ascii="Arial" w:hAnsi="Arial" w:cs="Arial"/>
        </w:rPr>
        <w:t xml:space="preserve">Aggregate Data Collections. The </w:t>
      </w:r>
      <w:r w:rsidR="00D61CC9">
        <w:rPr>
          <w:rFonts w:ascii="Arial" w:hAnsi="Arial" w:cs="Arial"/>
        </w:rPr>
        <w:t>MAC was</w:t>
      </w:r>
      <w:r w:rsidRPr="008818E2">
        <w:rPr>
          <w:rFonts w:ascii="Arial" w:hAnsi="Arial" w:cs="Arial"/>
        </w:rPr>
        <w:t xml:space="preserve"> for many years the departmental source of service event data for statistical reporting, purchasing, funding and monitoring performance.</w:t>
      </w:r>
    </w:p>
    <w:p w14:paraId="060AA8D1" w14:textId="77777777" w:rsidR="008818E2" w:rsidRPr="008818E2" w:rsidRDefault="008818E2" w:rsidP="008818E2">
      <w:pPr>
        <w:pStyle w:val="BodyTextExpanded"/>
        <w:rPr>
          <w:rFonts w:ascii="Arial" w:hAnsi="Arial" w:cs="Arial"/>
        </w:rPr>
      </w:pPr>
      <w:r w:rsidRPr="008818E2">
        <w:rPr>
          <w:rFonts w:ascii="Arial" w:hAnsi="Arial" w:cs="Arial"/>
        </w:rPr>
        <w:t xml:space="preserve">The first step towards this replacement commenced in July 2019 where Hospital and Health Services (HHSs) could elect to transition the reporting entities of their HHS from aggregate-level reporting to patient-level reporting. </w:t>
      </w:r>
    </w:p>
    <w:p w14:paraId="61FB1DCF" w14:textId="65D17A30" w:rsidR="008818E2" w:rsidRPr="008818E2" w:rsidRDefault="008818E2" w:rsidP="008818E2">
      <w:pPr>
        <w:pStyle w:val="BodyTextExpanded"/>
        <w:rPr>
          <w:rFonts w:ascii="Arial" w:hAnsi="Arial" w:cs="Arial"/>
        </w:rPr>
      </w:pPr>
      <w:r w:rsidRPr="008818E2">
        <w:rPr>
          <w:rFonts w:ascii="Arial" w:hAnsi="Arial" w:cs="Arial"/>
        </w:rPr>
        <w:t xml:space="preserve">From July 2021, the Director-General mandated that all reporting entities must submit patient-level non-admitted outpatient activity data to QHNAPDC, with the exception of isolated clinics for which patient-level data could not be supplied. Reporting entities were permitted to continue to report only the activity of those clinics to the </w:t>
      </w:r>
      <w:r w:rsidR="004C0E90">
        <w:rPr>
          <w:rFonts w:ascii="Arial" w:hAnsi="Arial" w:cs="Arial"/>
        </w:rPr>
        <w:t>MAC</w:t>
      </w:r>
      <w:r w:rsidR="006141C5">
        <w:rPr>
          <w:rFonts w:ascii="Arial" w:hAnsi="Arial" w:cs="Arial"/>
        </w:rPr>
        <w:t xml:space="preserve">. A small number of these clinics </w:t>
      </w:r>
      <w:r w:rsidR="00403624">
        <w:rPr>
          <w:rFonts w:ascii="Arial" w:hAnsi="Arial" w:cs="Arial"/>
        </w:rPr>
        <w:t>still</w:t>
      </w:r>
      <w:r w:rsidR="004E1D6C">
        <w:rPr>
          <w:rFonts w:ascii="Arial" w:hAnsi="Arial" w:cs="Arial"/>
        </w:rPr>
        <w:t xml:space="preserve"> report to the</w:t>
      </w:r>
      <w:r w:rsidR="004F03C2">
        <w:rPr>
          <w:rFonts w:ascii="Arial" w:hAnsi="Arial" w:cs="Arial"/>
        </w:rPr>
        <w:t xml:space="preserve"> ADC</w:t>
      </w:r>
      <w:r w:rsidRPr="008818E2">
        <w:rPr>
          <w:rFonts w:ascii="Arial" w:hAnsi="Arial" w:cs="Arial"/>
        </w:rPr>
        <w:t>.</w:t>
      </w:r>
    </w:p>
    <w:p w14:paraId="79B37DC4" w14:textId="7B502000" w:rsidR="008818E2" w:rsidRPr="008818E2" w:rsidRDefault="008818E2" w:rsidP="008818E2">
      <w:pPr>
        <w:pStyle w:val="BodyTextExpanded"/>
        <w:rPr>
          <w:rFonts w:ascii="Arial" w:hAnsi="Arial" w:cs="Arial"/>
        </w:rPr>
      </w:pPr>
      <w:r w:rsidRPr="008818E2">
        <w:rPr>
          <w:rFonts w:ascii="Arial" w:hAnsi="Arial" w:cs="Arial"/>
        </w:rPr>
        <w:t xml:space="preserve">From 1 July 2022, aggregate-level non-admitted outpatient service event reporting to the </w:t>
      </w:r>
      <w:r w:rsidR="00725421">
        <w:rPr>
          <w:rFonts w:ascii="Arial" w:hAnsi="Arial" w:cs="Arial"/>
        </w:rPr>
        <w:t>M</w:t>
      </w:r>
      <w:r w:rsidR="00684FF2">
        <w:rPr>
          <w:rFonts w:ascii="Arial" w:hAnsi="Arial" w:cs="Arial"/>
        </w:rPr>
        <w:t>AC</w:t>
      </w:r>
      <w:r w:rsidRPr="008818E2">
        <w:rPr>
          <w:rFonts w:ascii="Arial" w:hAnsi="Arial" w:cs="Arial"/>
        </w:rPr>
        <w:t xml:space="preserve"> was no longer accepted, with only patient-level reporting to QHNAPDC accepted.</w:t>
      </w:r>
    </w:p>
    <w:p w14:paraId="75ECB3CC" w14:textId="77777777" w:rsidR="008818E2" w:rsidRPr="008818E2" w:rsidRDefault="008818E2" w:rsidP="008818E2">
      <w:pPr>
        <w:pStyle w:val="NumberedHeading1"/>
        <w:spacing w:line="240" w:lineRule="auto"/>
        <w:ind w:left="432" w:hanging="432"/>
        <w:textboxTightWrap w:val="allLines"/>
        <w:rPr>
          <w:rFonts w:ascii="Arial" w:hAnsi="Arial" w:cs="Arial"/>
        </w:rPr>
      </w:pPr>
      <w:bookmarkStart w:id="5" w:name="_Toc225345320"/>
      <w:r w:rsidRPr="008818E2">
        <w:rPr>
          <w:rFonts w:ascii="Arial" w:hAnsi="Arial" w:cs="Arial"/>
        </w:rPr>
        <w:lastRenderedPageBreak/>
        <w:t>Scope</w:t>
      </w:r>
      <w:bookmarkEnd w:id="5"/>
    </w:p>
    <w:p w14:paraId="14BA9305" w14:textId="77777777" w:rsidR="008818E2" w:rsidRPr="008818E2" w:rsidRDefault="008818E2" w:rsidP="008818E2">
      <w:pPr>
        <w:pStyle w:val="BodyTextExpanded"/>
        <w:rPr>
          <w:rFonts w:ascii="Arial" w:hAnsi="Arial" w:cs="Arial"/>
        </w:rPr>
      </w:pPr>
      <w:r w:rsidRPr="008818E2">
        <w:rPr>
          <w:rFonts w:ascii="Arial" w:hAnsi="Arial" w:cs="Arial"/>
        </w:rPr>
        <w:t>Non-admitted patient activity to be reported to the QHNAPDC includes:</w:t>
      </w:r>
    </w:p>
    <w:p w14:paraId="54A6EEAC"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b/>
        </w:rPr>
        <w:t>outpatient service events</w:t>
      </w:r>
      <w:r w:rsidRPr="008818E2">
        <w:rPr>
          <w:rFonts w:ascii="Arial" w:hAnsi="Arial" w:cs="Arial"/>
          <w:b/>
          <w:vertAlign w:val="superscript"/>
        </w:rPr>
        <w:footnoteReference w:id="2"/>
      </w:r>
      <w:r w:rsidRPr="008818E2">
        <w:rPr>
          <w:rFonts w:ascii="Arial" w:hAnsi="Arial" w:cs="Arial"/>
          <w:b/>
        </w:rPr>
        <w:t xml:space="preserve"> (OSEs)</w:t>
      </w:r>
      <w:r w:rsidRPr="008818E2">
        <w:rPr>
          <w:rFonts w:ascii="Arial" w:hAnsi="Arial" w:cs="Arial"/>
        </w:rPr>
        <w:t xml:space="preserve"> provided by clinics deemed as ‘in scope’ for reporting as determined by the IHACPA’s General list of in-scope public hospital services. Whilst the ‘General list’ does not include Tier 2 clinic classes of ‘General Practice and Primary Care’ (20.06), ‘Aged Care Assessment’ (40.02), ‘Family Planning’ (40.27), ‘General Counselling’ (40.33), and ‘Primary Health Care’ (40.08) as in-scope public hospital services, these clinic types must be reported.</w:t>
      </w:r>
    </w:p>
    <w:p w14:paraId="231F1DBE" w14:textId="77777777" w:rsidR="008818E2" w:rsidRPr="008818E2" w:rsidRDefault="008818E2" w:rsidP="008818E2">
      <w:pPr>
        <w:pStyle w:val="BodyTextExpanded"/>
        <w:rPr>
          <w:rFonts w:ascii="Arial" w:hAnsi="Arial" w:cs="Arial"/>
        </w:rPr>
      </w:pPr>
      <w:r w:rsidRPr="008818E2">
        <w:rPr>
          <w:rFonts w:ascii="Arial" w:hAnsi="Arial" w:cs="Arial"/>
        </w:rPr>
        <w:t>Classification of these clinic services will be to the appropriate Corporate Clinic Code (CCC)/Tier 2 clinic class for reporting at the jurisdictional health authority (Queensland Health), Hospital and Health Service (Local Hospital Network (LHN)) and hospital levels.</w:t>
      </w:r>
    </w:p>
    <w:p w14:paraId="7BC4D305"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b/>
        </w:rPr>
        <w:t>Primary and Community Health service events</w:t>
      </w:r>
      <w:r w:rsidRPr="008818E2">
        <w:rPr>
          <w:rFonts w:ascii="Arial" w:hAnsi="Arial" w:cs="Arial"/>
          <w:b/>
          <w:vertAlign w:val="superscript"/>
        </w:rPr>
        <w:footnoteReference w:id="3"/>
      </w:r>
      <w:r w:rsidRPr="008818E2">
        <w:rPr>
          <w:rFonts w:ascii="Arial" w:hAnsi="Arial" w:cs="Arial"/>
          <w:b/>
        </w:rPr>
        <w:t xml:space="preserve"> (PCHSEs)</w:t>
      </w:r>
      <w:r w:rsidRPr="008818E2">
        <w:rPr>
          <w:rFonts w:ascii="Arial" w:hAnsi="Arial" w:cs="Arial"/>
        </w:rPr>
        <w:t xml:space="preserve"> provided by Primary and Community Health Services clinics that are not able to be classified to a CCC/ Tier 2 clinic class and for which funding corresponds with cost centres designated as ‘Non-ABF Service Categories’ in the general ledger ‘Funding Split Hierarchy’. Classification of these clinic services will be to a service type identified in the </w:t>
      </w:r>
      <w:hyperlink w:anchor="PCH_serv_type_class_counting_rules" w:history="1">
        <w:r w:rsidRPr="008818E2">
          <w:rPr>
            <w:rStyle w:val="Hyperlink"/>
            <w:rFonts w:ascii="Arial" w:hAnsi="Arial" w:cs="Arial"/>
          </w:rPr>
          <w:t>Service type classifications and counting rules</w:t>
        </w:r>
      </w:hyperlink>
      <w:r w:rsidRPr="008818E2">
        <w:rPr>
          <w:rFonts w:ascii="Arial" w:hAnsi="Arial" w:cs="Arial"/>
        </w:rPr>
        <w:t xml:space="preserve"> for reporting at the HHS level and may include activity for services that are outsourced. This activity does not fit the criteria prescribed in General list of in-scope public hospital services i.e.: considered Activity Based Funded (ABF) in scope services, as these would be able to be reported against the appropriate Tier 2 clinic classification.</w:t>
      </w:r>
    </w:p>
    <w:p w14:paraId="48E04E38" w14:textId="77777777" w:rsidR="008818E2" w:rsidRPr="008818E2" w:rsidRDefault="008818E2" w:rsidP="008818E2">
      <w:pPr>
        <w:pStyle w:val="BodyTextExpanded"/>
        <w:rPr>
          <w:rFonts w:ascii="Arial" w:hAnsi="Arial" w:cs="Arial"/>
          <w:iCs/>
        </w:rPr>
      </w:pPr>
      <w:r w:rsidRPr="008818E2">
        <w:rPr>
          <w:rFonts w:ascii="Arial" w:hAnsi="Arial" w:cs="Arial"/>
        </w:rPr>
        <w:t>The scope also includes all ‘in scope’ services that are contracted by a public hospital, Local Hospital Network (HHS</w:t>
      </w:r>
      <w:r w:rsidRPr="008818E2">
        <w:rPr>
          <w:rFonts w:ascii="Arial" w:hAnsi="Arial" w:cs="Arial"/>
          <w:iCs/>
          <w:vertAlign w:val="superscript"/>
        </w:rPr>
        <w:footnoteReference w:id="4"/>
      </w:r>
      <w:r w:rsidRPr="008818E2">
        <w:rPr>
          <w:rFonts w:ascii="Arial" w:hAnsi="Arial" w:cs="Arial"/>
        </w:rPr>
        <w:t>) or jurisdiction regardless of the physical location of the contracting public hospital, Local Hospital Network (HHS) or jurisdiction, or the location where the services are delivered. Instances of service provision are to be captured from the point of view of the patient.</w:t>
      </w:r>
      <w:r w:rsidRPr="008818E2">
        <w:rPr>
          <w:rFonts w:ascii="Arial" w:hAnsi="Arial" w:cs="Arial"/>
          <w:vertAlign w:val="superscript"/>
        </w:rPr>
        <w:footnoteReference w:id="5"/>
      </w:r>
    </w:p>
    <w:p w14:paraId="6025874B" w14:textId="77777777" w:rsidR="008818E2" w:rsidRPr="008818E2" w:rsidRDefault="008818E2" w:rsidP="008818E2">
      <w:pPr>
        <w:pStyle w:val="BodyTextExpanded"/>
        <w:rPr>
          <w:rFonts w:ascii="Arial" w:hAnsi="Arial" w:cs="Arial"/>
        </w:rPr>
      </w:pPr>
      <w:r w:rsidRPr="008818E2">
        <w:rPr>
          <w:rFonts w:ascii="Arial" w:hAnsi="Arial" w:cs="Arial"/>
        </w:rPr>
        <w:t>Further, this activity must:</w:t>
      </w:r>
    </w:p>
    <w:p w14:paraId="1AC436FE"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be irrespective of location (includes on-campus and off-campus)</w:t>
      </w:r>
    </w:p>
    <w:p w14:paraId="747E7394"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be included regardless of setting or mode</w:t>
      </w:r>
    </w:p>
    <w:p w14:paraId="3224F5A5"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be inclusive of multiple non-admitted patient service events provided to a patient in one day, provided that every visit meets each of the criteria in the definition of a non-admitted patient service event.</w:t>
      </w:r>
    </w:p>
    <w:p w14:paraId="4EF07E9A" w14:textId="77777777" w:rsidR="008818E2" w:rsidRPr="008818E2" w:rsidRDefault="008818E2" w:rsidP="008818E2">
      <w:pPr>
        <w:pStyle w:val="BodyTextExpanded"/>
        <w:rPr>
          <w:rStyle w:val="Italics"/>
          <w:rFonts w:ascii="Arial" w:hAnsi="Arial" w:cs="Arial"/>
        </w:rPr>
      </w:pPr>
      <w:r w:rsidRPr="008818E2">
        <w:rPr>
          <w:rStyle w:val="Italics"/>
          <w:rFonts w:ascii="Arial" w:hAnsi="Arial" w:cs="Arial"/>
          <w:lang w:val="en-US"/>
        </w:rPr>
        <w:t xml:space="preserve">For IHACPA reporting, specific rules such as the exclusion of public service events for same patient, same day, same Tier 2 clinic class which are subsequent to the first service event on the day, are </w:t>
      </w:r>
      <w:r w:rsidRPr="008818E2">
        <w:rPr>
          <w:rStyle w:val="Italics"/>
          <w:rFonts w:ascii="Arial" w:hAnsi="Arial" w:cs="Arial"/>
          <w:lang w:val="en-US"/>
        </w:rPr>
        <w:lastRenderedPageBreak/>
        <w:t>applied by the QHNAPDC system as part of the processing routine with records flagged as</w:t>
      </w:r>
      <w:r w:rsidRPr="008818E2">
        <w:rPr>
          <w:rStyle w:val="Italics"/>
          <w:rFonts w:ascii="Arial" w:hAnsi="Arial" w:cs="Arial"/>
        </w:rPr>
        <w:t xml:space="preserve"> ‘not IHACPA reportable’. </w:t>
      </w:r>
    </w:p>
    <w:p w14:paraId="7B35B49B" w14:textId="50C37693" w:rsidR="008818E2" w:rsidRPr="008818E2" w:rsidRDefault="008818E2" w:rsidP="008818E2">
      <w:pPr>
        <w:pStyle w:val="BodyTextExpanded"/>
        <w:rPr>
          <w:rStyle w:val="Italics"/>
          <w:rFonts w:ascii="Arial" w:hAnsi="Arial" w:cs="Arial"/>
        </w:rPr>
      </w:pPr>
      <w:r w:rsidRPr="008818E2">
        <w:rPr>
          <w:rStyle w:val="Italics"/>
          <w:rFonts w:ascii="Arial" w:hAnsi="Arial" w:cs="Arial"/>
          <w:color w:val="FF0000"/>
        </w:rPr>
        <w:t xml:space="preserve">It should be noted that no ‘in scope’ activity should be excluded from QHNAPDC data submissions, and must </w:t>
      </w:r>
      <w:r w:rsidRPr="008818E2">
        <w:rPr>
          <w:rFonts w:ascii="Arial" w:hAnsi="Arial" w:cs="Arial"/>
          <w:i/>
          <w:color w:val="FF0000"/>
        </w:rPr>
        <w:t>be inclusive of service events provided to patients in the admitted, emergency department or emergency service care settings</w:t>
      </w:r>
      <w:r w:rsidRPr="008818E2">
        <w:rPr>
          <w:rFonts w:ascii="Arial" w:hAnsi="Arial" w:cs="Arial"/>
        </w:rPr>
        <w:t>.</w:t>
      </w:r>
      <w:r w:rsidRPr="008818E2">
        <w:rPr>
          <w:rFonts w:ascii="Arial" w:hAnsi="Arial" w:cs="Arial"/>
          <w:i/>
          <w:iCs/>
        </w:rPr>
        <w:t xml:space="preserve"> </w:t>
      </w:r>
      <w:r w:rsidRPr="008818E2">
        <w:rPr>
          <w:rStyle w:val="Italics"/>
          <w:rFonts w:ascii="Arial" w:hAnsi="Arial" w:cs="Arial"/>
        </w:rPr>
        <w:t xml:space="preserve">Refer to </w:t>
      </w:r>
      <w:hyperlink r:id="rId24" w:history="1">
        <w:r w:rsidRPr="008818E2">
          <w:rPr>
            <w:rStyle w:val="Hyperlink"/>
            <w:rFonts w:ascii="Arial" w:hAnsi="Arial" w:cs="Arial"/>
            <w:i/>
          </w:rPr>
          <w:t>QHNAPDC Business Rules</w:t>
        </w:r>
      </w:hyperlink>
      <w:r w:rsidRPr="008818E2">
        <w:rPr>
          <w:rStyle w:val="Italics"/>
          <w:rFonts w:ascii="Arial" w:hAnsi="Arial" w:cs="Arial"/>
        </w:rPr>
        <w:t xml:space="preserve"> for details.</w:t>
      </w:r>
    </w:p>
    <w:p w14:paraId="565E9645" w14:textId="11D9E892" w:rsidR="008818E2" w:rsidRPr="008818E2" w:rsidRDefault="008818E2" w:rsidP="008818E2">
      <w:pPr>
        <w:pStyle w:val="BodyTextExpanded"/>
        <w:rPr>
          <w:rStyle w:val="Italics"/>
          <w:rFonts w:ascii="Arial" w:hAnsi="Arial" w:cs="Arial"/>
        </w:rPr>
      </w:pPr>
      <w:r w:rsidRPr="008818E2">
        <w:rPr>
          <w:rStyle w:val="Italics"/>
          <w:rFonts w:ascii="Arial" w:hAnsi="Arial" w:cs="Arial"/>
        </w:rPr>
        <w:t xml:space="preserve">Service events which are provided during the time of a patient’s admitted patient episode or emergency department attendance are flagged by the QHNAPDC system as part of the processing routine.  Refer to </w:t>
      </w:r>
      <w:hyperlink r:id="rId25" w:history="1">
        <w:r w:rsidRPr="008818E2">
          <w:rPr>
            <w:rStyle w:val="Hyperlink"/>
            <w:rFonts w:ascii="Arial" w:hAnsi="Arial" w:cs="Arial"/>
            <w:i/>
          </w:rPr>
          <w:t>QHNAPDC Business Rules</w:t>
        </w:r>
      </w:hyperlink>
      <w:r w:rsidRPr="008818E2">
        <w:rPr>
          <w:rStyle w:val="Italics"/>
          <w:rFonts w:ascii="Arial" w:hAnsi="Arial" w:cs="Arial"/>
        </w:rPr>
        <w:t xml:space="preserve"> for details.</w:t>
      </w:r>
    </w:p>
    <w:p w14:paraId="05B7A791" w14:textId="77777777" w:rsidR="008818E2" w:rsidRPr="008818E2" w:rsidRDefault="008818E2" w:rsidP="008818E2">
      <w:pPr>
        <w:pStyle w:val="BodyText"/>
        <w:rPr>
          <w:rFonts w:ascii="Arial" w:hAnsi="Arial" w:cs="Arial"/>
        </w:rPr>
      </w:pPr>
      <w:r w:rsidRPr="008818E2">
        <w:rPr>
          <w:rFonts w:ascii="Arial" w:hAnsi="Arial" w:cs="Arial"/>
        </w:rPr>
        <w:t xml:space="preserve">Non-admitted patient activity to be reported to the QHNAPDC </w:t>
      </w:r>
      <w:r w:rsidRPr="008818E2">
        <w:rPr>
          <w:rFonts w:ascii="Arial" w:hAnsi="Arial" w:cs="Arial"/>
          <w:b/>
          <w:bCs/>
          <w:u w:val="single"/>
        </w:rPr>
        <w:t>excludes</w:t>
      </w:r>
      <w:r w:rsidRPr="008818E2">
        <w:rPr>
          <w:rFonts w:ascii="Arial" w:hAnsi="Arial" w:cs="Arial"/>
        </w:rPr>
        <w:t>:</w:t>
      </w:r>
    </w:p>
    <w:p w14:paraId="71A418A0"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services for which activity is reported via service specific information systems such as mental health activity reported from Consumer Integrated Mental Health Application (CIMHA) (with the exception of Alcohol and Other Drug activity)</w:t>
      </w:r>
    </w:p>
    <w:p w14:paraId="3F519FBF"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oral health service activity reported from Information System Oral Health (ISOH).</w:t>
      </w:r>
    </w:p>
    <w:p w14:paraId="396A3256" w14:textId="77777777" w:rsidR="008818E2" w:rsidRPr="008818E2" w:rsidRDefault="008818E2" w:rsidP="008818E2">
      <w:pPr>
        <w:pStyle w:val="BodyTextExpanded"/>
        <w:rPr>
          <w:rFonts w:ascii="Arial" w:hAnsi="Arial" w:cs="Arial"/>
          <w:b/>
          <w:bCs/>
          <w:color w:val="FF0000"/>
          <w:sz w:val="24"/>
          <w:szCs w:val="24"/>
        </w:rPr>
      </w:pPr>
      <w:r w:rsidRPr="008818E2">
        <w:rPr>
          <w:rFonts w:ascii="Arial" w:hAnsi="Arial" w:cs="Arial"/>
          <w:b/>
          <w:bCs/>
          <w:color w:val="FF0000"/>
          <w:sz w:val="24"/>
          <w:szCs w:val="24"/>
        </w:rPr>
        <w:t>State reporting only</w:t>
      </w:r>
    </w:p>
    <w:p w14:paraId="3A19DFD0" w14:textId="4BE89124" w:rsidR="008818E2" w:rsidRPr="008818E2" w:rsidRDefault="008818E2" w:rsidP="008818E2">
      <w:pPr>
        <w:pStyle w:val="BodyTextExpanded"/>
        <w:rPr>
          <w:rFonts w:ascii="Arial" w:hAnsi="Arial" w:cs="Arial"/>
        </w:rPr>
      </w:pPr>
      <w:r w:rsidRPr="008818E2">
        <w:rPr>
          <w:rFonts w:ascii="Arial" w:hAnsi="Arial" w:cs="Arial"/>
        </w:rPr>
        <w:t xml:space="preserve">Data for other services provided by Queensland Health, can be within the scope of QHNAPDC for state reporting purposes only, and therefore </w:t>
      </w:r>
      <w:r w:rsidR="0074524A">
        <w:rPr>
          <w:rFonts w:ascii="Arial" w:hAnsi="Arial" w:cs="Arial"/>
        </w:rPr>
        <w:t>are</w:t>
      </w:r>
      <w:r w:rsidR="0074524A" w:rsidRPr="008818E2">
        <w:rPr>
          <w:rFonts w:ascii="Arial" w:hAnsi="Arial" w:cs="Arial"/>
        </w:rPr>
        <w:t xml:space="preserve"> </w:t>
      </w:r>
      <w:r w:rsidRPr="008818E2">
        <w:rPr>
          <w:rFonts w:ascii="Arial" w:hAnsi="Arial" w:cs="Arial"/>
        </w:rPr>
        <w:t>not reported for IHACPA, Commonwealth or any other reporting purposes unless specifically requested.</w:t>
      </w:r>
    </w:p>
    <w:p w14:paraId="0DAC0ED9" w14:textId="77777777" w:rsidR="008818E2" w:rsidRPr="008818E2" w:rsidRDefault="008818E2" w:rsidP="008818E2">
      <w:pPr>
        <w:pStyle w:val="BodyTextExpanded"/>
        <w:rPr>
          <w:rFonts w:ascii="Arial" w:hAnsi="Arial" w:cs="Arial"/>
        </w:rPr>
      </w:pPr>
      <w:r w:rsidRPr="008818E2">
        <w:rPr>
          <w:rFonts w:ascii="Arial" w:hAnsi="Arial" w:cs="Arial"/>
        </w:rPr>
        <w:t>These services include:</w:t>
      </w:r>
    </w:p>
    <w:p w14:paraId="1CC25DF8" w14:textId="77777777" w:rsidR="008818E2" w:rsidRPr="008818E2" w:rsidRDefault="008818E2" w:rsidP="008818E2">
      <w:pPr>
        <w:pStyle w:val="BodyTextExpanded"/>
        <w:rPr>
          <w:rFonts w:ascii="Arial" w:hAnsi="Arial" w:cs="Arial"/>
          <w:b/>
          <w:bCs/>
        </w:rPr>
      </w:pPr>
      <w:r w:rsidRPr="008818E2">
        <w:rPr>
          <w:rFonts w:ascii="Arial" w:hAnsi="Arial" w:cs="Arial"/>
          <w:b/>
          <w:bCs/>
        </w:rPr>
        <w:t>BreastScreen Queensland</w:t>
      </w:r>
    </w:p>
    <w:p w14:paraId="679BC357" w14:textId="3414F6B5" w:rsidR="008818E2" w:rsidRPr="008818E2" w:rsidRDefault="008818E2" w:rsidP="008818E2">
      <w:pPr>
        <w:pStyle w:val="BodyTextExpanded"/>
        <w:rPr>
          <w:rFonts w:ascii="Arial" w:hAnsi="Arial" w:cs="Arial"/>
        </w:rPr>
      </w:pPr>
      <w:r w:rsidRPr="008818E2">
        <w:rPr>
          <w:rFonts w:ascii="Arial" w:hAnsi="Arial" w:cs="Arial"/>
        </w:rPr>
        <w:t xml:space="preserve">BreastScreen Queensland provide an extract of patient-level activity directly to the QHNAPDC for costing and funding purposes only. This data is not provided in data requests or linked data requests provided by the Data Services Branch. </w:t>
      </w:r>
    </w:p>
    <w:p w14:paraId="5DA1CF0C" w14:textId="77777777" w:rsidR="008818E2" w:rsidRPr="008818E2" w:rsidRDefault="008818E2" w:rsidP="008818E2">
      <w:pPr>
        <w:pStyle w:val="BodyText"/>
        <w:rPr>
          <w:rFonts w:ascii="Arial" w:hAnsi="Arial" w:cs="Arial"/>
          <w:b/>
          <w:bCs/>
        </w:rPr>
      </w:pPr>
      <w:r w:rsidRPr="008818E2">
        <w:rPr>
          <w:rFonts w:ascii="Arial" w:hAnsi="Arial" w:cs="Arial"/>
          <w:b/>
          <w:bCs/>
        </w:rPr>
        <w:t>Rapid Access</w:t>
      </w:r>
    </w:p>
    <w:p w14:paraId="2390F586" w14:textId="77777777" w:rsidR="008818E2" w:rsidRPr="008818E2" w:rsidRDefault="008818E2" w:rsidP="008818E2">
      <w:pPr>
        <w:pStyle w:val="BodyText"/>
        <w:rPr>
          <w:rFonts w:ascii="Arial" w:hAnsi="Arial" w:cs="Arial"/>
        </w:rPr>
      </w:pPr>
      <w:r w:rsidRPr="008818E2">
        <w:rPr>
          <w:rFonts w:ascii="Arial" w:hAnsi="Arial" w:cs="Arial"/>
        </w:rPr>
        <w:t>In addition to the in scope Rapid Access records that meet the definition of a service event being reported to QHNAPDC, records will also be reported where a patient will not be present, for example, a hospital clinician returning a phone call to a General Practitioner after the patient has left the General Practitioner. Consultations where a patient is not present (and are not Multidisciplinary Case Conferences) are usually out of the scope of QHNAPDC, however, to support the evaluation and monitoring of Rapid Access models of care these Rapid Access records can be reported to the QHNAPDC.</w:t>
      </w:r>
    </w:p>
    <w:p w14:paraId="0B27DA51" w14:textId="2349556C" w:rsidR="008818E2" w:rsidRPr="008818E2" w:rsidRDefault="008818E2" w:rsidP="008818E2">
      <w:pPr>
        <w:pStyle w:val="BodyText"/>
        <w:rPr>
          <w:rFonts w:ascii="Arial" w:hAnsi="Arial" w:cs="Arial"/>
        </w:rPr>
      </w:pPr>
      <w:r w:rsidRPr="008818E2">
        <w:rPr>
          <w:rFonts w:ascii="Arial" w:hAnsi="Arial" w:cs="Arial"/>
        </w:rPr>
        <w:t>As these records do not meet the definition of a service event</w:t>
      </w:r>
      <w:r w:rsidR="00413848">
        <w:rPr>
          <w:rFonts w:ascii="Arial" w:hAnsi="Arial" w:cs="Arial"/>
        </w:rPr>
        <w:t>,</w:t>
      </w:r>
      <w:r w:rsidRPr="008818E2">
        <w:rPr>
          <w:rFonts w:ascii="Arial" w:hAnsi="Arial" w:cs="Arial"/>
        </w:rPr>
        <w:t xml:space="preserve"> they are out of scope for national reporting; </w:t>
      </w:r>
      <w:r w:rsidR="00AE7616">
        <w:rPr>
          <w:rFonts w:ascii="Arial" w:hAnsi="Arial" w:cs="Arial"/>
        </w:rPr>
        <w:t>so</w:t>
      </w:r>
      <w:r w:rsidRPr="008818E2">
        <w:rPr>
          <w:rFonts w:ascii="Arial" w:hAnsi="Arial" w:cs="Arial"/>
        </w:rPr>
        <w:t xml:space="preserve"> will not be submitted to the AIHW, nor the IHACPA, and will not usually be provided in data requests or linked data requests provided by the Data Services Branch, unless specifically requested. </w:t>
      </w:r>
    </w:p>
    <w:p w14:paraId="12EF1797" w14:textId="77777777" w:rsidR="008818E2" w:rsidRPr="008818E2" w:rsidRDefault="008818E2" w:rsidP="008818E2">
      <w:pPr>
        <w:pStyle w:val="BodyText"/>
        <w:rPr>
          <w:rFonts w:ascii="Arial" w:hAnsi="Arial" w:cs="Arial"/>
          <w:b/>
          <w:bCs/>
        </w:rPr>
      </w:pPr>
      <w:r w:rsidRPr="008818E2">
        <w:rPr>
          <w:rFonts w:ascii="Arial" w:hAnsi="Arial" w:cs="Arial"/>
          <w:b/>
          <w:bCs/>
        </w:rPr>
        <w:t>eConsults</w:t>
      </w:r>
    </w:p>
    <w:p w14:paraId="7968BE3D" w14:textId="77777777" w:rsidR="008818E2" w:rsidRPr="008818E2" w:rsidRDefault="008818E2" w:rsidP="008818E2">
      <w:pPr>
        <w:rPr>
          <w:rFonts w:ascii="Arial" w:hAnsi="Arial" w:cs="Arial"/>
        </w:rPr>
      </w:pPr>
      <w:r w:rsidRPr="008818E2">
        <w:rPr>
          <w:rFonts w:ascii="Arial" w:eastAsia="Arial" w:hAnsi="Arial" w:cs="Arial"/>
        </w:rPr>
        <w:t xml:space="preserve">eConsult records do not meet the definition of a service event, so they are out of the usual scope of QHNAPDC. The Telehealth Support Unit requested their inclusion in the QHNAPDC to obtain this activity data. This activity data will </w:t>
      </w:r>
      <w:r w:rsidRPr="008818E2">
        <w:rPr>
          <w:rFonts w:ascii="Arial" w:hAnsi="Arial" w:cs="Arial"/>
        </w:rPr>
        <w:t xml:space="preserve">not be submitted to the AIHW, nor the IHACPA, and will not usually be provided in data requests or linked data requests provided by the Data Services Branch, unless specifically requested. Refer to </w:t>
      </w:r>
      <w:bookmarkStart w:id="6" w:name="_Hlk137043761"/>
      <w:r w:rsidRPr="008818E2">
        <w:rPr>
          <w:rFonts w:ascii="Arial" w:hAnsi="Arial" w:cs="Arial"/>
        </w:rPr>
        <w:fldChar w:fldCharType="begin"/>
      </w:r>
      <w:r w:rsidRPr="008818E2">
        <w:rPr>
          <w:rFonts w:ascii="Arial" w:hAnsi="Arial" w:cs="Arial"/>
        </w:rPr>
        <w:instrText xml:space="preserve"> HYPERLINK  \l "eConsults" </w:instrText>
      </w:r>
      <w:r w:rsidRPr="008818E2">
        <w:rPr>
          <w:rFonts w:ascii="Arial" w:hAnsi="Arial" w:cs="Arial"/>
        </w:rPr>
      </w:r>
      <w:r w:rsidRPr="008818E2">
        <w:rPr>
          <w:rFonts w:ascii="Arial" w:hAnsi="Arial" w:cs="Arial"/>
        </w:rPr>
        <w:fldChar w:fldCharType="separate"/>
      </w:r>
      <w:r w:rsidRPr="008818E2">
        <w:rPr>
          <w:rStyle w:val="Hyperlink"/>
          <w:rFonts w:ascii="Arial" w:hAnsi="Arial" w:cs="Arial"/>
        </w:rPr>
        <w:t xml:space="preserve">5.1 Reporting of </w:t>
      </w:r>
      <w:proofErr w:type="spellStart"/>
      <w:r w:rsidRPr="008818E2">
        <w:rPr>
          <w:rStyle w:val="Hyperlink"/>
          <w:rFonts w:ascii="Arial" w:hAnsi="Arial" w:cs="Arial"/>
        </w:rPr>
        <w:t>eConsults</w:t>
      </w:r>
      <w:proofErr w:type="spellEnd"/>
      <w:r w:rsidRPr="008818E2">
        <w:rPr>
          <w:rFonts w:ascii="Arial" w:hAnsi="Arial" w:cs="Arial"/>
        </w:rPr>
        <w:fldChar w:fldCharType="end"/>
      </w:r>
      <w:r w:rsidRPr="008818E2">
        <w:rPr>
          <w:rFonts w:ascii="Arial" w:hAnsi="Arial" w:cs="Arial"/>
        </w:rPr>
        <w:t xml:space="preserve"> for more information or contact Queensland Virtual Hospital.</w:t>
      </w:r>
    </w:p>
    <w:bookmarkEnd w:id="6"/>
    <w:p w14:paraId="425727D1" w14:textId="77777777" w:rsidR="008818E2" w:rsidRPr="008818E2" w:rsidRDefault="008818E2" w:rsidP="008818E2">
      <w:pPr>
        <w:pStyle w:val="BodyText"/>
        <w:rPr>
          <w:rFonts w:ascii="Arial" w:hAnsi="Arial" w:cs="Arial"/>
          <w:b/>
          <w:bCs/>
        </w:rPr>
      </w:pPr>
      <w:r w:rsidRPr="008818E2">
        <w:rPr>
          <w:rFonts w:ascii="Arial" w:hAnsi="Arial" w:cs="Arial"/>
          <w:b/>
          <w:bCs/>
        </w:rPr>
        <w:t>Emergency Telehealth</w:t>
      </w:r>
    </w:p>
    <w:p w14:paraId="249F47EE" w14:textId="39E71F8C" w:rsidR="00CF5386" w:rsidRDefault="008818E2" w:rsidP="008818E2">
      <w:pPr>
        <w:rPr>
          <w:rFonts w:ascii="Arial" w:hAnsi="Arial" w:cs="Arial"/>
        </w:rPr>
      </w:pPr>
      <w:r w:rsidRPr="008818E2">
        <w:rPr>
          <w:rFonts w:ascii="Arial" w:hAnsi="Arial" w:cs="Arial"/>
        </w:rPr>
        <w:lastRenderedPageBreak/>
        <w:t xml:space="preserve">Emergency telehealth records do not meet the definition of a service event as they are primarily Emergency Department/ Services activity and therefore outside of the usual scope of QHNAPDC. Healthcare Purchasing and Funding Branch requested their inclusion in the QHNAPDC to obtain this activity data. This activity data will not be submitted to the AIHW, nor the IHACPA, and will not usually be provided in data requests or linked data requests provided by the Data Services Branch, unless specifically requested. Refer to </w:t>
      </w:r>
      <w:hyperlink w:anchor="Emergency_Telehealth" w:history="1">
        <w:r w:rsidRPr="008818E2">
          <w:rPr>
            <w:rStyle w:val="Hyperlink"/>
            <w:rFonts w:ascii="Arial" w:hAnsi="Arial" w:cs="Arial"/>
          </w:rPr>
          <w:t>5.2 Reporting of Emergency Telehealth</w:t>
        </w:r>
      </w:hyperlink>
      <w:r w:rsidRPr="008818E2">
        <w:rPr>
          <w:rFonts w:ascii="Arial" w:hAnsi="Arial" w:cs="Arial"/>
        </w:rPr>
        <w:t xml:space="preserve"> for more information or contact Queensland Virtual Hospital.</w:t>
      </w:r>
    </w:p>
    <w:p w14:paraId="72B20A95" w14:textId="77777777" w:rsidR="00CF5386" w:rsidRDefault="00CF5386">
      <w:pPr>
        <w:rPr>
          <w:rFonts w:ascii="Arial" w:hAnsi="Arial" w:cs="Arial"/>
        </w:rPr>
      </w:pPr>
      <w:r>
        <w:rPr>
          <w:rFonts w:ascii="Arial" w:hAnsi="Arial" w:cs="Arial"/>
        </w:rPr>
        <w:br w:type="page"/>
      </w:r>
    </w:p>
    <w:p w14:paraId="0D97487C" w14:textId="77777777" w:rsidR="008818E2" w:rsidRPr="008818E2" w:rsidRDefault="008818E2" w:rsidP="008818E2">
      <w:pPr>
        <w:pStyle w:val="Heading3"/>
        <w:rPr>
          <w:rFonts w:ascii="Arial" w:hAnsi="Arial" w:cs="Arial"/>
        </w:rPr>
      </w:pPr>
      <w:bookmarkStart w:id="7" w:name="_Toc225345321"/>
      <w:r w:rsidRPr="008818E2">
        <w:rPr>
          <w:rFonts w:ascii="Arial" w:hAnsi="Arial" w:cs="Arial"/>
        </w:rPr>
        <w:lastRenderedPageBreak/>
        <w:t>3.0.1. Scope Diagram</w:t>
      </w:r>
      <w:bookmarkEnd w:id="7"/>
    </w:p>
    <w:p w14:paraId="1C6C6DCE" w14:textId="2BA1CC33" w:rsidR="008818E2" w:rsidRPr="008818E2" w:rsidRDefault="008818E2" w:rsidP="00CF5386">
      <w:pPr>
        <w:pStyle w:val="BodyText"/>
      </w:pPr>
      <w:r w:rsidRPr="008818E2">
        <w:rPr>
          <w:rFonts w:ascii="Arial" w:hAnsi="Arial" w:cs="Arial"/>
        </w:rPr>
        <w:object w:dxaOrig="4751" w:dyaOrig="9301" w14:anchorId="2582704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37.6pt;height:468pt" o:ole="">
            <v:imagedata r:id="rId26" o:title=""/>
          </v:shape>
          <o:OLEObject Type="Embed" ProgID="Visio.Drawing.11" ShapeID="_x0000_i1025" DrawAspect="Content" ObjectID="_1844425343" r:id="rId27"/>
        </w:object>
      </w:r>
      <w:r w:rsidR="00DC34AA">
        <w:rPr>
          <w:noProof/>
        </w:rPr>
        <mc:AlternateContent>
          <mc:Choice Requires="wps">
            <w:drawing>
              <wp:inline distT="0" distB="0" distL="114300" distR="114300" wp14:anchorId="79237F2A" wp14:editId="2C762E63">
                <wp:extent cx="1838325" cy="647700"/>
                <wp:effectExtent l="1066800" t="5276850" r="28575" b="19050"/>
                <wp:docPr id="1031481078" name="Callout: Line 22">
                  <a:hlinkClick xmlns:a="http://schemas.openxmlformats.org/drawingml/2006/main" r:id="rId28"/>
                </wp:docPr>
                <wp:cNvGraphicFramePr/>
                <a:graphic xmlns:a="http://schemas.openxmlformats.org/drawingml/2006/main">
                  <a:graphicData uri="http://schemas.microsoft.com/office/word/2010/wordprocessingShape">
                    <wps:wsp>
                      <wps:cNvSpPr/>
                      <wps:spPr>
                        <a:xfrm>
                          <a:off x="3333750" y="7219950"/>
                          <a:ext cx="1838325" cy="647700"/>
                        </a:xfrm>
                        <a:prstGeom prst="borderCallout1">
                          <a:avLst>
                            <a:gd name="adj1" fmla="val 55592"/>
                            <a:gd name="adj2" fmla="val -584"/>
                            <a:gd name="adj3" fmla="val -812264"/>
                            <a:gd name="adj4" fmla="val -57585"/>
                          </a:avLst>
                        </a:prstGeom>
                        <a:solidFill>
                          <a:schemeClr val="accent1">
                            <a:lumMod val="25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670450EF" w14:textId="77777777" w:rsidR="00DC34AA" w:rsidRPr="0075374C" w:rsidRDefault="00DC34AA" w:rsidP="00DC34AA">
                            <w:pPr>
                              <w:spacing w:before="69"/>
                              <w:ind w:left="170" w:right="170"/>
                              <w:jc w:val="center"/>
                              <w:rPr>
                                <w:color w:val="FFFFFF" w:themeColor="background1"/>
                              </w:rPr>
                            </w:pPr>
                            <w:r w:rsidRPr="0075374C">
                              <w:rPr>
                                <w:color w:val="FFFFFF" w:themeColor="background1"/>
                                <w:spacing w:val="-1"/>
                                <w:sz w:val="16"/>
                              </w:rPr>
                              <w:t>Ensure</w:t>
                            </w:r>
                            <w:r w:rsidRPr="0075374C">
                              <w:rPr>
                                <w:color w:val="FFFFFF" w:themeColor="background1"/>
                                <w:spacing w:val="-2"/>
                                <w:sz w:val="16"/>
                              </w:rPr>
                              <w:t xml:space="preserve"> </w:t>
                            </w:r>
                            <w:r w:rsidRPr="0075374C">
                              <w:rPr>
                                <w:color w:val="FFFFFF" w:themeColor="background1"/>
                                <w:spacing w:val="-1"/>
                                <w:sz w:val="16"/>
                              </w:rPr>
                              <w:t xml:space="preserve">correct </w:t>
                            </w:r>
                            <w:hyperlink r:id="rId29" w:history="1">
                              <w:r w:rsidRPr="0075374C">
                                <w:rPr>
                                  <w:rStyle w:val="Hyperlink"/>
                                  <w:color w:val="0481FF" w:themeColor="text2" w:themeTint="99"/>
                                  <w:spacing w:val="-1"/>
                                  <w:sz w:val="16"/>
                                  <w:u w:color="0000FF"/>
                                </w:rPr>
                                <w:t>principal funding</w:t>
                              </w:r>
                              <w:r w:rsidRPr="0075374C">
                                <w:rPr>
                                  <w:rStyle w:val="Hyperlink"/>
                                  <w:color w:val="0481FF" w:themeColor="text2" w:themeTint="99"/>
                                  <w:spacing w:val="24"/>
                                  <w:sz w:val="16"/>
                                </w:rPr>
                                <w:t xml:space="preserve"> </w:t>
                              </w:r>
                              <w:r w:rsidRPr="0075374C">
                                <w:rPr>
                                  <w:rStyle w:val="Hyperlink"/>
                                  <w:color w:val="0481FF" w:themeColor="text2" w:themeTint="99"/>
                                  <w:spacing w:val="-1"/>
                                  <w:sz w:val="16"/>
                                  <w:u w:color="0000FF"/>
                                </w:rPr>
                                <w:t>source</w:t>
                              </w:r>
                            </w:hyperlink>
                            <w:r w:rsidRPr="0075374C">
                              <w:rPr>
                                <w:color w:val="FFFFFF" w:themeColor="background1"/>
                                <w:spacing w:val="-1"/>
                                <w:sz w:val="16"/>
                              </w:rPr>
                              <w:t xml:space="preserve"> </w:t>
                            </w:r>
                            <w:r w:rsidRPr="0075374C">
                              <w:rPr>
                                <w:color w:val="FFFFFF" w:themeColor="background1"/>
                                <w:sz w:val="16"/>
                              </w:rPr>
                              <w:t xml:space="preserve">is </w:t>
                            </w:r>
                            <w:r w:rsidRPr="0075374C">
                              <w:rPr>
                                <w:color w:val="FFFFFF" w:themeColor="background1"/>
                                <w:spacing w:val="-1"/>
                                <w:sz w:val="16"/>
                              </w:rPr>
                              <w:t>applied</w:t>
                            </w:r>
                            <w:r w:rsidRPr="0075374C">
                              <w:rPr>
                                <w:color w:val="FFFFFF" w:themeColor="background1"/>
                                <w:spacing w:val="-2"/>
                                <w:sz w:val="16"/>
                              </w:rPr>
                              <w:t xml:space="preserve"> </w:t>
                            </w:r>
                            <w:r w:rsidRPr="0075374C">
                              <w:rPr>
                                <w:color w:val="FFFFFF" w:themeColor="background1"/>
                                <w:sz w:val="16"/>
                              </w:rPr>
                              <w:t>to</w:t>
                            </w:r>
                            <w:r w:rsidRPr="0075374C">
                              <w:rPr>
                                <w:color w:val="FFFFFF" w:themeColor="background1"/>
                                <w:spacing w:val="-2"/>
                                <w:sz w:val="16"/>
                              </w:rPr>
                              <w:t xml:space="preserve"> a </w:t>
                            </w:r>
                            <w:r w:rsidRPr="0075374C">
                              <w:rPr>
                                <w:color w:val="FFFFFF" w:themeColor="background1"/>
                                <w:spacing w:val="-1"/>
                                <w:sz w:val="16"/>
                              </w:rPr>
                              <w:t>service</w:t>
                            </w:r>
                            <w:r w:rsidRPr="0075374C">
                              <w:rPr>
                                <w:color w:val="FFFFFF" w:themeColor="background1"/>
                                <w:spacing w:val="27"/>
                                <w:sz w:val="16"/>
                              </w:rPr>
                              <w:t xml:space="preserve"> </w:t>
                            </w:r>
                            <w:r w:rsidRPr="0075374C">
                              <w:rPr>
                                <w:color w:val="FFFFFF" w:themeColor="background1"/>
                                <w:spacing w:val="-1"/>
                                <w:sz w:val="16"/>
                              </w:rPr>
                              <w:t>event.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shapetype w14:anchorId="79237F2A" id="_x0000_t47" coordsize="21600,21600" o:spt="47" adj="-8280,24300,-1800,4050" path="m@0@1l@2@3nfem,l21600,r,21600l,21600xe">
                <v:stroke joinstyle="miter"/>
                <v:formulas>
                  <v:f eqn="val #0"/>
                  <v:f eqn="val #1"/>
                  <v:f eqn="val #2"/>
                  <v:f eqn="val #3"/>
                </v:formulas>
                <v:path arrowok="t" o:extrusionok="f" gradientshapeok="t" o:connecttype="custom" o:connectlocs="@0,@1;10800,0;10800,21600;0,10800;21600,10800"/>
                <v:handles>
                  <v:h position="#0,#1"/>
                  <v:h position="#2,#3"/>
                </v:handles>
                <o:callout v:ext="edit" type="oneSegment" on="t"/>
              </v:shapetype>
              <v:shape id="Callout: Line 22" o:spid="_x0000_s1026" type="#_x0000_t47" href="https://qhdd.health.qld.gov.au/apex/f?p=103:MD_DETAIL:::::P210_MR_GUID,P210_MD_TYPE_GUID:D5E419589F171F77E05400144FF88D90,D2840284A6761A97E05400144FF88D90&amp;cs=18991BDAED546019554DBC3F51392FCEE" style="width:144.75pt;height:51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ybjozgIAACoGAAAOAAAAZHJzL2Uyb0RvYy54bWysVE1v2zAMvQ/YfxB0bx07cfOBOkWQosOA&#10;bi3WDj0rstR4kERNUj66Xz9Kdpx0LXYYloNCWY+P5BPFy6u9VmQrnG/AVDQ/H1AiDIe6Mc8V/f54&#10;czahxAdmaqbAiIq+CE+v5h8/XO7sTBSwBlULR5DE+NnOVnQdgp1lmedroZk/BysMHkpwmgXcuues&#10;dmyH7FplxWBwke3A1dYBF97j1+v2kM4Tv5SChzspvQhEVRRzC2l1aV3FNZtfstmzY3bd8C4N9g9Z&#10;aNYYDNpTXbPAyMY1b6h0wx14kOGcg85AyoaLVANWkw/+qOZhzaxItaA43vYy+f9Hy79uH+y9Qxl2&#10;1s88mrGKvXQ6/mN+ZF/RIf7GJcr3UtFxkU+naCfhxD4QjoB8MpwMi5ISjoiL0Xg8SIDsyGSdD58E&#10;aBKNiq7w1oRbMqVgE/KkHNve+pAkrIlhGnuF1T9ySqRWeCNbpkhZltOiu7ETTHGKOSsno7eQ4SvI&#10;JC+Ki3dQo1eoclxOykiFVXS5oXWoIybqQTX1TaNU2sSOFUvlCKaKuXMuTFeZ2ugvULffi3LQa5Oa&#10;PLqkGCds2fEukhVelIgxlPkmJGlqVLxImvUMb4P6NatF+zmGPNxH75FiJsLILLGKnru9jx75mrsV&#10;pMNHV5FeWe88+FtirXPvkSKDCb2zbgy49wgUStlFbvGY/ok00Qz71R4h0VxB/XLviIP2uXvLbxps&#10;u1vmwz1z2E3Yyjizwh0uUsGuotBZlKzB/Xrve8Tjs8NTSnY4Lyrqf26YE5SozwYf5DQfjeKASZtR&#10;OS5w405PVqcnZqOXgG2C/Y3ZJTPigzqY0oF+wkeyiFHxiBmOsSvKgztslqGdYzgcuVgsEgyHimXh&#10;1jxYHsmjwLFjH/dPzNnu7QV8tV/hMFu65m7FPWKjp4HFJoBsQjw86tptcCClHuqGZ5x4p/uEOo74&#10;+W8AAAD//wMAUEsDBBQABgAIAAAAIQAuibco2wAAAAUBAAAPAAAAZHJzL2Rvd25yZXYueG1sTI9B&#10;S8NAEIXvgv9hGcGb3TQlpcZsilS8iWAreN1kp9lgdjZkN2naX+/oxV4eDO/x3jfFdnadmHAIrScF&#10;y0UCAqn2pqVGwefh9WEDIkRNRneeUMEZA2zL25tC58af6AOnfWwEl1DItQIbY59LGWqLToeF75HY&#10;O/rB6cjn0Egz6BOXu06mSbKWTrfEC1b3uLNYf+9Hp2B1XL+fx8tblV3kYfeSLVfTlyWl7u/m5ycQ&#10;Eef4H4ZffEaHkpkqP5IJolPAj8Q/ZS/dPGYgKg4laQKyLOQ1ffkDAAD//wMAUEsBAi0AFAAGAAgA&#10;AAAhALaDOJL+AAAA4QEAABMAAAAAAAAAAAAAAAAAAAAAAFtDb250ZW50X1R5cGVzXS54bWxQSwEC&#10;LQAUAAYACAAAACEAOP0h/9YAAACUAQAACwAAAAAAAAAAAAAAAAAvAQAAX3JlbHMvLnJlbHNQSwEC&#10;LQAUAAYACAAAACEAzcm46M4CAAAqBgAADgAAAAAAAAAAAAAAAAAuAgAAZHJzL2Uyb0RvYy54bWxQ&#10;SwECLQAUAAYACAAAACEALom3KNsAAAAFAQAADwAAAAAAAAAAAAAAAAAoBQAAZHJzL2Rvd25yZXYu&#10;eG1sUEsFBgAAAAAEAAQA8wAAADAGAAAAAA==&#10;" o:button="t" adj="-12438,-175449,-126,12008" fillcolor="#00172d [804]" strokecolor="#002e5b [1604]" strokeweight="1pt">
                <v:fill o:detectmouseclick="t"/>
                <v:textbox>
                  <w:txbxContent>
                    <w:p w14:paraId="670450EF" w14:textId="77777777" w:rsidR="00DC34AA" w:rsidRPr="0075374C" w:rsidRDefault="00DC34AA" w:rsidP="00DC34AA">
                      <w:pPr>
                        <w:spacing w:before="69"/>
                        <w:ind w:left="170" w:right="170"/>
                        <w:jc w:val="center"/>
                        <w:rPr>
                          <w:color w:val="FFFFFF" w:themeColor="background1"/>
                        </w:rPr>
                      </w:pPr>
                      <w:r w:rsidRPr="0075374C">
                        <w:rPr>
                          <w:color w:val="FFFFFF" w:themeColor="background1"/>
                          <w:spacing w:val="-1"/>
                          <w:sz w:val="16"/>
                        </w:rPr>
                        <w:t>Ensure</w:t>
                      </w:r>
                      <w:r w:rsidRPr="0075374C">
                        <w:rPr>
                          <w:color w:val="FFFFFF" w:themeColor="background1"/>
                          <w:spacing w:val="-2"/>
                          <w:sz w:val="16"/>
                        </w:rPr>
                        <w:t xml:space="preserve"> </w:t>
                      </w:r>
                      <w:r w:rsidRPr="0075374C">
                        <w:rPr>
                          <w:color w:val="FFFFFF" w:themeColor="background1"/>
                          <w:spacing w:val="-1"/>
                          <w:sz w:val="16"/>
                        </w:rPr>
                        <w:t xml:space="preserve">correct </w:t>
                      </w:r>
                      <w:hyperlink r:id="rId34" w:history="1">
                        <w:r w:rsidRPr="0075374C">
                          <w:rPr>
                            <w:rStyle w:val="Hyperlink"/>
                            <w:color w:val="0481FF" w:themeColor="text2" w:themeTint="99"/>
                            <w:spacing w:val="-1"/>
                            <w:sz w:val="16"/>
                            <w:u w:color="0000FF"/>
                          </w:rPr>
                          <w:t>principal funding</w:t>
                        </w:r>
                        <w:r w:rsidRPr="0075374C">
                          <w:rPr>
                            <w:rStyle w:val="Hyperlink"/>
                            <w:color w:val="0481FF" w:themeColor="text2" w:themeTint="99"/>
                            <w:spacing w:val="24"/>
                            <w:sz w:val="16"/>
                          </w:rPr>
                          <w:t xml:space="preserve"> </w:t>
                        </w:r>
                        <w:r w:rsidRPr="0075374C">
                          <w:rPr>
                            <w:rStyle w:val="Hyperlink"/>
                            <w:color w:val="0481FF" w:themeColor="text2" w:themeTint="99"/>
                            <w:spacing w:val="-1"/>
                            <w:sz w:val="16"/>
                            <w:u w:color="0000FF"/>
                          </w:rPr>
                          <w:t>source</w:t>
                        </w:r>
                      </w:hyperlink>
                      <w:r w:rsidRPr="0075374C">
                        <w:rPr>
                          <w:color w:val="FFFFFF" w:themeColor="background1"/>
                          <w:spacing w:val="-1"/>
                          <w:sz w:val="16"/>
                        </w:rPr>
                        <w:t xml:space="preserve"> </w:t>
                      </w:r>
                      <w:r w:rsidRPr="0075374C">
                        <w:rPr>
                          <w:color w:val="FFFFFF" w:themeColor="background1"/>
                          <w:sz w:val="16"/>
                        </w:rPr>
                        <w:t xml:space="preserve">is </w:t>
                      </w:r>
                      <w:r w:rsidRPr="0075374C">
                        <w:rPr>
                          <w:color w:val="FFFFFF" w:themeColor="background1"/>
                          <w:spacing w:val="-1"/>
                          <w:sz w:val="16"/>
                        </w:rPr>
                        <w:t>applied</w:t>
                      </w:r>
                      <w:r w:rsidRPr="0075374C">
                        <w:rPr>
                          <w:color w:val="FFFFFF" w:themeColor="background1"/>
                          <w:spacing w:val="-2"/>
                          <w:sz w:val="16"/>
                        </w:rPr>
                        <w:t xml:space="preserve"> </w:t>
                      </w:r>
                      <w:r w:rsidRPr="0075374C">
                        <w:rPr>
                          <w:color w:val="FFFFFF" w:themeColor="background1"/>
                          <w:sz w:val="16"/>
                        </w:rPr>
                        <w:t>to</w:t>
                      </w:r>
                      <w:r w:rsidRPr="0075374C">
                        <w:rPr>
                          <w:color w:val="FFFFFF" w:themeColor="background1"/>
                          <w:spacing w:val="-2"/>
                          <w:sz w:val="16"/>
                        </w:rPr>
                        <w:t xml:space="preserve"> a </w:t>
                      </w:r>
                      <w:r w:rsidRPr="0075374C">
                        <w:rPr>
                          <w:color w:val="FFFFFF" w:themeColor="background1"/>
                          <w:spacing w:val="-1"/>
                          <w:sz w:val="16"/>
                        </w:rPr>
                        <w:t>service</w:t>
                      </w:r>
                      <w:r w:rsidRPr="0075374C">
                        <w:rPr>
                          <w:color w:val="FFFFFF" w:themeColor="background1"/>
                          <w:spacing w:val="27"/>
                          <w:sz w:val="16"/>
                        </w:rPr>
                        <w:t xml:space="preserve"> </w:t>
                      </w:r>
                      <w:r w:rsidRPr="0075374C">
                        <w:rPr>
                          <w:color w:val="FFFFFF" w:themeColor="background1"/>
                          <w:spacing w:val="-1"/>
                          <w:sz w:val="16"/>
                        </w:rPr>
                        <w:t>event.</w:t>
                      </w:r>
                    </w:p>
                  </w:txbxContent>
                </v:textbox>
                <w10:anchorlock/>
              </v:shape>
            </w:pict>
          </mc:Fallback>
        </mc:AlternateContent>
      </w:r>
    </w:p>
    <w:p w14:paraId="06BD38BA" w14:textId="77777777" w:rsidR="008818E2" w:rsidRPr="008818E2" w:rsidRDefault="008818E2" w:rsidP="008818E2">
      <w:pPr>
        <w:rPr>
          <w:rFonts w:ascii="Arial" w:hAnsi="Arial" w:cs="Arial"/>
          <w:spacing w:val="2"/>
          <w:kern w:val="21"/>
          <w14:numSpacing w14:val="proportional"/>
        </w:rPr>
      </w:pPr>
      <w:r w:rsidRPr="008818E2">
        <w:rPr>
          <w:rFonts w:ascii="Arial" w:hAnsi="Arial" w:cs="Arial"/>
        </w:rPr>
        <w:br w:type="page"/>
      </w:r>
    </w:p>
    <w:p w14:paraId="2435F696" w14:textId="77777777" w:rsidR="008818E2" w:rsidRPr="008818E2" w:rsidRDefault="008818E2" w:rsidP="008818E2">
      <w:pPr>
        <w:pStyle w:val="NumberedHeading2"/>
        <w:tabs>
          <w:tab w:val="left" w:pos="810"/>
        </w:tabs>
        <w:spacing w:before="360" w:after="160" w:line="247" w:lineRule="auto"/>
        <w:ind w:left="576" w:hanging="576"/>
        <w:textboxTightWrap w:val="allLines"/>
        <w:rPr>
          <w:rFonts w:ascii="Arial" w:hAnsi="Arial" w:cs="Arial"/>
        </w:rPr>
      </w:pPr>
      <w:bookmarkStart w:id="8" w:name="_Toc225345322"/>
      <w:bookmarkStart w:id="9" w:name="Type_of_activity"/>
      <w:r w:rsidRPr="008818E2">
        <w:rPr>
          <w:rFonts w:ascii="Arial" w:hAnsi="Arial" w:cs="Arial"/>
        </w:rPr>
        <w:lastRenderedPageBreak/>
        <w:t>Type of activity</w:t>
      </w:r>
      <w:bookmarkEnd w:id="8"/>
    </w:p>
    <w:bookmarkEnd w:id="9"/>
    <w:p w14:paraId="4541A91D" w14:textId="77777777" w:rsidR="008818E2" w:rsidRPr="008818E2" w:rsidRDefault="008818E2" w:rsidP="008818E2">
      <w:pPr>
        <w:pStyle w:val="BodyTextExpanded"/>
        <w:rPr>
          <w:rFonts w:ascii="Arial" w:hAnsi="Arial" w:cs="Arial"/>
        </w:rPr>
      </w:pPr>
      <w:r w:rsidRPr="008818E2">
        <w:rPr>
          <w:rFonts w:ascii="Arial" w:hAnsi="Arial" w:cs="Arial"/>
        </w:rPr>
        <w:t>The type of activity, and the statistical unit of activity required to be collected by the type of reporting entity is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47"/>
        <w:gridCol w:w="2776"/>
        <w:gridCol w:w="3719"/>
      </w:tblGrid>
      <w:tr w:rsidR="008818E2" w:rsidRPr="008818E2" w14:paraId="578FB5B5" w14:textId="77777777" w:rsidTr="00F76CE2">
        <w:tc>
          <w:tcPr>
            <w:tcW w:w="1666" w:type="pct"/>
            <w:tcBorders>
              <w:top w:val="single" w:sz="4" w:space="0" w:color="auto"/>
              <w:left w:val="single" w:sz="4" w:space="0" w:color="auto"/>
              <w:bottom w:val="single" w:sz="4" w:space="0" w:color="auto"/>
              <w:right w:val="single" w:sz="4" w:space="0" w:color="auto"/>
            </w:tcBorders>
            <w:shd w:val="clear" w:color="auto" w:fill="C9EDF7"/>
            <w:tcMar>
              <w:top w:w="85" w:type="dxa"/>
              <w:left w:w="85" w:type="dxa"/>
              <w:bottom w:w="0" w:type="dxa"/>
              <w:right w:w="85" w:type="dxa"/>
            </w:tcMar>
            <w:vAlign w:val="center"/>
            <w:hideMark/>
          </w:tcPr>
          <w:p w14:paraId="0301A876" w14:textId="77777777" w:rsidR="008818E2" w:rsidRPr="008818E2" w:rsidRDefault="008818E2" w:rsidP="00F76CE2">
            <w:pPr>
              <w:pStyle w:val="BodyText"/>
              <w:jc w:val="center"/>
              <w:rPr>
                <w:rFonts w:ascii="Arial" w:hAnsi="Arial" w:cs="Arial"/>
                <w:b/>
              </w:rPr>
            </w:pPr>
            <w:r w:rsidRPr="008818E2">
              <w:rPr>
                <w:rFonts w:ascii="Arial" w:hAnsi="Arial" w:cs="Arial"/>
                <w:b/>
              </w:rPr>
              <w:t>Type of Activity</w:t>
            </w:r>
          </w:p>
        </w:tc>
        <w:tc>
          <w:tcPr>
            <w:tcW w:w="1424" w:type="pct"/>
            <w:tcBorders>
              <w:top w:val="single" w:sz="4" w:space="0" w:color="auto"/>
              <w:left w:val="single" w:sz="4" w:space="0" w:color="auto"/>
              <w:bottom w:val="single" w:sz="4" w:space="0" w:color="auto"/>
              <w:right w:val="single" w:sz="4" w:space="0" w:color="auto"/>
            </w:tcBorders>
            <w:shd w:val="clear" w:color="auto" w:fill="C9EDF7"/>
            <w:tcMar>
              <w:top w:w="85" w:type="dxa"/>
              <w:left w:w="85" w:type="dxa"/>
              <w:bottom w:w="0" w:type="dxa"/>
              <w:right w:w="85" w:type="dxa"/>
            </w:tcMar>
            <w:vAlign w:val="center"/>
            <w:hideMark/>
          </w:tcPr>
          <w:p w14:paraId="71A8720F" w14:textId="77777777" w:rsidR="008818E2" w:rsidRPr="008818E2" w:rsidRDefault="008818E2" w:rsidP="00F76CE2">
            <w:pPr>
              <w:pStyle w:val="BodyText"/>
              <w:jc w:val="center"/>
              <w:rPr>
                <w:rFonts w:ascii="Arial" w:hAnsi="Arial" w:cs="Arial"/>
                <w:b/>
              </w:rPr>
            </w:pPr>
            <w:r w:rsidRPr="008818E2">
              <w:rPr>
                <w:rFonts w:ascii="Arial" w:hAnsi="Arial" w:cs="Arial"/>
                <w:b/>
              </w:rPr>
              <w:t>Statistical Unit of Activity</w:t>
            </w:r>
          </w:p>
        </w:tc>
        <w:tc>
          <w:tcPr>
            <w:tcW w:w="1909" w:type="pct"/>
            <w:tcBorders>
              <w:top w:val="single" w:sz="4" w:space="0" w:color="auto"/>
              <w:left w:val="single" w:sz="4" w:space="0" w:color="auto"/>
              <w:bottom w:val="single" w:sz="4" w:space="0" w:color="auto"/>
              <w:right w:val="single" w:sz="4" w:space="0" w:color="auto"/>
            </w:tcBorders>
            <w:shd w:val="clear" w:color="auto" w:fill="C9EDF7"/>
            <w:hideMark/>
          </w:tcPr>
          <w:p w14:paraId="662C9652" w14:textId="77777777" w:rsidR="008818E2" w:rsidRPr="008818E2" w:rsidRDefault="008818E2" w:rsidP="00F76CE2">
            <w:pPr>
              <w:pStyle w:val="BodyText"/>
              <w:jc w:val="center"/>
              <w:rPr>
                <w:rFonts w:ascii="Arial" w:hAnsi="Arial" w:cs="Arial"/>
                <w:b/>
              </w:rPr>
            </w:pPr>
            <w:r w:rsidRPr="008818E2">
              <w:rPr>
                <w:rFonts w:ascii="Arial" w:hAnsi="Arial" w:cs="Arial"/>
                <w:b/>
              </w:rPr>
              <w:t>Type of Reporting Entity</w:t>
            </w:r>
          </w:p>
        </w:tc>
      </w:tr>
      <w:tr w:rsidR="008818E2" w:rsidRPr="008818E2" w14:paraId="77CB6FD6" w14:textId="77777777" w:rsidTr="00F76CE2">
        <w:tc>
          <w:tcPr>
            <w:tcW w:w="1666" w:type="pct"/>
            <w:tcBorders>
              <w:top w:val="single" w:sz="4" w:space="0" w:color="auto"/>
              <w:left w:val="single" w:sz="4" w:space="0" w:color="auto"/>
              <w:bottom w:val="single" w:sz="4" w:space="0" w:color="auto"/>
              <w:right w:val="single" w:sz="4" w:space="0" w:color="auto"/>
            </w:tcBorders>
            <w:shd w:val="clear" w:color="auto" w:fill="E8F7FD"/>
            <w:tcMar>
              <w:top w:w="85" w:type="dxa"/>
              <w:left w:w="85" w:type="dxa"/>
              <w:bottom w:w="0" w:type="dxa"/>
              <w:right w:w="85" w:type="dxa"/>
            </w:tcMar>
            <w:hideMark/>
          </w:tcPr>
          <w:p w14:paraId="3F3ACC80" w14:textId="77777777" w:rsidR="008818E2" w:rsidRPr="008818E2" w:rsidRDefault="008818E2" w:rsidP="00F76CE2">
            <w:pPr>
              <w:pStyle w:val="BodyText"/>
              <w:rPr>
                <w:rFonts w:ascii="Arial" w:hAnsi="Arial" w:cs="Arial"/>
              </w:rPr>
            </w:pPr>
            <w:r w:rsidRPr="008818E2">
              <w:rPr>
                <w:rFonts w:ascii="Arial" w:hAnsi="Arial" w:cs="Arial"/>
              </w:rPr>
              <w:t>Non-admitted patient</w:t>
            </w:r>
          </w:p>
          <w:p w14:paraId="4DC42BFB" w14:textId="77777777" w:rsidR="008818E2" w:rsidRPr="008818E2" w:rsidRDefault="008818E2" w:rsidP="00F76CE2">
            <w:pPr>
              <w:pStyle w:val="BodyText"/>
              <w:rPr>
                <w:rFonts w:ascii="Arial" w:hAnsi="Arial" w:cs="Arial"/>
              </w:rPr>
            </w:pPr>
            <w:r w:rsidRPr="008818E2">
              <w:rPr>
                <w:rFonts w:ascii="Arial" w:hAnsi="Arial" w:cs="Arial"/>
              </w:rPr>
              <w:t>– outpatient service events</w:t>
            </w:r>
          </w:p>
        </w:tc>
        <w:tc>
          <w:tcPr>
            <w:tcW w:w="1424" w:type="pct"/>
            <w:tcBorders>
              <w:top w:val="single" w:sz="4" w:space="0" w:color="auto"/>
              <w:left w:val="single" w:sz="4" w:space="0" w:color="auto"/>
              <w:bottom w:val="single" w:sz="4" w:space="0" w:color="auto"/>
              <w:right w:val="single" w:sz="4" w:space="0" w:color="auto"/>
            </w:tcBorders>
            <w:shd w:val="clear" w:color="auto" w:fill="E8F7FD"/>
            <w:tcMar>
              <w:top w:w="85" w:type="dxa"/>
              <w:left w:w="85" w:type="dxa"/>
              <w:bottom w:w="0" w:type="dxa"/>
              <w:right w:w="85" w:type="dxa"/>
            </w:tcMar>
            <w:hideMark/>
          </w:tcPr>
          <w:p w14:paraId="79D82215" w14:textId="77777777" w:rsidR="008818E2" w:rsidRPr="008818E2" w:rsidRDefault="008818E2" w:rsidP="00F76CE2">
            <w:pPr>
              <w:pStyle w:val="BodyText"/>
              <w:rPr>
                <w:rFonts w:ascii="Arial" w:hAnsi="Arial" w:cs="Arial"/>
              </w:rPr>
            </w:pPr>
            <w:hyperlink r:id="rId35" w:history="1">
              <w:r w:rsidRPr="008818E2">
                <w:rPr>
                  <w:rStyle w:val="Hyperlink"/>
                  <w:rFonts w:ascii="Arial" w:hAnsi="Arial" w:cs="Arial"/>
                </w:rPr>
                <w:t>service event</w:t>
              </w:r>
            </w:hyperlink>
          </w:p>
        </w:tc>
        <w:tc>
          <w:tcPr>
            <w:tcW w:w="1909" w:type="pct"/>
            <w:tcBorders>
              <w:top w:val="single" w:sz="4" w:space="0" w:color="auto"/>
              <w:left w:val="single" w:sz="4" w:space="0" w:color="auto"/>
              <w:bottom w:val="single" w:sz="4" w:space="0" w:color="auto"/>
              <w:right w:val="single" w:sz="4" w:space="0" w:color="auto"/>
            </w:tcBorders>
            <w:shd w:val="clear" w:color="auto" w:fill="E8F7FD"/>
            <w:hideMark/>
          </w:tcPr>
          <w:p w14:paraId="73A08107" w14:textId="77777777" w:rsidR="008818E2" w:rsidRPr="008818E2" w:rsidRDefault="008818E2" w:rsidP="00F76CE2">
            <w:pPr>
              <w:pStyle w:val="BodyText"/>
              <w:rPr>
                <w:rFonts w:ascii="Arial" w:hAnsi="Arial" w:cs="Arial"/>
              </w:rPr>
            </w:pPr>
            <w:r w:rsidRPr="008818E2">
              <w:rPr>
                <w:rFonts w:ascii="Arial" w:hAnsi="Arial" w:cs="Arial"/>
              </w:rPr>
              <w:t>public acute hospitals</w:t>
            </w:r>
          </w:p>
          <w:p w14:paraId="6F82DE0E" w14:textId="77777777" w:rsidR="008818E2" w:rsidRPr="008818E2" w:rsidRDefault="008818E2" w:rsidP="00F76CE2">
            <w:pPr>
              <w:pStyle w:val="BodyText"/>
              <w:rPr>
                <w:rFonts w:ascii="Arial" w:hAnsi="Arial" w:cs="Arial"/>
              </w:rPr>
            </w:pPr>
            <w:r w:rsidRPr="008818E2">
              <w:rPr>
                <w:rFonts w:ascii="Arial" w:hAnsi="Arial" w:cs="Arial"/>
              </w:rPr>
              <w:t>Hospital and Health Services (HHSs)</w:t>
            </w:r>
          </w:p>
          <w:p w14:paraId="0A8DAA50" w14:textId="77777777" w:rsidR="008818E2" w:rsidRPr="008818E2" w:rsidRDefault="008818E2" w:rsidP="00F76CE2">
            <w:pPr>
              <w:pStyle w:val="BodyText"/>
              <w:rPr>
                <w:rFonts w:ascii="Arial" w:hAnsi="Arial" w:cs="Arial"/>
              </w:rPr>
            </w:pPr>
            <w:r w:rsidRPr="008818E2">
              <w:rPr>
                <w:rFonts w:ascii="Arial" w:hAnsi="Arial" w:cs="Arial"/>
              </w:rPr>
              <w:t>Jurisdictional Health Authority (State)</w:t>
            </w:r>
          </w:p>
        </w:tc>
      </w:tr>
      <w:tr w:rsidR="008818E2" w:rsidRPr="008818E2" w14:paraId="3CB0E1DC" w14:textId="77777777" w:rsidTr="00F76CE2">
        <w:tc>
          <w:tcPr>
            <w:tcW w:w="1666" w:type="pct"/>
            <w:tcBorders>
              <w:top w:val="single" w:sz="4" w:space="0" w:color="auto"/>
              <w:left w:val="single" w:sz="4" w:space="0" w:color="auto"/>
              <w:bottom w:val="single" w:sz="4" w:space="0" w:color="auto"/>
              <w:right w:val="single" w:sz="4" w:space="0" w:color="auto"/>
            </w:tcBorders>
            <w:shd w:val="clear" w:color="auto" w:fill="FFFFFF" w:themeFill="background1"/>
            <w:tcMar>
              <w:top w:w="85" w:type="dxa"/>
              <w:left w:w="85" w:type="dxa"/>
              <w:bottom w:w="0" w:type="dxa"/>
              <w:right w:w="85" w:type="dxa"/>
            </w:tcMar>
            <w:hideMark/>
          </w:tcPr>
          <w:p w14:paraId="528E6E76" w14:textId="77777777" w:rsidR="008818E2" w:rsidRPr="008818E2" w:rsidRDefault="008818E2" w:rsidP="00F76CE2">
            <w:pPr>
              <w:pStyle w:val="BodyText"/>
              <w:rPr>
                <w:rFonts w:ascii="Arial" w:hAnsi="Arial" w:cs="Arial"/>
              </w:rPr>
            </w:pPr>
            <w:r w:rsidRPr="008818E2">
              <w:rPr>
                <w:rFonts w:ascii="Arial" w:hAnsi="Arial" w:cs="Arial"/>
              </w:rPr>
              <w:t>Non-admitted patient - Primary and Community Health service events</w:t>
            </w:r>
          </w:p>
        </w:tc>
        <w:tc>
          <w:tcPr>
            <w:tcW w:w="1424" w:type="pct"/>
            <w:tcBorders>
              <w:top w:val="single" w:sz="4" w:space="0" w:color="auto"/>
              <w:left w:val="single" w:sz="4" w:space="0" w:color="auto"/>
              <w:bottom w:val="single" w:sz="4" w:space="0" w:color="auto"/>
              <w:right w:val="single" w:sz="4" w:space="0" w:color="auto"/>
            </w:tcBorders>
            <w:shd w:val="clear" w:color="auto" w:fill="FFFFFF" w:themeFill="background1"/>
            <w:tcMar>
              <w:top w:w="85" w:type="dxa"/>
              <w:left w:w="85" w:type="dxa"/>
              <w:bottom w:w="0" w:type="dxa"/>
              <w:right w:w="85" w:type="dxa"/>
            </w:tcMar>
            <w:hideMark/>
          </w:tcPr>
          <w:p w14:paraId="3D307950" w14:textId="77777777" w:rsidR="008818E2" w:rsidRPr="008818E2" w:rsidRDefault="008818E2" w:rsidP="00F76CE2">
            <w:pPr>
              <w:pStyle w:val="BodyText"/>
              <w:rPr>
                <w:rFonts w:ascii="Arial" w:hAnsi="Arial" w:cs="Arial"/>
              </w:rPr>
            </w:pPr>
            <w:r w:rsidRPr="008818E2">
              <w:rPr>
                <w:rFonts w:ascii="Arial" w:hAnsi="Arial" w:cs="Arial"/>
              </w:rPr>
              <w:t>Primary and Community Health (PCH) service events</w:t>
            </w:r>
          </w:p>
        </w:tc>
        <w:tc>
          <w:tcPr>
            <w:tcW w:w="1909" w:type="pct"/>
            <w:tcBorders>
              <w:top w:val="single" w:sz="4" w:space="0" w:color="auto"/>
              <w:left w:val="single" w:sz="4" w:space="0" w:color="auto"/>
              <w:bottom w:val="single" w:sz="4" w:space="0" w:color="auto"/>
              <w:right w:val="single" w:sz="4" w:space="0" w:color="auto"/>
            </w:tcBorders>
            <w:shd w:val="clear" w:color="auto" w:fill="FFFFFF" w:themeFill="background1"/>
            <w:hideMark/>
          </w:tcPr>
          <w:p w14:paraId="07AAC0BE" w14:textId="77777777" w:rsidR="008818E2" w:rsidRPr="008818E2" w:rsidRDefault="008818E2" w:rsidP="00F76CE2">
            <w:pPr>
              <w:pStyle w:val="BodyText"/>
              <w:rPr>
                <w:rFonts w:ascii="Arial" w:hAnsi="Arial" w:cs="Arial"/>
              </w:rPr>
            </w:pPr>
            <w:r w:rsidRPr="008818E2">
              <w:rPr>
                <w:rFonts w:ascii="Arial" w:hAnsi="Arial" w:cs="Arial"/>
              </w:rPr>
              <w:t>Hospital and Health Services (HHSs)</w:t>
            </w:r>
          </w:p>
        </w:tc>
      </w:tr>
    </w:tbl>
    <w:p w14:paraId="68D58E89" w14:textId="77777777" w:rsidR="008818E2" w:rsidRPr="008818E2" w:rsidRDefault="008818E2" w:rsidP="008818E2">
      <w:pPr>
        <w:pStyle w:val="NumberedHeading2"/>
        <w:tabs>
          <w:tab w:val="left" w:pos="810"/>
        </w:tabs>
        <w:spacing w:before="360" w:after="160" w:line="247" w:lineRule="auto"/>
        <w:ind w:left="576" w:hanging="576"/>
        <w:textboxTightWrap w:val="allLines"/>
        <w:rPr>
          <w:rFonts w:ascii="Arial" w:hAnsi="Arial" w:cs="Arial"/>
        </w:rPr>
      </w:pPr>
      <w:bookmarkStart w:id="10" w:name="_Toc225345323"/>
      <w:bookmarkStart w:id="11" w:name="Reporting_mandates"/>
      <w:r w:rsidRPr="008818E2">
        <w:rPr>
          <w:rFonts w:ascii="Arial" w:hAnsi="Arial" w:cs="Arial"/>
        </w:rPr>
        <w:t>Reporting mandates</w:t>
      </w:r>
      <w:bookmarkEnd w:id="10"/>
    </w:p>
    <w:p w14:paraId="63CA00E6" w14:textId="77777777" w:rsidR="008818E2" w:rsidRPr="008818E2" w:rsidRDefault="008818E2" w:rsidP="008818E2">
      <w:pPr>
        <w:pStyle w:val="Heading3"/>
        <w:rPr>
          <w:rFonts w:ascii="Arial" w:hAnsi="Arial" w:cs="Arial"/>
        </w:rPr>
      </w:pPr>
      <w:bookmarkStart w:id="12" w:name="_Toc225345324"/>
      <w:bookmarkEnd w:id="11"/>
      <w:r w:rsidRPr="008818E2">
        <w:rPr>
          <w:rFonts w:ascii="Arial" w:hAnsi="Arial" w:cs="Arial"/>
        </w:rPr>
        <w:t>Commonwealth Government (national)</w:t>
      </w:r>
      <w:bookmarkEnd w:id="12"/>
    </w:p>
    <w:p w14:paraId="57915D4E" w14:textId="77777777" w:rsidR="008818E2" w:rsidRPr="008818E2" w:rsidRDefault="008818E2" w:rsidP="008818E2">
      <w:pPr>
        <w:pStyle w:val="Heading4"/>
        <w:rPr>
          <w:rFonts w:ascii="Arial" w:hAnsi="Arial" w:cs="Arial"/>
          <w:lang w:eastAsia="en-AU"/>
        </w:rPr>
      </w:pPr>
      <w:r w:rsidRPr="008818E2">
        <w:rPr>
          <w:rFonts w:ascii="Arial" w:hAnsi="Arial" w:cs="Arial"/>
          <w:lang w:eastAsia="en-AU"/>
        </w:rPr>
        <w:t>Australian Institute of Health and Welfare (AIHW) and the Independent Health and Aged Care Pricing authority (IHACPA)</w:t>
      </w:r>
    </w:p>
    <w:p w14:paraId="7EB56CCC" w14:textId="1B9EE9E9" w:rsidR="008818E2" w:rsidRPr="008818E2" w:rsidRDefault="008818E2" w:rsidP="008818E2">
      <w:pPr>
        <w:pStyle w:val="BodyTextExpanded"/>
        <w:rPr>
          <w:rFonts w:ascii="Arial" w:hAnsi="Arial" w:cs="Arial"/>
          <w:lang w:eastAsia="en-AU"/>
        </w:rPr>
      </w:pPr>
      <w:r w:rsidRPr="008818E2">
        <w:rPr>
          <w:rFonts w:ascii="Arial" w:hAnsi="Arial" w:cs="Arial"/>
          <w:lang w:eastAsia="en-AU"/>
        </w:rPr>
        <w:t xml:space="preserve">The </w:t>
      </w:r>
      <w:r w:rsidR="002B2EEA">
        <w:rPr>
          <w:rFonts w:ascii="Arial" w:hAnsi="Arial" w:cs="Arial"/>
          <w:lang w:eastAsia="en-AU"/>
        </w:rPr>
        <w:t>d</w:t>
      </w:r>
      <w:r w:rsidRPr="008818E2">
        <w:rPr>
          <w:rFonts w:ascii="Arial" w:hAnsi="Arial" w:cs="Arial"/>
          <w:lang w:eastAsia="en-AU"/>
        </w:rPr>
        <w:t>epartment must provide patient-level non-admitted patient service event activity data to both the AIHW for statistical reporting purposes and the IHACPA for funding purposes.</w:t>
      </w:r>
    </w:p>
    <w:p w14:paraId="111BCACB" w14:textId="77777777" w:rsidR="008818E2" w:rsidRPr="008818E2" w:rsidRDefault="008818E2" w:rsidP="008818E2">
      <w:pPr>
        <w:pStyle w:val="BodyText"/>
        <w:rPr>
          <w:rFonts w:ascii="Arial" w:hAnsi="Arial" w:cs="Arial"/>
          <w:lang w:eastAsia="en-AU"/>
        </w:rPr>
      </w:pPr>
      <w:r w:rsidRPr="008818E2">
        <w:rPr>
          <w:rFonts w:ascii="Arial" w:hAnsi="Arial" w:cs="Arial"/>
          <w:lang w:eastAsia="en-AU"/>
        </w:rPr>
        <w:t>The Data Services Branch report activity reported to QHNAPDC to the AIHW and the Healthcare Purchasing and Funding Branch report activity reported to QHNAPDC to the IHACPA.</w:t>
      </w:r>
    </w:p>
    <w:p w14:paraId="723F8ACF" w14:textId="77777777" w:rsidR="008818E2" w:rsidRPr="008818E2" w:rsidRDefault="008818E2" w:rsidP="008818E2">
      <w:pPr>
        <w:pStyle w:val="BodyTextExpanded"/>
        <w:rPr>
          <w:rFonts w:ascii="Arial" w:hAnsi="Arial" w:cs="Arial"/>
          <w:lang w:val="en-US" w:eastAsia="en-AU"/>
        </w:rPr>
      </w:pPr>
      <w:r w:rsidRPr="008818E2">
        <w:rPr>
          <w:rFonts w:ascii="Arial" w:hAnsi="Arial" w:cs="Arial"/>
          <w:lang w:val="en-US" w:eastAsia="en-AU"/>
        </w:rPr>
        <w:t xml:space="preserve">Data are collected as specified in the </w:t>
      </w:r>
      <w:hyperlink r:id="rId36" w:history="1">
        <w:r w:rsidRPr="008818E2">
          <w:rPr>
            <w:rStyle w:val="Hyperlink"/>
            <w:rFonts w:ascii="Arial" w:hAnsi="Arial" w:cs="Arial"/>
            <w:lang w:val="en-US" w:eastAsia="en-AU"/>
          </w:rPr>
          <w:t>Non-admitted patient NBEDS 2026-27</w:t>
        </w:r>
      </w:hyperlink>
      <w:r w:rsidRPr="008818E2">
        <w:rPr>
          <w:rFonts w:ascii="Arial" w:hAnsi="Arial" w:cs="Arial"/>
          <w:lang w:val="en-US" w:eastAsia="en-AU"/>
        </w:rPr>
        <w:t>.</w:t>
      </w:r>
    </w:p>
    <w:p w14:paraId="0ABD28D4" w14:textId="77777777" w:rsidR="008818E2" w:rsidRPr="008818E2" w:rsidRDefault="008818E2" w:rsidP="008818E2">
      <w:pPr>
        <w:pStyle w:val="Heading3"/>
        <w:rPr>
          <w:rFonts w:ascii="Arial" w:hAnsi="Arial" w:cs="Arial"/>
        </w:rPr>
      </w:pPr>
      <w:bookmarkStart w:id="13" w:name="_Toc225345325"/>
      <w:r w:rsidRPr="008818E2">
        <w:rPr>
          <w:rFonts w:ascii="Arial" w:hAnsi="Arial" w:cs="Arial"/>
        </w:rPr>
        <w:t>Queensland Health (State)</w:t>
      </w:r>
      <w:bookmarkEnd w:id="13"/>
    </w:p>
    <w:p w14:paraId="15D409C9" w14:textId="4F5ED7A4" w:rsidR="008818E2" w:rsidRPr="008818E2" w:rsidRDefault="008818E2" w:rsidP="008818E2">
      <w:pPr>
        <w:pStyle w:val="BodyTextExpanded"/>
        <w:rPr>
          <w:rFonts w:ascii="Arial" w:hAnsi="Arial" w:cs="Arial"/>
          <w:lang w:eastAsia="en-AU"/>
        </w:rPr>
      </w:pPr>
      <w:r w:rsidRPr="008818E2">
        <w:rPr>
          <w:rFonts w:ascii="Arial" w:hAnsi="Arial" w:cs="Arial"/>
          <w:lang w:eastAsia="en-AU"/>
        </w:rPr>
        <w:t>Hospital and Health Services are required to provide non-admitted patient service event activity data to the QHNAPDC to ensure that Queensland Health:</w:t>
      </w:r>
    </w:p>
    <w:p w14:paraId="0288236A" w14:textId="77777777" w:rsidR="008818E2" w:rsidRPr="008818E2" w:rsidRDefault="008818E2" w:rsidP="008818E2">
      <w:pPr>
        <w:pStyle w:val="NumberedList2Column"/>
        <w:numPr>
          <w:ilvl w:val="0"/>
          <w:numId w:val="22"/>
        </w:numPr>
        <w:ind w:left="709"/>
        <w:rPr>
          <w:rFonts w:ascii="Arial" w:hAnsi="Arial" w:cs="Arial"/>
          <w:lang w:eastAsia="en-AU"/>
        </w:rPr>
      </w:pPr>
      <w:r w:rsidRPr="008818E2">
        <w:rPr>
          <w:rFonts w:ascii="Arial" w:hAnsi="Arial" w:cs="Arial"/>
          <w:lang w:eastAsia="en-AU"/>
        </w:rPr>
        <w:t>Fulfils legislative requirements</w:t>
      </w:r>
    </w:p>
    <w:p w14:paraId="3BC3403F" w14:textId="77777777" w:rsidR="008818E2" w:rsidRPr="008818E2" w:rsidRDefault="008818E2" w:rsidP="008818E2">
      <w:pPr>
        <w:pStyle w:val="NumberedList2Column"/>
        <w:numPr>
          <w:ilvl w:val="0"/>
          <w:numId w:val="22"/>
        </w:numPr>
        <w:ind w:left="709"/>
        <w:rPr>
          <w:rFonts w:ascii="Arial" w:hAnsi="Arial" w:cs="Arial"/>
          <w:lang w:eastAsia="en-AU"/>
        </w:rPr>
      </w:pPr>
      <w:r w:rsidRPr="008818E2">
        <w:rPr>
          <w:rFonts w:ascii="Arial" w:hAnsi="Arial" w:cs="Arial"/>
          <w:lang w:eastAsia="en-AU"/>
        </w:rPr>
        <w:t>Delivers accountabilities to state and commonwealth governments, and</w:t>
      </w:r>
    </w:p>
    <w:p w14:paraId="4C848735" w14:textId="77777777" w:rsidR="008818E2" w:rsidRPr="008818E2" w:rsidRDefault="008818E2" w:rsidP="008818E2">
      <w:pPr>
        <w:pStyle w:val="NumberedList2Column"/>
        <w:numPr>
          <w:ilvl w:val="0"/>
          <w:numId w:val="22"/>
        </w:numPr>
        <w:ind w:left="709"/>
        <w:rPr>
          <w:rFonts w:ascii="Arial" w:hAnsi="Arial" w:cs="Arial"/>
          <w:lang w:eastAsia="en-AU"/>
        </w:rPr>
      </w:pPr>
      <w:r w:rsidRPr="008818E2">
        <w:rPr>
          <w:rFonts w:ascii="Arial" w:hAnsi="Arial" w:cs="Arial"/>
          <w:lang w:eastAsia="en-AU"/>
        </w:rPr>
        <w:t>Monitors monthly performance and promotes improvements in the safety and quality of Health Services</w:t>
      </w:r>
    </w:p>
    <w:p w14:paraId="1343D054" w14:textId="77777777" w:rsidR="008818E2" w:rsidRPr="008818E2" w:rsidRDefault="008818E2" w:rsidP="008818E2">
      <w:pPr>
        <w:pStyle w:val="BodyTextExpanded"/>
        <w:rPr>
          <w:rFonts w:ascii="Arial" w:hAnsi="Arial" w:cs="Arial"/>
          <w:lang w:eastAsia="en-AU"/>
        </w:rPr>
      </w:pPr>
      <w:r w:rsidRPr="008818E2">
        <w:rPr>
          <w:rFonts w:ascii="Arial" w:hAnsi="Arial" w:cs="Arial"/>
          <w:lang w:eastAsia="en-AU"/>
        </w:rPr>
        <w:t>These data are also used within Queensland Health for many purposes including service planning costing, funding, performance management and provided externally in data requests e.g., research.</w:t>
      </w:r>
    </w:p>
    <w:p w14:paraId="2B9BD25A" w14:textId="77777777" w:rsidR="008818E2" w:rsidRPr="008818E2" w:rsidRDefault="008818E2" w:rsidP="008818E2">
      <w:pPr>
        <w:rPr>
          <w:rFonts w:ascii="Arial" w:hAnsi="Arial" w:cs="Arial"/>
          <w:spacing w:val="2"/>
          <w:kern w:val="21"/>
          <w:lang w:eastAsia="en-AU"/>
          <w14:numSpacing w14:val="proportional"/>
        </w:rPr>
      </w:pPr>
      <w:r w:rsidRPr="008818E2">
        <w:rPr>
          <w:rFonts w:ascii="Arial" w:hAnsi="Arial" w:cs="Arial"/>
          <w:lang w:eastAsia="en-AU"/>
        </w:rPr>
        <w:br w:type="page"/>
      </w:r>
    </w:p>
    <w:p w14:paraId="13E18424" w14:textId="77777777" w:rsidR="008818E2" w:rsidRPr="008818E2" w:rsidRDefault="008818E2" w:rsidP="008818E2">
      <w:pPr>
        <w:pStyle w:val="NumberedHeading1"/>
        <w:spacing w:line="240" w:lineRule="auto"/>
        <w:ind w:left="432" w:right="-228" w:hanging="432"/>
        <w:textboxTightWrap w:val="allLines"/>
        <w:rPr>
          <w:rFonts w:ascii="Arial" w:hAnsi="Arial" w:cs="Arial"/>
          <w:lang w:eastAsia="en-AU"/>
        </w:rPr>
      </w:pPr>
      <w:bookmarkStart w:id="14" w:name="_Toc225345326"/>
      <w:r w:rsidRPr="008818E2">
        <w:rPr>
          <w:rFonts w:ascii="Arial" w:hAnsi="Arial" w:cs="Arial"/>
          <w:lang w:eastAsia="en-AU"/>
        </w:rPr>
        <w:lastRenderedPageBreak/>
        <w:t>Clinic Classification and Counting Rules</w:t>
      </w:r>
      <w:bookmarkEnd w:id="14"/>
    </w:p>
    <w:p w14:paraId="4D970A75" w14:textId="77777777" w:rsidR="008818E2" w:rsidRPr="008818E2" w:rsidRDefault="008818E2" w:rsidP="008818E2">
      <w:pPr>
        <w:pStyle w:val="NumberedHeading2"/>
        <w:tabs>
          <w:tab w:val="left" w:pos="810"/>
        </w:tabs>
        <w:spacing w:before="360" w:after="160" w:line="247" w:lineRule="auto"/>
        <w:ind w:left="576" w:hanging="576"/>
        <w:textboxTightWrap w:val="allLines"/>
        <w:rPr>
          <w:rFonts w:ascii="Arial" w:hAnsi="Arial" w:cs="Arial"/>
        </w:rPr>
      </w:pPr>
      <w:bookmarkStart w:id="15" w:name="_Toc225345327"/>
      <w:bookmarkStart w:id="16" w:name="Outpatient_service_event_classification"/>
      <w:r w:rsidRPr="008818E2">
        <w:rPr>
          <w:rFonts w:ascii="Arial" w:hAnsi="Arial" w:cs="Arial"/>
        </w:rPr>
        <w:t>Outpatient service event classification</w:t>
      </w:r>
      <w:bookmarkEnd w:id="15"/>
    </w:p>
    <w:bookmarkEnd w:id="16"/>
    <w:p w14:paraId="3678F8E1" w14:textId="77777777" w:rsidR="008818E2" w:rsidRPr="008818E2" w:rsidRDefault="008818E2" w:rsidP="008818E2">
      <w:pPr>
        <w:pStyle w:val="Heading4"/>
        <w:rPr>
          <w:rFonts w:ascii="Arial" w:hAnsi="Arial" w:cs="Arial"/>
          <w:lang w:eastAsia="en-AU"/>
        </w:rPr>
      </w:pPr>
      <w:r w:rsidRPr="008818E2">
        <w:rPr>
          <w:rFonts w:ascii="Arial" w:hAnsi="Arial" w:cs="Arial"/>
          <w:lang w:eastAsia="en-AU"/>
        </w:rPr>
        <w:t>Corporate Clinic Codes (CCCs)</w:t>
      </w:r>
    </w:p>
    <w:p w14:paraId="59F0A96D" w14:textId="77777777" w:rsidR="008818E2" w:rsidRPr="008818E2" w:rsidRDefault="008818E2" w:rsidP="008818E2">
      <w:pPr>
        <w:pStyle w:val="BodyTextExpanded"/>
        <w:rPr>
          <w:rFonts w:ascii="Arial" w:hAnsi="Arial" w:cs="Arial"/>
          <w:lang w:eastAsia="en-AU"/>
        </w:rPr>
      </w:pPr>
      <w:r w:rsidRPr="008818E2">
        <w:rPr>
          <w:rFonts w:ascii="Arial" w:hAnsi="Arial" w:cs="Arial"/>
          <w:lang w:eastAsia="en-AU"/>
        </w:rPr>
        <w:t xml:space="preserve">Queensland Health’s Corporate Clinic Codes are the most granular level of classification of non-admitted patient service event activity aligning to the clinical services provided by facilities.  Corporate Clinic Codes map to an IHACPA Tier 2 clinic classification.  An index of this mapping can be found in the Clinic Mapping document, which can be obtained by contacting the DSB.  See </w:t>
      </w:r>
      <w:hyperlink w:anchor="Mapping_example" w:history="1">
        <w:r w:rsidRPr="008818E2">
          <w:rPr>
            <w:rStyle w:val="Hyperlink"/>
            <w:rFonts w:ascii="Arial" w:hAnsi="Arial" w:cs="Arial"/>
          </w:rPr>
          <w:t>below diagram</w:t>
        </w:r>
      </w:hyperlink>
      <w:r w:rsidRPr="008818E2">
        <w:rPr>
          <w:rFonts w:ascii="Arial" w:hAnsi="Arial" w:cs="Arial"/>
          <w:lang w:eastAsia="en-AU"/>
        </w:rPr>
        <w:t xml:space="preserve"> for an example of a CCC mapping to a Tier 2 class.</w:t>
      </w:r>
    </w:p>
    <w:p w14:paraId="00A0A4B3" w14:textId="77777777" w:rsidR="008818E2" w:rsidRPr="008818E2" w:rsidRDefault="008818E2" w:rsidP="008818E2">
      <w:pPr>
        <w:pStyle w:val="Heading4"/>
        <w:rPr>
          <w:rFonts w:ascii="Arial" w:hAnsi="Arial" w:cs="Arial"/>
          <w:lang w:eastAsia="en-AU"/>
        </w:rPr>
      </w:pPr>
      <w:r w:rsidRPr="008818E2">
        <w:rPr>
          <w:rFonts w:ascii="Arial" w:hAnsi="Arial" w:cs="Arial"/>
          <w:lang w:eastAsia="en-AU"/>
        </w:rPr>
        <w:t>Tier 2 clinic classifications</w:t>
      </w:r>
    </w:p>
    <w:p w14:paraId="2DDB224C" w14:textId="2283EE58" w:rsidR="008818E2" w:rsidRPr="008818E2" w:rsidRDefault="008818E2" w:rsidP="008818E2">
      <w:pPr>
        <w:pStyle w:val="BodyTextExpanded"/>
        <w:rPr>
          <w:rFonts w:ascii="Arial" w:hAnsi="Arial" w:cs="Arial"/>
          <w:lang w:eastAsia="en-AU"/>
        </w:rPr>
      </w:pPr>
      <w:r w:rsidRPr="008818E2">
        <w:rPr>
          <w:rFonts w:ascii="Arial" w:hAnsi="Arial" w:cs="Arial"/>
          <w:lang w:eastAsia="en-AU"/>
        </w:rPr>
        <w:t xml:space="preserve">The IHACPA’s </w:t>
      </w:r>
      <w:hyperlink r:id="rId37" w:history="1">
        <w:r w:rsidRPr="009B4453">
          <w:rPr>
            <w:rStyle w:val="Hyperlink"/>
            <w:rFonts w:ascii="Arial" w:hAnsi="Arial" w:cs="Arial"/>
          </w:rPr>
          <w:t>Tier 2 Non-Admitted Services Definitions Manual (</w:t>
        </w:r>
        <w:r w:rsidRPr="009B4453">
          <w:rPr>
            <w:rStyle w:val="Hyperlink"/>
            <w:rFonts w:ascii="Arial" w:hAnsi="Arial" w:cs="Arial"/>
            <w:b/>
            <w:bCs/>
          </w:rPr>
          <w:t>Tier 2 Manual</w:t>
        </w:r>
        <w:r w:rsidRPr="009B4453">
          <w:rPr>
            <w:rStyle w:val="Hyperlink"/>
            <w:rFonts w:ascii="Arial" w:hAnsi="Arial" w:cs="Arial"/>
          </w:rPr>
          <w:t>)</w:t>
        </w:r>
      </w:hyperlink>
      <w:r w:rsidRPr="008818E2">
        <w:rPr>
          <w:rFonts w:ascii="Arial" w:hAnsi="Arial" w:cs="Arial"/>
          <w:lang w:eastAsia="en-AU"/>
        </w:rPr>
        <w:t xml:space="preserve"> defines the clinic classifications (classes) required for reporting non-admitted services.</w:t>
      </w:r>
    </w:p>
    <w:p w14:paraId="4ABF8B16" w14:textId="77777777" w:rsidR="008818E2" w:rsidRPr="008818E2" w:rsidRDefault="008818E2" w:rsidP="008818E2">
      <w:pPr>
        <w:pStyle w:val="BodyTextExpanded"/>
        <w:rPr>
          <w:rFonts w:ascii="Arial" w:hAnsi="Arial" w:cs="Arial"/>
          <w:lang w:eastAsia="en-AU"/>
        </w:rPr>
      </w:pPr>
      <w:r w:rsidRPr="008818E2">
        <w:rPr>
          <w:rFonts w:ascii="Arial" w:hAnsi="Arial" w:cs="Arial"/>
          <w:lang w:eastAsia="en-AU"/>
        </w:rPr>
        <w:t>In addition, IHACPA has published the following two documents and recommends that these, along with the Tier 2 Manual and the data set specifications, are used together.</w:t>
      </w:r>
    </w:p>
    <w:p w14:paraId="3147A94A"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u w:val="single"/>
        </w:rPr>
      </w:pPr>
      <w:hyperlink r:id="rId38" w:history="1">
        <w:r w:rsidRPr="008818E2">
          <w:rPr>
            <w:rStyle w:val="Hyperlink"/>
            <w:rFonts w:ascii="Arial" w:hAnsi="Arial" w:cs="Arial"/>
          </w:rPr>
          <w:t>Tier 2 Non-Admitted Services Compendium (</w:t>
        </w:r>
        <w:r w:rsidRPr="008818E2">
          <w:rPr>
            <w:rStyle w:val="Hyperlink"/>
            <w:rFonts w:ascii="Arial" w:hAnsi="Arial" w:cs="Arial"/>
            <w:b/>
            <w:bCs/>
          </w:rPr>
          <w:t>Tier 2 Compendium</w:t>
        </w:r>
        <w:r w:rsidRPr="008818E2">
          <w:rPr>
            <w:rStyle w:val="Hyperlink"/>
            <w:rFonts w:ascii="Arial" w:hAnsi="Arial" w:cs="Arial"/>
          </w:rPr>
          <w:t>)</w:t>
        </w:r>
      </w:hyperlink>
      <w:r w:rsidRPr="008818E2">
        <w:rPr>
          <w:rFonts w:ascii="Arial" w:hAnsi="Arial" w:cs="Arial"/>
        </w:rPr>
        <w:t xml:space="preserve"> – this document provides details on the counting and classification rules associated with the Tier 2 non-admitted services classification as well as business rules and scenarios to assist users to consistently classify activity.  Note this version of the Compendium is 2024-25 as IHACPA have not made changes for 2026-27.</w:t>
      </w:r>
    </w:p>
    <w:p w14:paraId="25365965" w14:textId="217BAFD0"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hyperlink r:id="rId39">
        <w:r w:rsidRPr="008818E2">
          <w:rPr>
            <w:rStyle w:val="Hyperlink"/>
            <w:rFonts w:ascii="Arial" w:hAnsi="Arial" w:cs="Arial"/>
          </w:rPr>
          <w:t>Tier 2 Non-Admitted Services National Index (</w:t>
        </w:r>
        <w:r w:rsidRPr="008818E2">
          <w:rPr>
            <w:rStyle w:val="Hyperlink"/>
            <w:rFonts w:ascii="Arial" w:hAnsi="Arial" w:cs="Arial"/>
            <w:b/>
            <w:bCs/>
          </w:rPr>
          <w:t>Tier 2 Index</w:t>
        </w:r>
        <w:r w:rsidRPr="008818E2">
          <w:rPr>
            <w:rStyle w:val="Hyperlink"/>
            <w:rFonts w:ascii="Arial" w:hAnsi="Arial" w:cs="Arial"/>
          </w:rPr>
          <w:t>)</w:t>
        </w:r>
      </w:hyperlink>
      <w:r w:rsidRPr="008818E2">
        <w:rPr>
          <w:rFonts w:ascii="Arial" w:hAnsi="Arial" w:cs="Arial"/>
        </w:rPr>
        <w:t xml:space="preserve"> - this index assists users of the Tier 2 classification allocate local clinics to a Tier 2 class in a consistent manner.</w:t>
      </w:r>
    </w:p>
    <w:p w14:paraId="3110458B" w14:textId="7852006D" w:rsidR="008818E2" w:rsidRPr="008818E2" w:rsidRDefault="008818E2" w:rsidP="00CF5386">
      <w:pPr>
        <w:pStyle w:val="Callout"/>
        <w:pBdr>
          <w:bottom w:val="single" w:sz="48" w:space="1" w:color="EBEBEB"/>
        </w:pBdr>
        <w:spacing w:before="240"/>
        <w:rPr>
          <w:rFonts w:ascii="Arial" w:hAnsi="Arial" w:cs="Arial"/>
          <w:lang w:eastAsia="en-AU"/>
        </w:rPr>
      </w:pPr>
      <w:r w:rsidRPr="00CF5386">
        <w:rPr>
          <w:noProof/>
        </w:rPr>
        <mc:AlternateContent>
          <mc:Choice Requires="wpg">
            <w:drawing>
              <wp:anchor distT="0" distB="0" distL="114300" distR="114300" simplePos="0" relativeHeight="251658261" behindDoc="0" locked="0" layoutInCell="1" allowOverlap="1" wp14:anchorId="1A19B4E4" wp14:editId="673D3E55">
                <wp:simplePos x="0" y="0"/>
                <wp:positionH relativeFrom="column">
                  <wp:posOffset>236068</wp:posOffset>
                </wp:positionH>
                <wp:positionV relativeFrom="paragraph">
                  <wp:posOffset>1734207</wp:posOffset>
                </wp:positionV>
                <wp:extent cx="5602605" cy="2216150"/>
                <wp:effectExtent l="19050" t="0" r="17145" b="0"/>
                <wp:wrapNone/>
                <wp:docPr id="1891677870" name="Group 17"/>
                <wp:cNvGraphicFramePr/>
                <a:graphic xmlns:a="http://schemas.openxmlformats.org/drawingml/2006/main">
                  <a:graphicData uri="http://schemas.microsoft.com/office/word/2010/wordprocessingGroup">
                    <wpg:wgp>
                      <wpg:cNvGrpSpPr/>
                      <wpg:grpSpPr>
                        <a:xfrm>
                          <a:off x="0" y="0"/>
                          <a:ext cx="5602605" cy="2216150"/>
                          <a:chOff x="0" y="-26366"/>
                          <a:chExt cx="5602605" cy="2216637"/>
                        </a:xfrm>
                      </wpg:grpSpPr>
                      <wpg:grpSp>
                        <wpg:cNvPr id="1935859634" name="Group 1935859634"/>
                        <wpg:cNvGrpSpPr/>
                        <wpg:grpSpPr>
                          <a:xfrm>
                            <a:off x="0" y="5833"/>
                            <a:ext cx="2217419" cy="1042107"/>
                            <a:chOff x="0" y="5833"/>
                            <a:chExt cx="2217419" cy="1006301"/>
                          </a:xfrm>
                        </wpg:grpSpPr>
                        <wps:wsp>
                          <wps:cNvPr id="1049183585" name="Rectangle: Rounded Corners 1049183585"/>
                          <wps:cNvSpPr/>
                          <wps:spPr>
                            <a:xfrm>
                              <a:off x="0" y="5833"/>
                              <a:ext cx="2199005" cy="974725"/>
                            </a:xfrm>
                            <a:prstGeom prst="roundRect">
                              <a:avLst/>
                            </a:prstGeom>
                            <a:solidFill>
                              <a:srgbClr val="66FFFF"/>
                            </a:solid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789044713" name="Text Box 6"/>
                          <wps:cNvSpPr txBox="1">
                            <a:spLocks noChangeArrowheads="1"/>
                          </wps:cNvSpPr>
                          <wps:spPr bwMode="auto">
                            <a:xfrm>
                              <a:off x="55244" y="50109"/>
                              <a:ext cx="2162175" cy="962025"/>
                            </a:xfrm>
                            <a:prstGeom prst="rect">
                              <a:avLst/>
                            </a:prstGeom>
                            <a:noFill/>
                            <a:ln w="19050">
                              <a:noFill/>
                              <a:miter lim="800000"/>
                              <a:headEnd/>
                              <a:tailEnd/>
                            </a:ln>
                          </wps:spPr>
                          <wps:txbx>
                            <w:txbxContent>
                              <w:p w14:paraId="4BE320F0" w14:textId="77777777" w:rsidR="008818E2" w:rsidRDefault="008818E2" w:rsidP="008818E2">
                                <w:pPr>
                                  <w:jc w:val="center"/>
                                  <w:rPr>
                                    <w:rFonts w:eastAsia="Calibri" w:cs="Arial"/>
                                    <w:b/>
                                    <w:bCs/>
                                    <w:color w:val="0070C0"/>
                                    <w:spacing w:val="2"/>
                                    <w:kern w:val="21"/>
                                    <w:sz w:val="24"/>
                                    <w:szCs w:val="24"/>
                                  </w:rPr>
                                </w:pPr>
                                <w:r>
                                  <w:rPr>
                                    <w:rFonts w:eastAsia="Calibri" w:cs="Arial"/>
                                    <w:b/>
                                    <w:bCs/>
                                    <w:color w:val="0070C0"/>
                                    <w:spacing w:val="2"/>
                                    <w:kern w:val="21"/>
                                    <w:u w:val="single"/>
                                  </w:rPr>
                                  <w:t>Tier 2 Clinic Classification</w:t>
                                </w:r>
                              </w:p>
                              <w:p w14:paraId="63736CD4" w14:textId="77777777" w:rsidR="008818E2" w:rsidRDefault="008818E2" w:rsidP="008818E2">
                                <w:pPr>
                                  <w:rPr>
                                    <w:rFonts w:eastAsia="Calibri" w:cs="Arial"/>
                                    <w:color w:val="3A3E3E"/>
                                    <w:kern w:val="21"/>
                                    <w:sz w:val="8"/>
                                    <w:szCs w:val="8"/>
                                  </w:rPr>
                                </w:pPr>
                                <w:r>
                                  <w:rPr>
                                    <w:rFonts w:eastAsia="Calibri" w:cs="Arial"/>
                                    <w:color w:val="3A3E3E"/>
                                    <w:kern w:val="21"/>
                                    <w:sz w:val="8"/>
                                    <w:szCs w:val="8"/>
                                  </w:rPr>
                                  <w:t> </w:t>
                                </w:r>
                              </w:p>
                              <w:p w14:paraId="5E22F275" w14:textId="77777777" w:rsidR="008818E2" w:rsidRDefault="008818E2" w:rsidP="008818E2">
                                <w:pPr>
                                  <w:jc w:val="center"/>
                                  <w:rPr>
                                    <w:rFonts w:eastAsia="Calibri" w:cs="Arial"/>
                                    <w:b/>
                                    <w:bCs/>
                                    <w:color w:val="3A3E3E"/>
                                    <w:spacing w:val="2"/>
                                    <w:kern w:val="21"/>
                                  </w:rPr>
                                </w:pPr>
                                <w:r>
                                  <w:rPr>
                                    <w:rFonts w:eastAsia="Calibri" w:cs="Arial"/>
                                    <w:b/>
                                    <w:bCs/>
                                    <w:color w:val="3A3E3E"/>
                                    <w:spacing w:val="2"/>
                                    <w:kern w:val="21"/>
                                  </w:rPr>
                                  <w:t>20.23</w:t>
                                </w:r>
                                <w:r>
                                  <w:rPr>
                                    <w:rFonts w:eastAsia="Calibri" w:cs="Arial"/>
                                    <w:b/>
                                    <w:bCs/>
                                    <w:color w:val="0070C0"/>
                                    <w:spacing w:val="2"/>
                                    <w:kern w:val="21"/>
                                  </w:rPr>
                                  <w:t>: Cardiothoracic</w:t>
                                </w:r>
                              </w:p>
                            </w:txbxContent>
                          </wps:txbx>
                          <wps:bodyPr rot="0" vert="horz" wrap="square" lIns="91440" tIns="45720" rIns="91440" bIns="45720" anchor="t" anchorCtr="0">
                            <a:noAutofit/>
                          </wps:bodyPr>
                        </wps:wsp>
                      </wpg:grpSp>
                      <wpg:grpSp>
                        <wpg:cNvPr id="1052401800" name="Group 1052401800"/>
                        <wpg:cNvGrpSpPr/>
                        <wpg:grpSpPr>
                          <a:xfrm>
                            <a:off x="316" y="1195424"/>
                            <a:ext cx="2217103" cy="950386"/>
                            <a:chOff x="316" y="1195424"/>
                            <a:chExt cx="2217103" cy="906887"/>
                          </a:xfrm>
                        </wpg:grpSpPr>
                        <wps:wsp>
                          <wps:cNvPr id="643058104" name="Rectangle: Rounded Corners 643058104"/>
                          <wps:cNvSpPr/>
                          <wps:spPr>
                            <a:xfrm>
                              <a:off x="18414" y="1195424"/>
                              <a:ext cx="2199005" cy="906887"/>
                            </a:xfrm>
                            <a:prstGeom prst="roundRect">
                              <a:avLst/>
                            </a:prstGeom>
                            <a:solidFill>
                              <a:srgbClr val="66FFFF"/>
                            </a:solid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1279686698" name="Text Box 1"/>
                          <wps:cNvSpPr txBox="1">
                            <a:spLocks noChangeArrowheads="1"/>
                          </wps:cNvSpPr>
                          <wps:spPr bwMode="auto">
                            <a:xfrm>
                              <a:off x="316" y="1227000"/>
                              <a:ext cx="2161540" cy="748037"/>
                            </a:xfrm>
                            <a:prstGeom prst="rect">
                              <a:avLst/>
                            </a:prstGeom>
                            <a:noFill/>
                            <a:ln w="19050">
                              <a:noFill/>
                              <a:miter lim="800000"/>
                              <a:headEnd/>
                              <a:tailEnd/>
                            </a:ln>
                          </wps:spPr>
                          <wps:txbx>
                            <w:txbxContent>
                              <w:p w14:paraId="7DBC4C7D" w14:textId="77777777" w:rsidR="008818E2" w:rsidRDefault="008818E2" w:rsidP="008818E2">
                                <w:pPr>
                                  <w:jc w:val="center"/>
                                  <w:rPr>
                                    <w:rFonts w:eastAsia="Calibri" w:cs="Arial"/>
                                    <w:b/>
                                    <w:bCs/>
                                    <w:color w:val="0070C0"/>
                                    <w:spacing w:val="2"/>
                                    <w:kern w:val="21"/>
                                    <w:sz w:val="24"/>
                                    <w:szCs w:val="24"/>
                                  </w:rPr>
                                </w:pPr>
                                <w:r>
                                  <w:rPr>
                                    <w:rFonts w:eastAsia="Calibri" w:cs="Arial"/>
                                    <w:b/>
                                    <w:bCs/>
                                    <w:color w:val="0070C0"/>
                                    <w:spacing w:val="2"/>
                                    <w:kern w:val="21"/>
                                    <w:u w:val="single"/>
                                  </w:rPr>
                                  <w:t>Tier 2 Clinic Classification</w:t>
                                </w:r>
                              </w:p>
                              <w:p w14:paraId="3BCF5D62" w14:textId="77777777" w:rsidR="008818E2" w:rsidRDefault="008818E2" w:rsidP="008818E2">
                                <w:pPr>
                                  <w:rPr>
                                    <w:rFonts w:eastAsia="Calibri" w:cs="Arial"/>
                                    <w:color w:val="3A3E3E"/>
                                    <w:kern w:val="21"/>
                                    <w:sz w:val="8"/>
                                    <w:szCs w:val="8"/>
                                  </w:rPr>
                                </w:pPr>
                                <w:r>
                                  <w:rPr>
                                    <w:rFonts w:eastAsia="Calibri" w:cs="Arial"/>
                                    <w:color w:val="3A3E3E"/>
                                    <w:kern w:val="21"/>
                                    <w:sz w:val="8"/>
                                    <w:szCs w:val="8"/>
                                  </w:rPr>
                                  <w:t> </w:t>
                                </w:r>
                              </w:p>
                              <w:p w14:paraId="1D3E49C0" w14:textId="77777777" w:rsidR="008818E2" w:rsidRDefault="008818E2" w:rsidP="008818E2">
                                <w:pPr>
                                  <w:jc w:val="center"/>
                                  <w:rPr>
                                    <w:rFonts w:eastAsia="Calibri" w:cs="Arial"/>
                                    <w:b/>
                                    <w:bCs/>
                                    <w:color w:val="3A3E3E"/>
                                    <w:spacing w:val="2"/>
                                    <w:kern w:val="21"/>
                                  </w:rPr>
                                </w:pPr>
                                <w:r>
                                  <w:rPr>
                                    <w:rFonts w:eastAsia="Calibri" w:cs="Arial"/>
                                    <w:b/>
                                    <w:bCs/>
                                    <w:color w:val="3A3E3E"/>
                                    <w:spacing w:val="2"/>
                                    <w:kern w:val="21"/>
                                  </w:rPr>
                                  <w:t>40.42</w:t>
                                </w:r>
                                <w:r>
                                  <w:rPr>
                                    <w:rFonts w:eastAsia="Calibri" w:cs="Arial"/>
                                    <w:b/>
                                    <w:bCs/>
                                    <w:color w:val="0070C0"/>
                                    <w:spacing w:val="2"/>
                                    <w:kern w:val="21"/>
                                  </w:rPr>
                                  <w:t>: Circulatory</w:t>
                                </w:r>
                              </w:p>
                            </w:txbxContent>
                          </wps:txbx>
                          <wps:bodyPr rot="0" vert="horz" wrap="square" lIns="91440" tIns="45720" rIns="91440" bIns="45720" anchor="t" anchorCtr="0">
                            <a:noAutofit/>
                          </wps:bodyPr>
                        </wps:wsp>
                      </wpg:grpSp>
                      <wps:wsp>
                        <wps:cNvPr id="1878489035" name="Arrow: Right 1878489035"/>
                        <wps:cNvSpPr/>
                        <wps:spPr>
                          <a:xfrm>
                            <a:off x="2235517" y="1328655"/>
                            <a:ext cx="1149985" cy="755015"/>
                          </a:xfrm>
                          <a:prstGeom prst="rightArrow">
                            <a:avLst/>
                          </a:prstGeom>
                          <a:no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1392699427" name="Arrow: Right 1392699427"/>
                        <wps:cNvSpPr/>
                        <wps:spPr>
                          <a:xfrm>
                            <a:off x="2217419" y="133028"/>
                            <a:ext cx="1149985" cy="755015"/>
                          </a:xfrm>
                          <a:prstGeom prst="rightArrow">
                            <a:avLst/>
                          </a:prstGeom>
                          <a:no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1073977720" name="Rectangle: Rounded Corners 1073977720"/>
                        <wps:cNvSpPr/>
                        <wps:spPr>
                          <a:xfrm>
                            <a:off x="3403600" y="1195283"/>
                            <a:ext cx="2199005" cy="969076"/>
                          </a:xfrm>
                          <a:prstGeom prst="roundRect">
                            <a:avLst/>
                          </a:prstGeom>
                          <a:solidFill>
                            <a:srgbClr val="66FFFF"/>
                          </a:solid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67649783" name="Rectangle: Rounded Corners 267649783"/>
                        <wps:cNvSpPr/>
                        <wps:spPr>
                          <a:xfrm>
                            <a:off x="3367404" y="0"/>
                            <a:ext cx="2199005" cy="1042107"/>
                          </a:xfrm>
                          <a:prstGeom prst="roundRect">
                            <a:avLst/>
                          </a:prstGeom>
                          <a:solidFill>
                            <a:srgbClr val="66FFFF"/>
                          </a:solid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39031692" name="Text Box 15"/>
                        <wps:cNvSpPr txBox="1">
                          <a:spLocks noChangeArrowheads="1"/>
                        </wps:cNvSpPr>
                        <wps:spPr bwMode="auto">
                          <a:xfrm>
                            <a:off x="2397721" y="276317"/>
                            <a:ext cx="745490" cy="363049"/>
                          </a:xfrm>
                          <a:prstGeom prst="rect">
                            <a:avLst/>
                          </a:prstGeom>
                          <a:noFill/>
                          <a:ln w="19050">
                            <a:noFill/>
                            <a:miter lim="800000"/>
                            <a:headEnd/>
                            <a:tailEnd/>
                          </a:ln>
                        </wps:spPr>
                        <wps:txbx>
                          <w:txbxContent>
                            <w:p w14:paraId="79A019B9" w14:textId="77777777" w:rsidR="008818E2" w:rsidRDefault="008818E2" w:rsidP="008818E2">
                              <w:pPr>
                                <w:rPr>
                                  <w:rFonts w:eastAsia="Calibri" w:cs="Arial"/>
                                  <w:i/>
                                  <w:iCs/>
                                  <w:color w:val="0070C0"/>
                                  <w:spacing w:val="2"/>
                                  <w:kern w:val="21"/>
                                </w:rPr>
                              </w:pPr>
                              <w:r>
                                <w:rPr>
                                  <w:rFonts w:eastAsia="Calibri" w:cs="Arial"/>
                                  <w:i/>
                                  <w:iCs/>
                                  <w:color w:val="0070C0"/>
                                  <w:spacing w:val="2"/>
                                  <w:kern w:val="21"/>
                                </w:rPr>
                                <w:t>maps to</w:t>
                              </w:r>
                            </w:p>
                          </w:txbxContent>
                        </wps:txbx>
                        <wps:bodyPr rot="0" vert="horz" wrap="square" lIns="91440" tIns="45720" rIns="91440" bIns="45720" anchor="t" anchorCtr="0">
                          <a:noAutofit/>
                        </wps:bodyPr>
                      </wps:wsp>
                      <wps:wsp>
                        <wps:cNvPr id="1486782466" name="Text Box 15"/>
                        <wps:cNvSpPr txBox="1">
                          <a:spLocks noChangeArrowheads="1"/>
                        </wps:cNvSpPr>
                        <wps:spPr bwMode="auto">
                          <a:xfrm>
                            <a:off x="2390404" y="1471741"/>
                            <a:ext cx="745490" cy="345464"/>
                          </a:xfrm>
                          <a:prstGeom prst="rect">
                            <a:avLst/>
                          </a:prstGeom>
                          <a:noFill/>
                          <a:ln w="19050">
                            <a:noFill/>
                            <a:miter lim="800000"/>
                            <a:headEnd/>
                            <a:tailEnd/>
                          </a:ln>
                        </wps:spPr>
                        <wps:txbx>
                          <w:txbxContent>
                            <w:p w14:paraId="0E07B948" w14:textId="77777777" w:rsidR="008818E2" w:rsidRDefault="008818E2" w:rsidP="008818E2">
                              <w:pPr>
                                <w:rPr>
                                  <w:rFonts w:eastAsia="Calibri" w:cs="Arial"/>
                                  <w:i/>
                                  <w:iCs/>
                                  <w:color w:val="0070C0"/>
                                  <w:spacing w:val="2"/>
                                  <w:kern w:val="21"/>
                                </w:rPr>
                              </w:pPr>
                              <w:r>
                                <w:rPr>
                                  <w:rFonts w:eastAsia="Calibri" w:cs="Arial"/>
                                  <w:i/>
                                  <w:iCs/>
                                  <w:color w:val="0070C0"/>
                                  <w:spacing w:val="2"/>
                                  <w:kern w:val="21"/>
                                </w:rPr>
                                <w:t>maps to</w:t>
                              </w:r>
                            </w:p>
                          </w:txbxContent>
                        </wps:txbx>
                        <wps:bodyPr rot="0" vert="horz" wrap="square" lIns="91440" tIns="45720" rIns="91440" bIns="45720" anchor="t" anchorCtr="0">
                          <a:noAutofit/>
                        </wps:bodyPr>
                      </wps:wsp>
                      <wps:wsp>
                        <wps:cNvPr id="239399751" name="Text Box 217"/>
                        <wps:cNvSpPr txBox="1">
                          <a:spLocks noChangeArrowheads="1"/>
                        </wps:cNvSpPr>
                        <wps:spPr bwMode="auto">
                          <a:xfrm>
                            <a:off x="3422014" y="-26366"/>
                            <a:ext cx="2162175" cy="1040076"/>
                          </a:xfrm>
                          <a:prstGeom prst="rect">
                            <a:avLst/>
                          </a:prstGeom>
                          <a:noFill/>
                          <a:ln w="19050">
                            <a:noFill/>
                            <a:miter lim="800000"/>
                            <a:headEnd/>
                            <a:tailEnd/>
                          </a:ln>
                        </wps:spPr>
                        <wps:txbx>
                          <w:txbxContent>
                            <w:p w14:paraId="595BC85C" w14:textId="77777777" w:rsidR="008818E2" w:rsidRDefault="008818E2" w:rsidP="008818E2">
                              <w:pPr>
                                <w:jc w:val="center"/>
                                <w:rPr>
                                  <w:rFonts w:eastAsia="Calibri" w:cs="Arial"/>
                                  <w:b/>
                                  <w:bCs/>
                                  <w:color w:val="0070C0"/>
                                  <w:spacing w:val="2"/>
                                  <w:kern w:val="21"/>
                                  <w:sz w:val="24"/>
                                  <w:szCs w:val="24"/>
                                </w:rPr>
                              </w:pPr>
                              <w:r>
                                <w:rPr>
                                  <w:rFonts w:eastAsia="Calibri" w:cs="Arial"/>
                                  <w:b/>
                                  <w:bCs/>
                                  <w:color w:val="0070C0"/>
                                  <w:spacing w:val="2"/>
                                  <w:kern w:val="21"/>
                                  <w:u w:val="single"/>
                                </w:rPr>
                                <w:t>CCC</w:t>
                              </w:r>
                            </w:p>
                            <w:p w14:paraId="31225D05" w14:textId="77777777" w:rsidR="008818E2" w:rsidRDefault="008818E2" w:rsidP="008818E2">
                              <w:pPr>
                                <w:jc w:val="center"/>
                                <w:rPr>
                                  <w:rFonts w:eastAsia="Calibri" w:cs="Arial"/>
                                  <w:b/>
                                  <w:bCs/>
                                  <w:color w:val="0070C0"/>
                                  <w:spacing w:val="2"/>
                                  <w:kern w:val="21"/>
                                </w:rPr>
                              </w:pPr>
                              <w:r>
                                <w:rPr>
                                  <w:rFonts w:eastAsia="Calibri" w:cs="Arial"/>
                                  <w:b/>
                                  <w:bCs/>
                                  <w:color w:val="0070C0"/>
                                  <w:spacing w:val="2"/>
                                  <w:kern w:val="21"/>
                                </w:rPr>
                                <w:t>186: Cardiac Surgery – Cardiothoracic (</w:t>
                              </w:r>
                              <w:r>
                                <w:rPr>
                                  <w:rFonts w:eastAsia="Calibri" w:cs="Arial"/>
                                  <w:b/>
                                  <w:bCs/>
                                  <w:color w:val="3A3E3E"/>
                                  <w:spacing w:val="2"/>
                                  <w:kern w:val="21"/>
                                </w:rPr>
                                <w:t>Medical Officer</w:t>
                              </w:r>
                              <w:r>
                                <w:rPr>
                                  <w:rFonts w:eastAsia="Calibri" w:cs="Arial"/>
                                  <w:b/>
                                  <w:bCs/>
                                  <w:color w:val="0070C0"/>
                                  <w:spacing w:val="2"/>
                                  <w:kern w:val="21"/>
                                </w:rPr>
                                <w:t>)</w:t>
                              </w:r>
                            </w:p>
                          </w:txbxContent>
                        </wps:txbx>
                        <wps:bodyPr rot="0" vert="horz" wrap="square" lIns="91440" tIns="45720" rIns="91440" bIns="45720" anchor="t" anchorCtr="0">
                          <a:noAutofit/>
                        </wps:bodyPr>
                      </wps:wsp>
                      <wps:wsp>
                        <wps:cNvPr id="577301497" name="Text Box 4"/>
                        <wps:cNvSpPr txBox="1">
                          <a:spLocks noChangeArrowheads="1"/>
                        </wps:cNvSpPr>
                        <wps:spPr bwMode="auto">
                          <a:xfrm>
                            <a:off x="3422014" y="1223823"/>
                            <a:ext cx="2162175" cy="966448"/>
                          </a:xfrm>
                          <a:prstGeom prst="rect">
                            <a:avLst/>
                          </a:prstGeom>
                          <a:noFill/>
                          <a:ln w="19050">
                            <a:noFill/>
                            <a:miter lim="800000"/>
                            <a:headEnd/>
                            <a:tailEnd/>
                          </a:ln>
                        </wps:spPr>
                        <wps:txbx>
                          <w:txbxContent>
                            <w:p w14:paraId="0E575C5D" w14:textId="77777777" w:rsidR="008818E2" w:rsidRDefault="008818E2" w:rsidP="008818E2">
                              <w:pPr>
                                <w:jc w:val="center"/>
                                <w:rPr>
                                  <w:rFonts w:eastAsia="Calibri" w:cs="Arial"/>
                                  <w:b/>
                                  <w:bCs/>
                                  <w:color w:val="0070C0"/>
                                  <w:spacing w:val="2"/>
                                  <w:kern w:val="21"/>
                                  <w:sz w:val="24"/>
                                  <w:szCs w:val="24"/>
                                </w:rPr>
                              </w:pPr>
                              <w:r>
                                <w:rPr>
                                  <w:rFonts w:eastAsia="Calibri" w:cs="Arial"/>
                                  <w:b/>
                                  <w:bCs/>
                                  <w:color w:val="0070C0"/>
                                  <w:spacing w:val="2"/>
                                  <w:kern w:val="21"/>
                                  <w:u w:val="single"/>
                                </w:rPr>
                                <w:t>CCC</w:t>
                              </w:r>
                            </w:p>
                            <w:p w14:paraId="487F2391" w14:textId="77777777" w:rsidR="008818E2" w:rsidRDefault="008818E2" w:rsidP="008818E2">
                              <w:pPr>
                                <w:jc w:val="center"/>
                                <w:rPr>
                                  <w:rFonts w:eastAsia="Calibri" w:cs="Arial"/>
                                  <w:b/>
                                  <w:bCs/>
                                  <w:color w:val="0070C0"/>
                                  <w:spacing w:val="2"/>
                                  <w:kern w:val="21"/>
                                </w:rPr>
                              </w:pPr>
                              <w:r>
                                <w:rPr>
                                  <w:rFonts w:eastAsia="Calibri" w:cs="Arial"/>
                                  <w:b/>
                                  <w:bCs/>
                                  <w:color w:val="0070C0"/>
                                  <w:spacing w:val="2"/>
                                  <w:kern w:val="21"/>
                                </w:rPr>
                                <w:t>186: Cardiac Surgery – Cardiothoracic (</w:t>
                              </w:r>
                              <w:r>
                                <w:rPr>
                                  <w:rFonts w:eastAsia="Calibri" w:cs="Arial"/>
                                  <w:b/>
                                  <w:bCs/>
                                  <w:color w:val="3A3E3E"/>
                                  <w:spacing w:val="2"/>
                                  <w:kern w:val="21"/>
                                </w:rPr>
                                <w:t>Other Health Professional</w:t>
                              </w:r>
                              <w:r>
                                <w:rPr>
                                  <w:rFonts w:eastAsia="Calibri" w:cs="Arial"/>
                                  <w:b/>
                                  <w:bCs/>
                                  <w:color w:val="0070C0"/>
                                  <w:spacing w:val="2"/>
                                  <w:kern w:val="21"/>
                                </w:rPr>
                                <w:t>)</w:t>
                              </w:r>
                            </w:p>
                          </w:txbxContent>
                        </wps:txbx>
                        <wps:bodyPr rot="0" vert="horz" wrap="square" lIns="91440" tIns="45720" rIns="91440" bIns="45720" anchor="t" anchorCtr="0">
                          <a:noAutofit/>
                        </wps:bodyPr>
                      </wps:wsp>
                    </wpg:wgp>
                  </a:graphicData>
                </a:graphic>
                <wp14:sizeRelV relativeFrom="margin">
                  <wp14:pctHeight>0</wp14:pctHeight>
                </wp14:sizeRelV>
              </wp:anchor>
            </w:drawing>
          </mc:Choice>
          <mc:Fallback>
            <w:pict>
              <v:group w14:anchorId="1A19B4E4" id="Group 17" o:spid="_x0000_s1027" style="position:absolute;left:0;text-align:left;margin-left:18.6pt;margin-top:136.55pt;width:441.15pt;height:174.5pt;z-index:251658261;mso-position-horizontal-relative:text;mso-position-vertical-relative:text;mso-height-relative:margin" coordorigin=",-263" coordsize="56026,221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7WvchAYAAB0sAAAOAAAAZHJzL2Uyb0RvYy54bWzsWm1v2zYQ/j5g/0HQ99YkRVGiUafI0qYY&#10;kHVF26GfGUm2hUmiRjGx01+/I6k3O6nTdJvrYsoHRxJfxDvdPc/dkS9ebsvCu81Uk8tq4ePnyPey&#10;KpFpXq0W/h8fL5/FvtdoUaWikFW28O+yxn959vNPLzb1PCNyLYs0Ux5MUjXzTb3w11rX89msSdZZ&#10;KZrnss4qaFxKVQoNt2o1S5XYwOxlMSMIsdlGqrRWMsmaBp6+co3+mZ1/ucwS/fty2WTaKxY+rE3b&#10;X2V/r83v7OyFmK+UqNd50i5DfMMqSpFX8NJ+qldCC+9G5femKvNEyUYu9fNEljO5XOZJZmUAaTDa&#10;k+aNkje1lWU136zqXk2g2j09ffO0ydvbN6r+UL9ToIlNvQJd2Dsjy3apSvMfVultrcruepVlW+0l&#10;8DBkiDAU+l4CbYRghsNWqckaND+Me0ZYwJjTd7J+/aXhLIhMn1n39tnOmvobt1ZY/Dvl5SkYHg/C&#10;OOQsoL5XiRIMzerOGz1v5XuywGEcBG7ZncwgZkQxdzJjRAlGdtFivifzMHSQeG8wYgHCByUGv2iG&#10;T9/8s0//YS3qzFpUMx9pD1GOY6PBTnvvwXFEtSqyufde3lRplnoXUlXg5x4I3HW2KrUT9QbUzBuw&#10;pS9az6CRXpmYc9QZEI9oRMIddYh5rRr9JpOlZy4WPvhElZr1WX8Tt1eNdgbT9TMvb2SRp5d5Udgb&#10;tbq+KJR3KwAEGLuEv/YVO92KytuADcdhFNqpdxqb8RwIEcSsmYOdjrrBXVGB8W7qTg32St8VmVlH&#10;Ub3PlmCu4DbEvcGgXNYvTSRJVmnsmtYizdyKQwR/3YK7EdZF7IRm5iVI2s/dTtD1dJN0cztVtf3N&#10;0MyCZD8YHVqYG9yPsG+Wle4Hl3kl1UMTFCBV+2bXv1OSU43R0rVM78CZlXQQ3dTJZQ7f+0o0+p1Q&#10;gMmA3sAz0LqW6rPvbQCzF37z141Qme8Vv1bgGRxTakDe3tAwInCjxi3X45bqpryQYBEYGKpO7KXp&#10;r4vucqlk+Qno5dy8FZpElcC7F36iVXdzoR2XAEEl2fm57QbAXgt9VX2oEzO50ZIxzY/bT0LVrRFr&#10;MP+3svNGMd8zY9fXjKzk+Y2Wy9za+KCnVn+ADAYJjwARUcwRpREOOoT4aBz4F7n1LKabNQCeGBjw&#10;9BYed5I39ZVM/my8Sl6sAVCyc6XkZp2JFD6Xs4nRUCeLARDvevObTAHGBUhvVbhHRmFIKGA9kE4I&#10;vMmNdYEtt6wCNAQQ3ZISZwQ9iimPwEklDZbYdziUwBwBz7kP1DeVuYZYpsjLhR8bn22J0Ej7ukrt&#10;aC3ywl0/jBV6e711hGYkGr537xf/rgt0Fq337PkrLW8gZ8fHNnZwl2NygU+FMGikM52WmlH/3Iq6&#10;Mgb0tbFIgJn9+BjzkBK69/nh42MElmpiEh6iIO7jjjYkeXD4LkcPEyAWx4eDkiP4H6MBCmPg3k6J&#10;Bxh66NvaUOuZ7d0XCBrHFDuPelipOzx9XycTT088PfH0d+dpTCLOYsY45N0uEeqJ2tLtiG2PQ9Q9&#10;1BIS9ZQ4ImocmpDNIHVEY7SX/d0HlZMjavLjEfUR6ArHUUwhZAz6jNIGfpBN5qu19kbNT6EoQoIw&#10;xJFj/oDELLS54hD4YUw5N1mstacQQsPHkkmzHLs0G8ztheEm69yL8aYk0VaCjFZsje5+9gofFGLb&#10;KUn8HyaJOOCEcU4JuKgjn12vH5qf5vVtuQ04AgcBIvFuuD85vXG43hunytBUGbIM7+oHRygeRwGP&#10;Iltsc05/IDWFSnnX+SkQEFAUMFNAMBAAKT+J90vyO9kp4yiyKT/4RVc36qrDUxV5woqpiuyq7Uev&#10;IhMWMcoj8N42PjgAFUPfJyFFwCJqqmSAFG39dUg2RztNo227CSSmraZpq+l0tppoAHUDzDjpQGKo&#10;YNls/uglLGJCFgLbhIApJGIBVCAAkoaqQ0RDytsiVgD7+dRuRx2AlZMrYtlo6tR3m8z6/vtolsYs&#10;igmFoyr36qffzfpQx2gYdmDh6MkB8wNTZHY77EcyP7vgyfxSgJeAB5xHIYDNXvUe9jS7SvNRN9oD&#10;SuBkmguoxme4hqhqtNcOURV6PPU6OfjrHXvvEMpJbbYfBf7CKILzaBCi37O/3ke/m/VhKP/H5F7i&#10;PzI/zhiltjr4I6Fff4DmlK3PHvWAM6i2utielzWHXMf3Np0cTvWe/Q0AAP//AwBQSwMEFAAGAAgA&#10;AAAhAAPKEy7hAAAACgEAAA8AAABkcnMvZG93bnJldi54bWxMj8FqwzAQRO+F/oPYQm+NLJkkjet1&#10;CKHtKRSaFEpvirWxTSzJWIrt/H3VU3Nc5jHzNl9PpmUD9b5xFkHMEmBkS6cbWyF8Hd6enoH5oKxW&#10;rbOEcCUP6+L+LleZdqP9pGEfKhZLrM8UQh1Cl3Huy5qM8jPXkY3ZyfVGhXj2Fde9GmO5ablMkgU3&#10;qrFxoVYdbWsqz/uLQXgf1bhJxeuwO5+215/D/ON7Jwjx8WHavAALNIV/GP70ozoU0enoLlZ71iKk&#10;SxlJBLlMBbAIrMRqDuyIsJBSAC9yfvtC8QsAAP//AwBQSwECLQAUAAYACAAAACEAtoM4kv4AAADh&#10;AQAAEwAAAAAAAAAAAAAAAAAAAAAAW0NvbnRlbnRfVHlwZXNdLnhtbFBLAQItABQABgAIAAAAIQA4&#10;/SH/1gAAAJQBAAALAAAAAAAAAAAAAAAAAC8BAABfcmVscy8ucmVsc1BLAQItABQABgAIAAAAIQAW&#10;7WvchAYAAB0sAAAOAAAAAAAAAAAAAAAAAC4CAABkcnMvZTJvRG9jLnhtbFBLAQItABQABgAIAAAA&#10;IQADyhMu4QAAAAoBAAAPAAAAAAAAAAAAAAAAAN4IAABkcnMvZG93bnJldi54bWxQSwUGAAAAAAQA&#10;BADzAAAA7AkAAAAA&#10;">
                <v:group id="Group 1935859634" o:spid="_x0000_s1028" style="position:absolute;top:58;width:22174;height:10421" coordorigin=",58" coordsize="22174,100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HjOeyQAAAOMAAAAPAAAAZHJzL2Rvd25yZXYueG1sRE/NasJA&#10;EL4X+g7LCL3VTZpGNLqKSFs8SKFaEG9DdkyC2dmQ3Sbx7V1B6HG+/1msBlOLjlpXWVYQjyMQxLnV&#10;FRcKfg+fr1MQziNrrC2Tgis5WC2fnxaYadvzD3V7X4gQwi5DBaX3TSaly0sy6Ma2IQ7c2bYGfTjb&#10;QuoW+xBuavkWRRNpsOLQUGJDm5Lyy/7PKPjqsV8n8Ue3u5w319Mh/T7uYlLqZTSs5yA8Df5f/HBv&#10;dZg/S9JpOpsk73D/KQAglzcAAAD//wMAUEsBAi0AFAAGAAgAAAAhANvh9svuAAAAhQEAABMAAAAA&#10;AAAAAAAAAAAAAAAAAFtDb250ZW50X1R5cGVzXS54bWxQSwECLQAUAAYACAAAACEAWvQsW78AAAAV&#10;AQAACwAAAAAAAAAAAAAAAAAfAQAAX3JlbHMvLnJlbHNQSwECLQAUAAYACAAAACEAfR4znskAAADj&#10;AAAADwAAAAAAAAAAAAAAAAAHAgAAZHJzL2Rvd25yZXYueG1sUEsFBgAAAAADAAMAtwAAAP0CAAAA&#10;AA==&#10;">
                  <v:roundrect id="Rectangle: Rounded Corners 1049183585" o:spid="_x0000_s1029" style="position:absolute;top:58;width:21990;height:974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JYygAAAOMAAAAPAAAAZHJzL2Rvd25yZXYueG1sRE9fa8Iw&#10;EH8X9h3CDXzTRDdH7YziBqIDZZsT2ePRnG1Zc6lNVrtvbwaDPd7v/80Wna1ES40vHWsYDRUI4syZ&#10;knMNh4/VIAHhA7LByjFp+CEPi/lNb4apcRd+p3YfchFD2KeooQihTqX0WUEW/dDVxJE7ucZiiGeT&#10;S9PgJYbbSo6VepAWS44NBdb0XFD2tf+2Gl5O5+Pxdb39tIf2SW3q3Y7Ob1Ot+7fd8hFEoC78i//c&#10;GxPnq/vpKLmbJBP4/SkCIOdXAAAA//8DAFBLAQItABQABgAIAAAAIQDb4fbL7gAAAIUBAAATAAAA&#10;AAAAAAAAAAAAAAAAAABbQ29udGVudF9UeXBlc10ueG1sUEsBAi0AFAAGAAgAAAAhAFr0LFu/AAAA&#10;FQEAAAsAAAAAAAAAAAAAAAAAHwEAAF9yZWxzLy5yZWxzUEsBAi0AFAAGAAgAAAAhAMkj8ljKAAAA&#10;4wAAAA8AAAAAAAAAAAAAAAAABwIAAGRycy9kb3ducmV2LnhtbFBLBQYAAAAAAwADALcAAAD+AgAA&#10;AAA=&#10;" fillcolor="#6ff" strokecolor="#002060" strokeweight="2.25pt">
                    <v:stroke joinstyle="miter"/>
                  </v:roundrect>
                  <v:shapetype id="_x0000_t202" coordsize="21600,21600" o:spt="202" path="m,l,21600r21600,l21600,xe">
                    <v:stroke joinstyle="miter"/>
                    <v:path gradientshapeok="t" o:connecttype="rect"/>
                  </v:shapetype>
                  <v:shape id="Text Box 6" o:spid="_x0000_s1030" type="#_x0000_t202" style="position:absolute;left:552;top:501;width:21622;height:96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jHFvyQAAAOIAAAAPAAAAZHJzL2Rvd25yZXYueG1sRI9PSwMx&#10;FMTvgt8hPMGbTVaLrdumRUXBgwhtF7w+Nq+bxc3LksT98+2NIHgcZuY3zHY/uU4MFGLrWUOxUCCI&#10;a29abjRUp9ebNYiYkA12nknDTBH2u8uLLZbGj3yg4ZgakSEcS9RgU+pLKWNtyWFc+J44e2cfHKYs&#10;QyNNwDHDXSdvlbqXDlvOCxZ7erZUfx2/nQb3rj4PHy+FreZqwDSfngKPk9bXV9PjBkSiKf2H/9pv&#10;RsNq/aCWy1VxB7+X8h2Qux8AAAD//wMAUEsBAi0AFAAGAAgAAAAhANvh9svuAAAAhQEAABMAAAAA&#10;AAAAAAAAAAAAAAAAAFtDb250ZW50X1R5cGVzXS54bWxQSwECLQAUAAYACAAAACEAWvQsW78AAAAV&#10;AQAACwAAAAAAAAAAAAAAAAAfAQAAX3JlbHMvLnJlbHNQSwECLQAUAAYACAAAACEA9oxxb8kAAADi&#10;AAAADwAAAAAAAAAAAAAAAAAHAgAAZHJzL2Rvd25yZXYueG1sUEsFBgAAAAADAAMAtwAAAP0CAAAA&#10;AA==&#10;" filled="f" stroked="f" strokeweight="1.5pt">
                    <v:textbox>
                      <w:txbxContent>
                        <w:p w14:paraId="4BE320F0" w14:textId="77777777" w:rsidR="008818E2" w:rsidRDefault="008818E2" w:rsidP="008818E2">
                          <w:pPr>
                            <w:jc w:val="center"/>
                            <w:rPr>
                              <w:rFonts w:eastAsia="Calibri" w:cs="Arial"/>
                              <w:b/>
                              <w:bCs/>
                              <w:color w:val="0070C0"/>
                              <w:spacing w:val="2"/>
                              <w:kern w:val="21"/>
                              <w:sz w:val="24"/>
                              <w:szCs w:val="24"/>
                            </w:rPr>
                          </w:pPr>
                          <w:r>
                            <w:rPr>
                              <w:rFonts w:eastAsia="Calibri" w:cs="Arial"/>
                              <w:b/>
                              <w:bCs/>
                              <w:color w:val="0070C0"/>
                              <w:spacing w:val="2"/>
                              <w:kern w:val="21"/>
                              <w:u w:val="single"/>
                            </w:rPr>
                            <w:t>Tier 2 Clinic Classification</w:t>
                          </w:r>
                        </w:p>
                        <w:p w14:paraId="63736CD4" w14:textId="77777777" w:rsidR="008818E2" w:rsidRDefault="008818E2" w:rsidP="008818E2">
                          <w:pPr>
                            <w:rPr>
                              <w:rFonts w:eastAsia="Calibri" w:cs="Arial"/>
                              <w:color w:val="3A3E3E"/>
                              <w:kern w:val="21"/>
                              <w:sz w:val="8"/>
                              <w:szCs w:val="8"/>
                            </w:rPr>
                          </w:pPr>
                          <w:r>
                            <w:rPr>
                              <w:rFonts w:eastAsia="Calibri" w:cs="Arial"/>
                              <w:color w:val="3A3E3E"/>
                              <w:kern w:val="21"/>
                              <w:sz w:val="8"/>
                              <w:szCs w:val="8"/>
                            </w:rPr>
                            <w:t> </w:t>
                          </w:r>
                        </w:p>
                        <w:p w14:paraId="5E22F275" w14:textId="77777777" w:rsidR="008818E2" w:rsidRDefault="008818E2" w:rsidP="008818E2">
                          <w:pPr>
                            <w:jc w:val="center"/>
                            <w:rPr>
                              <w:rFonts w:eastAsia="Calibri" w:cs="Arial"/>
                              <w:b/>
                              <w:bCs/>
                              <w:color w:val="3A3E3E"/>
                              <w:spacing w:val="2"/>
                              <w:kern w:val="21"/>
                            </w:rPr>
                          </w:pPr>
                          <w:r>
                            <w:rPr>
                              <w:rFonts w:eastAsia="Calibri" w:cs="Arial"/>
                              <w:b/>
                              <w:bCs/>
                              <w:color w:val="3A3E3E"/>
                              <w:spacing w:val="2"/>
                              <w:kern w:val="21"/>
                            </w:rPr>
                            <w:t>20.23</w:t>
                          </w:r>
                          <w:r>
                            <w:rPr>
                              <w:rFonts w:eastAsia="Calibri" w:cs="Arial"/>
                              <w:b/>
                              <w:bCs/>
                              <w:color w:val="0070C0"/>
                              <w:spacing w:val="2"/>
                              <w:kern w:val="21"/>
                            </w:rPr>
                            <w:t>: Cardiothoracic</w:t>
                          </w:r>
                        </w:p>
                      </w:txbxContent>
                    </v:textbox>
                  </v:shape>
                </v:group>
                <v:group id="Group 1052401800" o:spid="_x0000_s1031" style="position:absolute;left:3;top:11954;width:22171;height:9504" coordorigin="3,11954" coordsize="22171,90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ieJPzAAAAOMAAAAPAAAAZHJzL2Rvd25yZXYueG1sRI9Ba8JA&#10;EIXvhf6HZQre6m60FkldRaRKD1KoFkpvQ3ZMgtnZkN0m8d93DoUeZ+bNe+9bbUbfqJ66WAe2kE0N&#10;KOIiuJpLC5/n/eMSVEzIDpvAZOFGETbr+7sV5i4M/EH9KZVKTDjmaKFKqc21jkVFHuM0tMRyu4TO&#10;Y5KxK7XrcBBz3+iZMc/aY82SUGFLu4qK6+nHWzgMOGzn2Wt/vF52t+/z4v3rmJG1k4dx+wIq0Zj+&#10;xX/fb07qm8XsyWRLIxTCJAvQ618AAAD//wMAUEsBAi0AFAAGAAgAAAAhANvh9svuAAAAhQEAABMA&#10;AAAAAAAAAAAAAAAAAAAAAFtDb250ZW50X1R5cGVzXS54bWxQSwECLQAUAAYACAAAACEAWvQsW78A&#10;AAAVAQAACwAAAAAAAAAAAAAAAAAfAQAAX3JlbHMvLnJlbHNQSwECLQAUAAYACAAAACEAD4niT8wA&#10;AADjAAAADwAAAAAAAAAAAAAAAAAHAgAAZHJzL2Rvd25yZXYueG1sUEsFBgAAAAADAAMAtwAAAAAD&#10;AAAAAA==&#10;">
                  <v:roundrect id="Rectangle: Rounded Corners 643058104" o:spid="_x0000_s1032" style="position:absolute;left:184;top:11954;width:21990;height:9069;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VZp9zAAAAOIAAAAPAAAAZHJzL2Rvd25yZXYueG1sRI/dagIx&#10;FITvC32HcAq9q4mtFd0apQqlFhR/ES8Pm+Pu0s3JuknX7ds3QsHLYWa+YUaT1paiodoXjjV0OwoE&#10;cepMwZmG/e7jaQDCB2SDpWPS8EseJuP7uxEmxl14Q802ZCJC2CeoIQ+hSqT0aU4WfcdVxNE7udpi&#10;iLLOpKnxEuG2lM9K9aXFguNCjhXNckq/tz9Ww9fpfDisPhdHu2+mal4tl3ReD7V+fGjf30AEasMt&#10;/N+eGw393ot6HXRVD66X4h2Q4z8AAAD//wMAUEsBAi0AFAAGAAgAAAAhANvh9svuAAAAhQEAABMA&#10;AAAAAAAAAAAAAAAAAAAAAFtDb250ZW50X1R5cGVzXS54bWxQSwECLQAUAAYACAAAACEAWvQsW78A&#10;AAAVAQAACwAAAAAAAAAAAAAAAAAfAQAAX3JlbHMvLnJlbHNQSwECLQAUAAYACAAAACEAWVWafcwA&#10;AADiAAAADwAAAAAAAAAAAAAAAAAHAgAAZHJzL2Rvd25yZXYueG1sUEsFBgAAAAADAAMAtwAAAAAD&#10;AAAAAA==&#10;" fillcolor="#6ff" strokecolor="#002060" strokeweight="2.25pt">
                    <v:stroke joinstyle="miter"/>
                  </v:roundrect>
                  <v:shape id="Text Box 1" o:spid="_x0000_s1033" type="#_x0000_t202" style="position:absolute;left:3;top:12270;width:21615;height:74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N6eIygAAAOMAAAAPAAAAZHJzL2Rvd25yZXYueG1sRI9PT8Mw&#10;DMXvSHyHyEjcWLodylaWTYBA4oCQtlXiajWmqWicKgn98+3xAYmj/Z7f+3l/nH2vRoqpC2xgvSpA&#10;ETfBdtwaqC+vd1tQKSNb7AOTgYUSHA/XV3usbJj4ROM5t0pCOFVowOU8VFqnxpHHtAoDsWhfIXrM&#10;MsZW24iThPteb4qi1B47lgaHAz07ar7PP96Afy8+Tx8va1cv9Yh5uTxFnmZjbm/mxwdQmeb8b/67&#10;frOCv7nflduy3Am0/CQL0IdfAAAA//8DAFBLAQItABQABgAIAAAAIQDb4fbL7gAAAIUBAAATAAAA&#10;AAAAAAAAAAAAAAAAAABbQ29udGVudF9UeXBlc10ueG1sUEsBAi0AFAAGAAgAAAAhAFr0LFu/AAAA&#10;FQEAAAsAAAAAAAAAAAAAAAAAHwEAAF9yZWxzLy5yZWxzUEsBAi0AFAAGAAgAAAAhAGo3p4jKAAAA&#10;4wAAAA8AAAAAAAAAAAAAAAAABwIAAGRycy9kb3ducmV2LnhtbFBLBQYAAAAAAwADALcAAAD+AgAA&#10;AAA=&#10;" filled="f" stroked="f" strokeweight="1.5pt">
                    <v:textbox>
                      <w:txbxContent>
                        <w:p w14:paraId="7DBC4C7D" w14:textId="77777777" w:rsidR="008818E2" w:rsidRDefault="008818E2" w:rsidP="008818E2">
                          <w:pPr>
                            <w:jc w:val="center"/>
                            <w:rPr>
                              <w:rFonts w:eastAsia="Calibri" w:cs="Arial"/>
                              <w:b/>
                              <w:bCs/>
                              <w:color w:val="0070C0"/>
                              <w:spacing w:val="2"/>
                              <w:kern w:val="21"/>
                              <w:sz w:val="24"/>
                              <w:szCs w:val="24"/>
                            </w:rPr>
                          </w:pPr>
                          <w:r>
                            <w:rPr>
                              <w:rFonts w:eastAsia="Calibri" w:cs="Arial"/>
                              <w:b/>
                              <w:bCs/>
                              <w:color w:val="0070C0"/>
                              <w:spacing w:val="2"/>
                              <w:kern w:val="21"/>
                              <w:u w:val="single"/>
                            </w:rPr>
                            <w:t>Tier 2 Clinic Classification</w:t>
                          </w:r>
                        </w:p>
                        <w:p w14:paraId="3BCF5D62" w14:textId="77777777" w:rsidR="008818E2" w:rsidRDefault="008818E2" w:rsidP="008818E2">
                          <w:pPr>
                            <w:rPr>
                              <w:rFonts w:eastAsia="Calibri" w:cs="Arial"/>
                              <w:color w:val="3A3E3E"/>
                              <w:kern w:val="21"/>
                              <w:sz w:val="8"/>
                              <w:szCs w:val="8"/>
                            </w:rPr>
                          </w:pPr>
                          <w:r>
                            <w:rPr>
                              <w:rFonts w:eastAsia="Calibri" w:cs="Arial"/>
                              <w:color w:val="3A3E3E"/>
                              <w:kern w:val="21"/>
                              <w:sz w:val="8"/>
                              <w:szCs w:val="8"/>
                            </w:rPr>
                            <w:t> </w:t>
                          </w:r>
                        </w:p>
                        <w:p w14:paraId="1D3E49C0" w14:textId="77777777" w:rsidR="008818E2" w:rsidRDefault="008818E2" w:rsidP="008818E2">
                          <w:pPr>
                            <w:jc w:val="center"/>
                            <w:rPr>
                              <w:rFonts w:eastAsia="Calibri" w:cs="Arial"/>
                              <w:b/>
                              <w:bCs/>
                              <w:color w:val="3A3E3E"/>
                              <w:spacing w:val="2"/>
                              <w:kern w:val="21"/>
                            </w:rPr>
                          </w:pPr>
                          <w:r>
                            <w:rPr>
                              <w:rFonts w:eastAsia="Calibri" w:cs="Arial"/>
                              <w:b/>
                              <w:bCs/>
                              <w:color w:val="3A3E3E"/>
                              <w:spacing w:val="2"/>
                              <w:kern w:val="21"/>
                            </w:rPr>
                            <w:t>40.42</w:t>
                          </w:r>
                          <w:r>
                            <w:rPr>
                              <w:rFonts w:eastAsia="Calibri" w:cs="Arial"/>
                              <w:b/>
                              <w:bCs/>
                              <w:color w:val="0070C0"/>
                              <w:spacing w:val="2"/>
                              <w:kern w:val="21"/>
                            </w:rPr>
                            <w:t>: Circulatory</w:t>
                          </w:r>
                        </w:p>
                      </w:txbxContent>
                    </v:textbox>
                  </v:shape>
                </v:group>
                <v:shapetype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Arrow: Right 1878489035" o:spid="_x0000_s1034" type="#_x0000_t13" style="position:absolute;left:22355;top:13286;width:11500;height:7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dta5yAAAAOMAAAAPAAAAZHJzL2Rvd25yZXYueG1sRE/dS8Mw&#10;EH8X/B/CCb6IS+eci3XZ0IEy2FP34fPRnG1Zc6lJbOt/bwTBx/t933I92lb05EPjWMN0koEgLp1p&#10;uNJwPLzeKhAhIhtsHZOGbwqwXl1eLDE3buCC+n2sRArhkKOGOsYulzKUNVkME9cRJ+7DeYsxnb6S&#10;xuOQwm0r77LsQVpsODXU2NGmpvK8/7Iahs17X/QHZf3i9FbYG/Qvn7Od1tdX4/MTiEhj/Bf/ubcm&#10;zVcLda8es9kcfn9KAMjVDwAAAP//AwBQSwECLQAUAAYACAAAACEA2+H2y+4AAACFAQAAEwAAAAAA&#10;AAAAAAAAAAAAAAAAW0NvbnRlbnRfVHlwZXNdLnhtbFBLAQItABQABgAIAAAAIQBa9CxbvwAAABUB&#10;AAALAAAAAAAAAAAAAAAAAB8BAABfcmVscy8ucmVsc1BLAQItABQABgAIAAAAIQCDdta5yAAAAOMA&#10;AAAPAAAAAAAAAAAAAAAAAAcCAABkcnMvZG93bnJldi54bWxQSwUGAAAAAAMAAwC3AAAA/AIAAAAA&#10;" adj="14509" filled="f" strokecolor="#002060" strokeweight="2.25pt"/>
                <v:shape id="Arrow: Right 1392699427" o:spid="_x0000_s1035" type="#_x0000_t13" style="position:absolute;left:22174;top:1330;width:11500;height:7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9wlfyAAAAOMAAAAPAAAAZHJzL2Rvd25yZXYueG1sRE9fS8Mw&#10;EH8X9h3CDXwRl66Tba3Lhg4UYU/ddM9Hc2uLzaVLYlu/vREEH+/3/za70bSiJ+cbywrmswQEcWl1&#10;w5WC99PL/RqED8gaW8uk4Js87LaTmw3m2g5cUH8MlYgh7HNUUIfQ5VL6siaDfmY74shdrDMY4ukq&#10;qR0OMdy0Mk2SpTTYcGyosaN9TeXn8csoGPbnvuhPa+NWH6+FuUP3fF0clLqdjk+PIAKN4V/8537T&#10;cf4iS5dZ9pCu4PenCIDc/gAAAP//AwBQSwECLQAUAAYACAAAACEA2+H2y+4AAACFAQAAEwAAAAAA&#10;AAAAAAAAAAAAAAAAW0NvbnRlbnRfVHlwZXNdLnhtbFBLAQItABQABgAIAAAAIQBa9CxbvwAAABUB&#10;AAALAAAAAAAAAAAAAAAAAB8BAABfcmVscy8ucmVsc1BLAQItABQABgAIAAAAIQC19wlfyAAAAOMA&#10;AAAPAAAAAAAAAAAAAAAAAAcCAABkcnMvZG93bnJldi54bWxQSwUGAAAAAAMAAwC3AAAA/AIAAAAA&#10;" adj="14509" filled="f" strokecolor="#002060" strokeweight="2.25pt"/>
                <v:roundrect id="Rectangle: Rounded Corners 1073977720" o:spid="_x0000_s1036" style="position:absolute;left:34036;top:11952;width:21990;height:969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DVIzQAAAOMAAAAPAAAAZHJzL2Rvd25yZXYueG1sRI9BS8NA&#10;EIXvQv/DMkJvdtcWjI3dFhXECha1luJxyE6T0Oxsml3T+O+dg+BxZt68977FavCN6qmLdWAL1xMD&#10;irgIrubSwu7z6eoWVEzIDpvAZOGHIqyWo4sF5i6c+YP6bSqVmHDM0UKVUptrHYuKPMZJaInldgid&#10;xyRjV2rX4VnMfaOnxtxojzVLQoUtPVZUHLff3sLL4bTfvz2/fvld/2DW7WZDp/e5tePL4f4OVKIh&#10;/Yv/vtdO6ptsNs+ybCoUwiQL0MtfAAAA//8DAFBLAQItABQABgAIAAAAIQDb4fbL7gAAAIUBAAAT&#10;AAAAAAAAAAAAAAAAAAAAAABbQ29udGVudF9UeXBlc10ueG1sUEsBAi0AFAAGAAgAAAAhAFr0LFu/&#10;AAAAFQEAAAsAAAAAAAAAAAAAAAAAHwEAAF9yZWxzLy5yZWxzUEsBAi0AFAAGAAgAAAAhALP4NUjN&#10;AAAA4wAAAA8AAAAAAAAAAAAAAAAABwIAAGRycy9kb3ducmV2LnhtbFBLBQYAAAAAAwADALcAAAAB&#10;AwAAAAA=&#10;" fillcolor="#6ff" strokecolor="#002060" strokeweight="2.25pt">
                  <v:stroke joinstyle="miter"/>
                </v:roundrect>
                <v:roundrect id="Rectangle: Rounded Corners 267649783" o:spid="_x0000_s1037" style="position:absolute;left:33674;width:21990;height:1042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45UqzAAAAOIAAAAPAAAAZHJzL2Rvd25yZXYueG1sRI9Ba8JA&#10;FITvgv9heYI33dRK1NRVbKHUgtLWivT4yD6TYPZtzK4x/feuUOhxmJlvmPmyNaVoqHaFZQUPwwgE&#10;cWp1wZmC/ffrYArCeWSNpWVS8EsOlotuZ46Jtlf+ombnMxEg7BJUkHtfJVK6NCeDbmgr4uAdbW3Q&#10;B1lnUtd4DXBTylEUxdJgwWEhx4peckpPu4tR8H48Hw4fb5sfs2+eo3W13dL5c6ZUv9eunkB4av1/&#10;+K+91gpG8SQezybTR7hfCndALm4AAAD//wMAUEsBAi0AFAAGAAgAAAAhANvh9svuAAAAhQEAABMA&#10;AAAAAAAAAAAAAAAAAAAAAFtDb250ZW50X1R5cGVzXS54bWxQSwECLQAUAAYACAAAACEAWvQsW78A&#10;AAAVAQAACwAAAAAAAAAAAAAAAAAfAQAAX3JlbHMvLnJlbHNQSwECLQAUAAYACAAAACEA0uOVKswA&#10;AADiAAAADwAAAAAAAAAAAAAAAAAHAgAAZHJzL2Rvd25yZXYueG1sUEsFBgAAAAADAAMAtwAAAAAD&#10;AAAAAA==&#10;" fillcolor="#6ff" strokecolor="#002060" strokeweight="2.25pt">
                  <v:stroke joinstyle="miter"/>
                </v:roundrect>
                <v:shape id="Text Box 15" o:spid="_x0000_s1038" type="#_x0000_t202" style="position:absolute;left:23977;top:2763;width:7455;height:363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Yvj4yQAAAOIAAAAPAAAAZHJzL2Rvd25yZXYueG1sRI9PSwMx&#10;FMTvgt8hPMGbTbaVYrdNi4qCBxHaLnh9bF43i5uXJYn759sbQfA4zMxvmN1hcp0YKMTWs4ZioUAQ&#10;19603Giozq93DyBiQjbYeSYNM0U47K+vdlgaP/KRhlNqRIZwLFGDTakvpYy1JYdx4Xvi7F18cJiy&#10;DI00AccMd51cKrWWDlvOCxZ7erZUf52+nQb3rj6PHy+FreZqwDSfnwKPk9a3N9PjFkSiKf2H/9pv&#10;RsP9aqNWxXqzhN9L+Q7I/Q8AAAD//wMAUEsBAi0AFAAGAAgAAAAhANvh9svuAAAAhQEAABMAAAAA&#10;AAAAAAAAAAAAAAAAAFtDb250ZW50X1R5cGVzXS54bWxQSwECLQAUAAYACAAAACEAWvQsW78AAAAV&#10;AQAACwAAAAAAAAAAAAAAAAAfAQAAX3JlbHMvLnJlbHNQSwECLQAUAAYACAAAACEAmmL4+MkAAADi&#10;AAAADwAAAAAAAAAAAAAAAAAHAgAAZHJzL2Rvd25yZXYueG1sUEsFBgAAAAADAAMAtwAAAP0CAAAA&#10;AA==&#10;" filled="f" stroked="f" strokeweight="1.5pt">
                  <v:textbox>
                    <w:txbxContent>
                      <w:p w14:paraId="79A019B9" w14:textId="77777777" w:rsidR="008818E2" w:rsidRDefault="008818E2" w:rsidP="008818E2">
                        <w:pPr>
                          <w:rPr>
                            <w:rFonts w:eastAsia="Calibri" w:cs="Arial"/>
                            <w:i/>
                            <w:iCs/>
                            <w:color w:val="0070C0"/>
                            <w:spacing w:val="2"/>
                            <w:kern w:val="21"/>
                          </w:rPr>
                        </w:pPr>
                        <w:r>
                          <w:rPr>
                            <w:rFonts w:eastAsia="Calibri" w:cs="Arial"/>
                            <w:i/>
                            <w:iCs/>
                            <w:color w:val="0070C0"/>
                            <w:spacing w:val="2"/>
                            <w:kern w:val="21"/>
                          </w:rPr>
                          <w:t>maps to</w:t>
                        </w:r>
                      </w:p>
                    </w:txbxContent>
                  </v:textbox>
                </v:shape>
                <v:shape id="Text Box 15" o:spid="_x0000_s1039" type="#_x0000_t202" style="position:absolute;left:23904;top:14717;width:7454;height:34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JGbxgAAAOMAAAAPAAAAZHJzL2Rvd25yZXYueG1sRE/dS8Mw&#10;EH8X/B/CCb65dGPU0i0bbij4IMK2wl6P5tYUm0tJYj/+eyMIPt7v+7b7yXZiIB9axwqWiwwEce10&#10;y42C6vL2VIAIEVlj55gUzBRgv7u/22Kp3cgnGs6xESmEQ4kKTIx9KWWoDVkMC9cTJ+7mvMWYTt9I&#10;7XFM4baTqyzLpcWWU4PBno6G6q/zt1VgP7Lr6fN1aaq5GjDOl4PncVLq8WF62YCINMV/8Z/7Xaf5&#10;6yJ/LlbrPIffnxIAcvcDAAD//wMAUEsBAi0AFAAGAAgAAAAhANvh9svuAAAAhQEAABMAAAAAAAAA&#10;AAAAAAAAAAAAAFtDb250ZW50X1R5cGVzXS54bWxQSwECLQAUAAYACAAAACEAWvQsW78AAAAVAQAA&#10;CwAAAAAAAAAAAAAAAAAfAQAAX3JlbHMvLnJlbHNQSwECLQAUAAYACAAAACEAv/SRm8YAAADjAAAA&#10;DwAAAAAAAAAAAAAAAAAHAgAAZHJzL2Rvd25yZXYueG1sUEsFBgAAAAADAAMAtwAAAPoCAAAAAA==&#10;" filled="f" stroked="f" strokeweight="1.5pt">
                  <v:textbox>
                    <w:txbxContent>
                      <w:p w14:paraId="0E07B948" w14:textId="77777777" w:rsidR="008818E2" w:rsidRDefault="008818E2" w:rsidP="008818E2">
                        <w:pPr>
                          <w:rPr>
                            <w:rFonts w:eastAsia="Calibri" w:cs="Arial"/>
                            <w:i/>
                            <w:iCs/>
                            <w:color w:val="0070C0"/>
                            <w:spacing w:val="2"/>
                            <w:kern w:val="21"/>
                          </w:rPr>
                        </w:pPr>
                        <w:r>
                          <w:rPr>
                            <w:rFonts w:eastAsia="Calibri" w:cs="Arial"/>
                            <w:i/>
                            <w:iCs/>
                            <w:color w:val="0070C0"/>
                            <w:spacing w:val="2"/>
                            <w:kern w:val="21"/>
                          </w:rPr>
                          <w:t>maps to</w:t>
                        </w:r>
                      </w:p>
                    </w:txbxContent>
                  </v:textbox>
                </v:shape>
                <v:shape id="Text Box 217" o:spid="_x0000_s1040" type="#_x0000_t202" style="position:absolute;left:34220;top:-263;width:21621;height:104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WFBkygAAAOIAAAAPAAAAZHJzL2Rvd25yZXYueG1sRI9La8Mw&#10;EITvhfwHsYHeGtkJfdiNEtLSQg+lkMTQ62JtLRNrZSTVj39fFQo9DjPzDbPdT7YTA/nQOlaQrzIQ&#10;xLXTLTcKqvPrzQOIEJE1do5JwUwB9rvF1RZL7UY+0nCKjUgQDiUqMDH2pZShNmQxrFxPnLwv5y3G&#10;JH0jtccxwW0n11l2Jy22nBYM9vRsqL6cvq0C+559Hj9eclPN1YBxPj95HielrpfT4RFEpCn+h//a&#10;b1rBelNsiuL+NoffS+kOyN0PAAAA//8DAFBLAQItABQABgAIAAAAIQDb4fbL7gAAAIUBAAATAAAA&#10;AAAAAAAAAAAAAAAAAABbQ29udGVudF9UeXBlc10ueG1sUEsBAi0AFAAGAAgAAAAhAFr0LFu/AAAA&#10;FQEAAAsAAAAAAAAAAAAAAAAAHwEAAF9yZWxzLy5yZWxzUEsBAi0AFAAGAAgAAAAhAB1YUGTKAAAA&#10;4gAAAA8AAAAAAAAAAAAAAAAABwIAAGRycy9kb3ducmV2LnhtbFBLBQYAAAAAAwADALcAAAD+AgAA&#10;AAA=&#10;" filled="f" stroked="f" strokeweight="1.5pt">
                  <v:textbox>
                    <w:txbxContent>
                      <w:p w14:paraId="595BC85C" w14:textId="77777777" w:rsidR="008818E2" w:rsidRDefault="008818E2" w:rsidP="008818E2">
                        <w:pPr>
                          <w:jc w:val="center"/>
                          <w:rPr>
                            <w:rFonts w:eastAsia="Calibri" w:cs="Arial"/>
                            <w:b/>
                            <w:bCs/>
                            <w:color w:val="0070C0"/>
                            <w:spacing w:val="2"/>
                            <w:kern w:val="21"/>
                            <w:sz w:val="24"/>
                            <w:szCs w:val="24"/>
                          </w:rPr>
                        </w:pPr>
                        <w:r>
                          <w:rPr>
                            <w:rFonts w:eastAsia="Calibri" w:cs="Arial"/>
                            <w:b/>
                            <w:bCs/>
                            <w:color w:val="0070C0"/>
                            <w:spacing w:val="2"/>
                            <w:kern w:val="21"/>
                            <w:u w:val="single"/>
                          </w:rPr>
                          <w:t>CCC</w:t>
                        </w:r>
                      </w:p>
                      <w:p w14:paraId="31225D05" w14:textId="77777777" w:rsidR="008818E2" w:rsidRDefault="008818E2" w:rsidP="008818E2">
                        <w:pPr>
                          <w:jc w:val="center"/>
                          <w:rPr>
                            <w:rFonts w:eastAsia="Calibri" w:cs="Arial"/>
                            <w:b/>
                            <w:bCs/>
                            <w:color w:val="0070C0"/>
                            <w:spacing w:val="2"/>
                            <w:kern w:val="21"/>
                          </w:rPr>
                        </w:pPr>
                        <w:r>
                          <w:rPr>
                            <w:rFonts w:eastAsia="Calibri" w:cs="Arial"/>
                            <w:b/>
                            <w:bCs/>
                            <w:color w:val="0070C0"/>
                            <w:spacing w:val="2"/>
                            <w:kern w:val="21"/>
                          </w:rPr>
                          <w:t>186: Cardiac Surgery – Cardiothoracic (</w:t>
                        </w:r>
                        <w:r>
                          <w:rPr>
                            <w:rFonts w:eastAsia="Calibri" w:cs="Arial"/>
                            <w:b/>
                            <w:bCs/>
                            <w:color w:val="3A3E3E"/>
                            <w:spacing w:val="2"/>
                            <w:kern w:val="21"/>
                          </w:rPr>
                          <w:t>Medical Officer</w:t>
                        </w:r>
                        <w:r>
                          <w:rPr>
                            <w:rFonts w:eastAsia="Calibri" w:cs="Arial"/>
                            <w:b/>
                            <w:bCs/>
                            <w:color w:val="0070C0"/>
                            <w:spacing w:val="2"/>
                            <w:kern w:val="21"/>
                          </w:rPr>
                          <w:t>)</w:t>
                        </w:r>
                      </w:p>
                    </w:txbxContent>
                  </v:textbox>
                </v:shape>
                <v:shape id="Text Box 4" o:spid="_x0000_s1041" type="#_x0000_t202" style="position:absolute;left:34220;top:12238;width:21621;height:96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GkVuyAAAAOIAAAAPAAAAZHJzL2Rvd25yZXYueG1sRI9bS8Qw&#10;FITfBf9DOIJvblJv1brZRUXBh0XY3YKvh+bYFJuTksRe/r0RBB+HmfmGWW9n14uRQuw8ayhWCgRx&#10;403HrYb6+HpxByImZIO9Z9KwUITt5vRkjZXxE+9pPKRWZAjHCjXYlIZKythYchhXfiDO3qcPDlOW&#10;oZUm4JThrpeXSt1Khx3nBYsDPVtqvg7fToPbqY/9+0th66UeMS3Hp8DTrPX52fz4ACLRnP7Df+03&#10;o+GmLK9UcX1fwu+lfAfk5gcAAP//AwBQSwECLQAUAAYACAAAACEA2+H2y+4AAACFAQAAEwAAAAAA&#10;AAAAAAAAAAAAAAAAW0NvbnRlbnRfVHlwZXNdLnhtbFBLAQItABQABgAIAAAAIQBa9CxbvwAAABUB&#10;AAALAAAAAAAAAAAAAAAAAB8BAABfcmVscy8ucmVsc1BLAQItABQABgAIAAAAIQB8GkVuyAAAAOIA&#10;AAAPAAAAAAAAAAAAAAAAAAcCAABkcnMvZG93bnJldi54bWxQSwUGAAAAAAMAAwC3AAAA/AIAAAAA&#10;" filled="f" stroked="f" strokeweight="1.5pt">
                  <v:textbox>
                    <w:txbxContent>
                      <w:p w14:paraId="0E575C5D" w14:textId="77777777" w:rsidR="008818E2" w:rsidRDefault="008818E2" w:rsidP="008818E2">
                        <w:pPr>
                          <w:jc w:val="center"/>
                          <w:rPr>
                            <w:rFonts w:eastAsia="Calibri" w:cs="Arial"/>
                            <w:b/>
                            <w:bCs/>
                            <w:color w:val="0070C0"/>
                            <w:spacing w:val="2"/>
                            <w:kern w:val="21"/>
                            <w:sz w:val="24"/>
                            <w:szCs w:val="24"/>
                          </w:rPr>
                        </w:pPr>
                        <w:r>
                          <w:rPr>
                            <w:rFonts w:eastAsia="Calibri" w:cs="Arial"/>
                            <w:b/>
                            <w:bCs/>
                            <w:color w:val="0070C0"/>
                            <w:spacing w:val="2"/>
                            <w:kern w:val="21"/>
                            <w:u w:val="single"/>
                          </w:rPr>
                          <w:t>CCC</w:t>
                        </w:r>
                      </w:p>
                      <w:p w14:paraId="487F2391" w14:textId="77777777" w:rsidR="008818E2" w:rsidRDefault="008818E2" w:rsidP="008818E2">
                        <w:pPr>
                          <w:jc w:val="center"/>
                          <w:rPr>
                            <w:rFonts w:eastAsia="Calibri" w:cs="Arial"/>
                            <w:b/>
                            <w:bCs/>
                            <w:color w:val="0070C0"/>
                            <w:spacing w:val="2"/>
                            <w:kern w:val="21"/>
                          </w:rPr>
                        </w:pPr>
                        <w:r>
                          <w:rPr>
                            <w:rFonts w:eastAsia="Calibri" w:cs="Arial"/>
                            <w:b/>
                            <w:bCs/>
                            <w:color w:val="0070C0"/>
                            <w:spacing w:val="2"/>
                            <w:kern w:val="21"/>
                          </w:rPr>
                          <w:t>186: Cardiac Surgery – Cardiothoracic (</w:t>
                        </w:r>
                        <w:r>
                          <w:rPr>
                            <w:rFonts w:eastAsia="Calibri" w:cs="Arial"/>
                            <w:b/>
                            <w:bCs/>
                            <w:color w:val="3A3E3E"/>
                            <w:spacing w:val="2"/>
                            <w:kern w:val="21"/>
                          </w:rPr>
                          <w:t>Other Health Professional</w:t>
                        </w:r>
                        <w:r>
                          <w:rPr>
                            <w:rFonts w:eastAsia="Calibri" w:cs="Arial"/>
                            <w:b/>
                            <w:bCs/>
                            <w:color w:val="0070C0"/>
                            <w:spacing w:val="2"/>
                            <w:kern w:val="21"/>
                          </w:rPr>
                          <w:t>)</w:t>
                        </w:r>
                      </w:p>
                    </w:txbxContent>
                  </v:textbox>
                </v:shape>
              </v:group>
            </w:pict>
          </mc:Fallback>
        </mc:AlternateContent>
      </w:r>
      <w:r w:rsidRPr="00CF5386">
        <w:t xml:space="preserve">Note: IHACPA publications must be referenced in conjunction with the </w:t>
      </w:r>
      <w:r w:rsidR="00DE2C6E">
        <w:t>departments</w:t>
      </w:r>
      <w:r w:rsidRPr="00CF5386">
        <w:t xml:space="preserve"> Healthcare Purchasing and Funding Branch (HPFB) resources and this document, as in some cases. local reporting rules and requirements take precedence over these national guidelines.  Refer to </w:t>
      </w:r>
      <w:hyperlink r:id="rId40" w:history="1">
        <w:r w:rsidRPr="00855455">
          <w:rPr>
            <w:rStyle w:val="Hyperlink"/>
          </w:rPr>
          <w:t>QHNAPDC Business Rules</w:t>
        </w:r>
      </w:hyperlink>
      <w:r w:rsidRPr="00CF5386">
        <w:t xml:space="preserve"> for derivations applied for specific counting rules</w:t>
      </w:r>
      <w:r w:rsidRPr="008818E2">
        <w:rPr>
          <w:rFonts w:ascii="Arial" w:hAnsi="Arial" w:cs="Arial"/>
          <w:i/>
        </w:rPr>
        <w:t>.</w:t>
      </w:r>
    </w:p>
    <w:p w14:paraId="5848B4C5" w14:textId="77777777" w:rsidR="008818E2" w:rsidRPr="008818E2" w:rsidRDefault="008818E2" w:rsidP="008818E2">
      <w:pPr>
        <w:pStyle w:val="BodyText"/>
        <w:rPr>
          <w:rFonts w:ascii="Arial" w:hAnsi="Arial" w:cs="Arial"/>
          <w:lang w:eastAsia="en-AU"/>
        </w:rPr>
      </w:pPr>
      <w:bookmarkStart w:id="17" w:name="Mapping_example"/>
    </w:p>
    <w:bookmarkEnd w:id="17"/>
    <w:p w14:paraId="784BCA25" w14:textId="77777777" w:rsidR="008818E2" w:rsidRPr="008818E2" w:rsidRDefault="008818E2" w:rsidP="008818E2">
      <w:pPr>
        <w:rPr>
          <w:rFonts w:ascii="Arial" w:hAnsi="Arial" w:cs="Arial"/>
          <w:kern w:val="21"/>
          <w:lang w:eastAsia="en-AU"/>
          <w14:numSpacing w14:val="proportional"/>
        </w:rPr>
      </w:pPr>
      <w:r w:rsidRPr="008818E2">
        <w:rPr>
          <w:rFonts w:ascii="Arial" w:hAnsi="Arial" w:cs="Arial"/>
          <w:lang w:eastAsia="en-AU"/>
        </w:rPr>
        <w:br w:type="page"/>
      </w:r>
    </w:p>
    <w:p w14:paraId="0E96F2D1" w14:textId="77777777" w:rsidR="008818E2" w:rsidRPr="008818E2" w:rsidRDefault="008818E2" w:rsidP="008818E2">
      <w:pPr>
        <w:pStyle w:val="NumberedHeading3"/>
        <w:tabs>
          <w:tab w:val="left" w:pos="900"/>
        </w:tabs>
        <w:spacing w:line="264" w:lineRule="auto"/>
        <w:ind w:left="1146" w:hanging="720"/>
        <w:textboxTightWrap w:val="allLines"/>
        <w:rPr>
          <w:rFonts w:ascii="Arial" w:hAnsi="Arial" w:cs="Arial"/>
        </w:rPr>
      </w:pPr>
      <w:bookmarkStart w:id="18" w:name="_Toc225345328"/>
      <w:r w:rsidRPr="008818E2">
        <w:rPr>
          <w:rFonts w:ascii="Arial" w:hAnsi="Arial" w:cs="Arial"/>
        </w:rPr>
        <w:lastRenderedPageBreak/>
        <w:t>Counting Rules</w:t>
      </w:r>
      <w:bookmarkEnd w:id="18"/>
    </w:p>
    <w:p w14:paraId="4FEDFBB0" w14:textId="77777777" w:rsidR="008818E2" w:rsidRPr="008818E2" w:rsidRDefault="008818E2" w:rsidP="008818E2">
      <w:pPr>
        <w:pStyle w:val="BodyText"/>
        <w:rPr>
          <w:rFonts w:ascii="Arial" w:hAnsi="Arial" w:cs="Arial"/>
          <w:lang w:eastAsia="en-AU"/>
        </w:rPr>
      </w:pPr>
      <w:r w:rsidRPr="008818E2">
        <w:rPr>
          <w:rFonts w:ascii="Arial" w:hAnsi="Arial" w:cs="Arial"/>
          <w:noProof/>
          <w:lang w:eastAsia="en-AU"/>
        </w:rPr>
        <w:drawing>
          <wp:inline distT="0" distB="0" distL="0" distR="0" wp14:anchorId="338D22DD" wp14:editId="228618A9">
            <wp:extent cx="6115050" cy="5114925"/>
            <wp:effectExtent l="0" t="0" r="0" b="9525"/>
            <wp:docPr id="18" name="Picture 18" descr="A computer screen shot of a medical cha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A computer screen shot of a medical chart&#10;&#10;AI-generated content may be incorrect."/>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6115050" cy="5114925"/>
                    </a:xfrm>
                    <a:prstGeom prst="rect">
                      <a:avLst/>
                    </a:prstGeom>
                    <a:noFill/>
                  </pic:spPr>
                </pic:pic>
              </a:graphicData>
            </a:graphic>
          </wp:inline>
        </w:drawing>
      </w:r>
    </w:p>
    <w:p w14:paraId="77DD7EE1" w14:textId="7794CDE5" w:rsidR="008818E2" w:rsidRPr="008818E2" w:rsidRDefault="008818E2" w:rsidP="008818E2">
      <w:pPr>
        <w:pStyle w:val="BodyTextExpanded"/>
        <w:rPr>
          <w:rFonts w:ascii="Arial" w:hAnsi="Arial" w:cs="Arial"/>
          <w:lang w:eastAsia="en-AU"/>
        </w:rPr>
      </w:pPr>
      <w:r w:rsidRPr="008818E2">
        <w:rPr>
          <w:rFonts w:ascii="Arial" w:hAnsi="Arial" w:cs="Arial"/>
          <w:lang w:eastAsia="en-AU"/>
        </w:rPr>
        <w:t xml:space="preserve">Refer to the </w:t>
      </w:r>
      <w:hyperlink r:id="rId42" w:history="1">
        <w:r w:rsidRPr="008818E2">
          <w:rPr>
            <w:rStyle w:val="Hyperlink"/>
            <w:rFonts w:ascii="Arial" w:hAnsi="Arial" w:cs="Arial"/>
            <w:lang w:eastAsia="en-AU"/>
          </w:rPr>
          <w:t>QHNAPDC Business Rules</w:t>
        </w:r>
      </w:hyperlink>
      <w:r w:rsidRPr="008818E2">
        <w:rPr>
          <w:rFonts w:ascii="Arial" w:hAnsi="Arial" w:cs="Arial"/>
          <w:lang w:eastAsia="en-AU"/>
        </w:rPr>
        <w:t xml:space="preserve"> </w:t>
      </w:r>
      <w:r w:rsidRPr="008818E2">
        <w:rPr>
          <w:rFonts w:ascii="Arial" w:hAnsi="Arial" w:cs="Arial"/>
          <w:b/>
          <w:bCs/>
          <w:lang w:eastAsia="en-AU"/>
        </w:rPr>
        <w:t>14</w:t>
      </w:r>
      <w:r w:rsidRPr="008818E2">
        <w:rPr>
          <w:rFonts w:ascii="Arial" w:hAnsi="Arial" w:cs="Arial"/>
          <w:lang w:eastAsia="en-AU"/>
        </w:rPr>
        <w:t xml:space="preserve"> and </w:t>
      </w:r>
      <w:r w:rsidRPr="008818E2">
        <w:rPr>
          <w:rFonts w:ascii="Arial" w:hAnsi="Arial" w:cs="Arial"/>
          <w:b/>
          <w:bCs/>
          <w:lang w:eastAsia="en-AU"/>
        </w:rPr>
        <w:t>12</w:t>
      </w:r>
      <w:r w:rsidRPr="008818E2">
        <w:rPr>
          <w:rFonts w:ascii="Arial" w:hAnsi="Arial" w:cs="Arial"/>
          <w:lang w:eastAsia="en-AU"/>
        </w:rPr>
        <w:t xml:space="preserve"> for further information on Scenarios 4 and 5.</w:t>
      </w:r>
    </w:p>
    <w:p w14:paraId="075965D1" w14:textId="04838C64" w:rsidR="008818E2" w:rsidRPr="008818E2" w:rsidRDefault="008818E2" w:rsidP="008818E2">
      <w:pPr>
        <w:pStyle w:val="Heading4"/>
        <w:rPr>
          <w:rFonts w:ascii="Arial" w:hAnsi="Arial" w:cs="Arial"/>
        </w:rPr>
      </w:pPr>
      <w:r w:rsidRPr="008818E2">
        <w:rPr>
          <w:rFonts w:ascii="Arial" w:hAnsi="Arial" w:cs="Arial"/>
        </w:rPr>
        <w:t>How to count diagnostic radiology service</w:t>
      </w:r>
      <w:r w:rsidR="00B232EB">
        <w:rPr>
          <w:rFonts w:ascii="Arial" w:hAnsi="Arial" w:cs="Arial"/>
        </w:rPr>
        <w:t>s</w:t>
      </w:r>
    </w:p>
    <w:p w14:paraId="0BA3C1F2" w14:textId="45AD9BB0" w:rsidR="008818E2" w:rsidRPr="008818E2" w:rsidRDefault="008818E2" w:rsidP="008818E2">
      <w:pPr>
        <w:pStyle w:val="BodyText"/>
        <w:rPr>
          <w:rFonts w:ascii="Arial" w:hAnsi="Arial" w:cs="Arial"/>
          <w:lang w:eastAsia="en-AU"/>
        </w:rPr>
      </w:pPr>
      <w:r w:rsidRPr="008818E2">
        <w:rPr>
          <w:rFonts w:ascii="Arial" w:hAnsi="Arial" w:cs="Arial"/>
          <w:lang w:eastAsia="en-AU"/>
        </w:rPr>
        <w:t>The following rules for counting diagnostic radiology service have been provided by </w:t>
      </w:r>
      <w:r w:rsidRPr="008818E2">
        <w:rPr>
          <w:rFonts w:ascii="Arial" w:hAnsi="Arial" w:cs="Arial"/>
          <w:b/>
          <w:bCs/>
          <w:lang w:eastAsia="en-AU"/>
        </w:rPr>
        <w:t>Radiology Support – Biomedical Technology Services</w:t>
      </w:r>
      <w:r w:rsidRPr="008818E2">
        <w:rPr>
          <w:rFonts w:ascii="Arial" w:hAnsi="Arial" w:cs="Arial"/>
          <w:lang w:eastAsia="en-AU"/>
        </w:rPr>
        <w:t>.</w:t>
      </w:r>
    </w:p>
    <w:p w14:paraId="24540B2D" w14:textId="303A9418" w:rsidR="008818E2" w:rsidRPr="008818E2" w:rsidRDefault="008818E2" w:rsidP="008818E2">
      <w:pPr>
        <w:pStyle w:val="BodyText"/>
        <w:rPr>
          <w:rFonts w:ascii="Arial" w:hAnsi="Arial" w:cs="Arial"/>
          <w:lang w:eastAsia="en-AU"/>
        </w:rPr>
      </w:pPr>
      <w:r w:rsidRPr="008818E2">
        <w:rPr>
          <w:rFonts w:ascii="Arial" w:hAnsi="Arial" w:cs="Arial"/>
          <w:u w:val="single"/>
          <w:lang w:eastAsia="en-AU"/>
        </w:rPr>
        <w:t xml:space="preserve">An attendance is a single </w:t>
      </w:r>
      <w:r w:rsidR="001336BF">
        <w:rPr>
          <w:rFonts w:ascii="Arial" w:hAnsi="Arial" w:cs="Arial"/>
          <w:u w:val="single"/>
          <w:lang w:eastAsia="en-AU"/>
        </w:rPr>
        <w:t>d</w:t>
      </w:r>
      <w:r w:rsidR="00EC7711">
        <w:rPr>
          <w:rFonts w:ascii="Arial" w:hAnsi="Arial" w:cs="Arial"/>
          <w:u w:val="single"/>
          <w:lang w:eastAsia="en-AU"/>
        </w:rPr>
        <w:t>iagnostic</w:t>
      </w:r>
      <w:r w:rsidRPr="008818E2">
        <w:rPr>
          <w:rFonts w:ascii="Arial" w:hAnsi="Arial" w:cs="Arial"/>
          <w:u w:val="single"/>
          <w:lang w:eastAsia="en-AU"/>
        </w:rPr>
        <w:t xml:space="preserve"> service:</w:t>
      </w:r>
    </w:p>
    <w:p w14:paraId="473D81E8" w14:textId="52501870" w:rsidR="008818E2" w:rsidRPr="008818E2" w:rsidRDefault="008818E2" w:rsidP="008818E2">
      <w:pPr>
        <w:pStyle w:val="BodyText"/>
        <w:rPr>
          <w:rFonts w:ascii="Arial" w:hAnsi="Arial" w:cs="Arial"/>
          <w:lang w:eastAsia="en-AU"/>
        </w:rPr>
      </w:pPr>
      <w:r w:rsidRPr="008818E2">
        <w:rPr>
          <w:rFonts w:ascii="Arial" w:hAnsi="Arial" w:cs="Arial"/>
          <w:u w:val="single"/>
          <w:lang w:eastAsia="en-AU"/>
        </w:rPr>
        <w:t xml:space="preserve">Multiple exams – one </w:t>
      </w:r>
      <w:r w:rsidR="001336BF">
        <w:rPr>
          <w:rFonts w:ascii="Arial" w:hAnsi="Arial" w:cs="Arial"/>
          <w:u w:val="single"/>
          <w:lang w:eastAsia="en-AU"/>
        </w:rPr>
        <w:t>diagnostic</w:t>
      </w:r>
      <w:r w:rsidRPr="008818E2">
        <w:rPr>
          <w:rFonts w:ascii="Arial" w:hAnsi="Arial" w:cs="Arial"/>
          <w:u w:val="single"/>
          <w:lang w:eastAsia="en-AU"/>
        </w:rPr>
        <w:t xml:space="preserve"> service</w:t>
      </w:r>
    </w:p>
    <w:p w14:paraId="1DAD82D7" w14:textId="2D4C6B01" w:rsidR="008818E2" w:rsidRPr="008818E2" w:rsidRDefault="008818E2" w:rsidP="008818E2">
      <w:pPr>
        <w:pStyle w:val="BodyText"/>
        <w:rPr>
          <w:rFonts w:ascii="Arial" w:hAnsi="Arial" w:cs="Arial"/>
          <w:lang w:eastAsia="en-AU"/>
        </w:rPr>
      </w:pPr>
      <w:r w:rsidRPr="008818E2">
        <w:rPr>
          <w:rFonts w:ascii="Arial" w:hAnsi="Arial" w:cs="Arial"/>
          <w:lang w:eastAsia="en-AU"/>
        </w:rPr>
        <w:t xml:space="preserve">If a patient has an x-ray of their left knee, chest and cervical spine, all performed during the same visit to the x-ray department, this is counted as three examinations, but only one </w:t>
      </w:r>
      <w:r w:rsidR="000E7B01">
        <w:rPr>
          <w:rFonts w:ascii="Arial" w:hAnsi="Arial" w:cs="Arial"/>
          <w:u w:val="single"/>
          <w:lang w:eastAsia="en-AU"/>
        </w:rPr>
        <w:t>diagnostic</w:t>
      </w:r>
      <w:r w:rsidR="000E7B01" w:rsidRPr="008818E2">
        <w:rPr>
          <w:rFonts w:ascii="Arial" w:hAnsi="Arial" w:cs="Arial"/>
          <w:u w:val="single"/>
          <w:lang w:eastAsia="en-AU"/>
        </w:rPr>
        <w:t xml:space="preserve"> </w:t>
      </w:r>
      <w:r w:rsidRPr="008818E2">
        <w:rPr>
          <w:rFonts w:ascii="Arial" w:hAnsi="Arial" w:cs="Arial"/>
          <w:lang w:eastAsia="en-AU"/>
        </w:rPr>
        <w:t>service. It is only</w:t>
      </w:r>
      <w:r w:rsidR="00CF0E9B">
        <w:rPr>
          <w:rFonts w:ascii="Arial" w:hAnsi="Arial" w:cs="Arial"/>
          <w:lang w:eastAsia="en-AU"/>
        </w:rPr>
        <w:t xml:space="preserve"> </w:t>
      </w:r>
      <w:r w:rsidRPr="008818E2">
        <w:rPr>
          <w:rFonts w:ascii="Arial" w:hAnsi="Arial" w:cs="Arial"/>
          <w:b/>
          <w:bCs/>
          <w:lang w:eastAsia="en-AU"/>
        </w:rPr>
        <w:t xml:space="preserve">one </w:t>
      </w:r>
      <w:r w:rsidR="000E7B01">
        <w:rPr>
          <w:rFonts w:ascii="Arial" w:hAnsi="Arial" w:cs="Arial"/>
          <w:u w:val="single"/>
          <w:lang w:eastAsia="en-AU"/>
        </w:rPr>
        <w:t>diagnostic</w:t>
      </w:r>
      <w:r w:rsidR="000E7B01" w:rsidRPr="008818E2">
        <w:rPr>
          <w:rFonts w:ascii="Arial" w:hAnsi="Arial" w:cs="Arial"/>
          <w:u w:val="single"/>
          <w:lang w:eastAsia="en-AU"/>
        </w:rPr>
        <w:t xml:space="preserve"> </w:t>
      </w:r>
      <w:r w:rsidRPr="008818E2">
        <w:rPr>
          <w:rFonts w:ascii="Arial" w:hAnsi="Arial" w:cs="Arial"/>
          <w:b/>
          <w:bCs/>
          <w:lang w:eastAsia="en-AU"/>
        </w:rPr>
        <w:t>service</w:t>
      </w:r>
      <w:r w:rsidR="00CF0E9B">
        <w:rPr>
          <w:rFonts w:ascii="Arial" w:hAnsi="Arial" w:cs="Arial"/>
          <w:lang w:eastAsia="en-AU"/>
        </w:rPr>
        <w:t xml:space="preserve"> </w:t>
      </w:r>
      <w:r w:rsidRPr="008818E2">
        <w:rPr>
          <w:rFonts w:ascii="Arial" w:hAnsi="Arial" w:cs="Arial"/>
          <w:lang w:eastAsia="en-AU"/>
        </w:rPr>
        <w:t>because all examinations were performed within the same modality during one visit to the medical imaging department.</w:t>
      </w:r>
    </w:p>
    <w:p w14:paraId="2481389D" w14:textId="67B1CE1E" w:rsidR="008818E2" w:rsidRPr="008818E2" w:rsidRDefault="008818E2" w:rsidP="008818E2">
      <w:pPr>
        <w:pStyle w:val="BodyText"/>
        <w:rPr>
          <w:rFonts w:ascii="Arial" w:hAnsi="Arial" w:cs="Arial"/>
          <w:lang w:eastAsia="en-AU"/>
        </w:rPr>
      </w:pPr>
      <w:r w:rsidRPr="008818E2">
        <w:rPr>
          <w:rFonts w:ascii="Arial" w:hAnsi="Arial" w:cs="Arial"/>
          <w:u w:val="single"/>
          <w:lang w:eastAsia="en-AU"/>
        </w:rPr>
        <w:t xml:space="preserve">Multiple modalities – multiple </w:t>
      </w:r>
      <w:r w:rsidR="001336BF">
        <w:rPr>
          <w:rFonts w:ascii="Arial" w:hAnsi="Arial" w:cs="Arial"/>
          <w:u w:val="single"/>
          <w:lang w:eastAsia="en-AU"/>
        </w:rPr>
        <w:t>diagnostic</w:t>
      </w:r>
      <w:r w:rsidR="001336BF" w:rsidRPr="008818E2">
        <w:rPr>
          <w:rFonts w:ascii="Arial" w:hAnsi="Arial" w:cs="Arial"/>
          <w:u w:val="single"/>
          <w:lang w:eastAsia="en-AU"/>
        </w:rPr>
        <w:t xml:space="preserve"> </w:t>
      </w:r>
      <w:r w:rsidRPr="008818E2">
        <w:rPr>
          <w:rFonts w:ascii="Arial" w:hAnsi="Arial" w:cs="Arial"/>
          <w:u w:val="single"/>
          <w:lang w:eastAsia="en-AU"/>
        </w:rPr>
        <w:t>service</w:t>
      </w:r>
      <w:r w:rsidR="001336BF">
        <w:rPr>
          <w:rFonts w:ascii="Arial" w:hAnsi="Arial" w:cs="Arial"/>
          <w:u w:val="single"/>
          <w:lang w:eastAsia="en-AU"/>
        </w:rPr>
        <w:t>s</w:t>
      </w:r>
    </w:p>
    <w:p w14:paraId="0C65B5F5" w14:textId="675BE1A1" w:rsidR="008818E2" w:rsidRPr="008818E2" w:rsidRDefault="008818E2" w:rsidP="008818E2">
      <w:pPr>
        <w:pStyle w:val="BodyText"/>
        <w:rPr>
          <w:rFonts w:ascii="Arial" w:hAnsi="Arial" w:cs="Arial"/>
          <w:lang w:eastAsia="en-AU"/>
        </w:rPr>
      </w:pPr>
      <w:r w:rsidRPr="008818E2">
        <w:rPr>
          <w:rFonts w:ascii="Arial" w:hAnsi="Arial" w:cs="Arial"/>
          <w:lang w:eastAsia="en-AU"/>
        </w:rPr>
        <w:t>If during the same visit, the patient had a CT scan, this would constitute a fourth examination, and a</w:t>
      </w:r>
      <w:r w:rsidR="00CF0E9B">
        <w:rPr>
          <w:rFonts w:ascii="Arial" w:hAnsi="Arial" w:cs="Arial"/>
          <w:lang w:eastAsia="en-AU"/>
        </w:rPr>
        <w:t xml:space="preserve"> </w:t>
      </w:r>
      <w:r w:rsidRPr="008818E2">
        <w:rPr>
          <w:rFonts w:ascii="Arial" w:hAnsi="Arial" w:cs="Arial"/>
          <w:b/>
          <w:bCs/>
          <w:lang w:eastAsia="en-AU"/>
        </w:rPr>
        <w:t xml:space="preserve">second </w:t>
      </w:r>
      <w:r w:rsidR="000E7B01">
        <w:rPr>
          <w:rFonts w:ascii="Arial" w:hAnsi="Arial" w:cs="Arial"/>
          <w:u w:val="single"/>
          <w:lang w:eastAsia="en-AU"/>
        </w:rPr>
        <w:t>diagnostic</w:t>
      </w:r>
      <w:r w:rsidR="000E7B01" w:rsidRPr="008818E2">
        <w:rPr>
          <w:rFonts w:ascii="Arial" w:hAnsi="Arial" w:cs="Arial"/>
          <w:u w:val="single"/>
          <w:lang w:eastAsia="en-AU"/>
        </w:rPr>
        <w:t xml:space="preserve"> </w:t>
      </w:r>
      <w:r w:rsidRPr="008818E2">
        <w:rPr>
          <w:rFonts w:ascii="Arial" w:hAnsi="Arial" w:cs="Arial"/>
          <w:b/>
          <w:bCs/>
          <w:lang w:eastAsia="en-AU"/>
        </w:rPr>
        <w:t>service</w:t>
      </w:r>
      <w:r w:rsidRPr="008818E2">
        <w:rPr>
          <w:rFonts w:ascii="Arial" w:hAnsi="Arial" w:cs="Arial"/>
          <w:lang w:eastAsia="en-AU"/>
        </w:rPr>
        <w:t>, because it involves a second modality.</w:t>
      </w:r>
    </w:p>
    <w:p w14:paraId="35022017" w14:textId="77777777" w:rsidR="008818E2" w:rsidRPr="008818E2" w:rsidRDefault="008818E2" w:rsidP="008818E2">
      <w:pPr>
        <w:pStyle w:val="BodyText"/>
        <w:rPr>
          <w:rFonts w:ascii="Arial" w:hAnsi="Arial" w:cs="Arial"/>
          <w:u w:val="single"/>
          <w:lang w:eastAsia="en-AU"/>
        </w:rPr>
      </w:pPr>
    </w:p>
    <w:p w14:paraId="2D95F304" w14:textId="4AEBC962" w:rsidR="008818E2" w:rsidRPr="008818E2" w:rsidRDefault="008818E2" w:rsidP="008818E2">
      <w:pPr>
        <w:pStyle w:val="BodyText"/>
        <w:rPr>
          <w:rFonts w:ascii="Arial" w:hAnsi="Arial" w:cs="Arial"/>
          <w:lang w:eastAsia="en-AU"/>
        </w:rPr>
      </w:pPr>
      <w:r w:rsidRPr="008818E2">
        <w:rPr>
          <w:rFonts w:ascii="Arial" w:hAnsi="Arial" w:cs="Arial"/>
          <w:u w:val="single"/>
          <w:lang w:eastAsia="en-AU"/>
        </w:rPr>
        <w:t xml:space="preserve">Single modality – multiple </w:t>
      </w:r>
      <w:r w:rsidR="001336BF">
        <w:rPr>
          <w:rFonts w:ascii="Arial" w:hAnsi="Arial" w:cs="Arial"/>
          <w:u w:val="single"/>
          <w:lang w:eastAsia="en-AU"/>
        </w:rPr>
        <w:t>diagnostic</w:t>
      </w:r>
      <w:r w:rsidRPr="008818E2">
        <w:rPr>
          <w:rFonts w:ascii="Arial" w:hAnsi="Arial" w:cs="Arial"/>
          <w:u w:val="single"/>
          <w:lang w:eastAsia="en-AU"/>
        </w:rPr>
        <w:t xml:space="preserve"> service</w:t>
      </w:r>
      <w:r w:rsidR="001336BF">
        <w:rPr>
          <w:rFonts w:ascii="Arial" w:hAnsi="Arial" w:cs="Arial"/>
          <w:u w:val="single"/>
          <w:lang w:eastAsia="en-AU"/>
        </w:rPr>
        <w:t>s</w:t>
      </w:r>
    </w:p>
    <w:p w14:paraId="6C98A011" w14:textId="1914F11C" w:rsidR="008818E2" w:rsidRPr="008818E2" w:rsidRDefault="008818E2" w:rsidP="008818E2">
      <w:pPr>
        <w:pStyle w:val="BodyText"/>
        <w:rPr>
          <w:rFonts w:ascii="Arial" w:hAnsi="Arial" w:cs="Arial"/>
          <w:lang w:eastAsia="en-AU"/>
        </w:rPr>
      </w:pPr>
      <w:r w:rsidRPr="008818E2">
        <w:rPr>
          <w:rFonts w:ascii="Arial" w:hAnsi="Arial" w:cs="Arial"/>
          <w:lang w:eastAsia="en-AU"/>
        </w:rPr>
        <w:t xml:space="preserve">Alternatively, a patient with a broken wrist may have two </w:t>
      </w:r>
      <w:r w:rsidR="000E7B01">
        <w:rPr>
          <w:rFonts w:ascii="Arial" w:hAnsi="Arial" w:cs="Arial"/>
          <w:u w:val="single"/>
          <w:lang w:eastAsia="en-AU"/>
        </w:rPr>
        <w:t>diagnostic</w:t>
      </w:r>
      <w:r w:rsidR="000E7B01" w:rsidRPr="008818E2">
        <w:rPr>
          <w:rFonts w:ascii="Arial" w:hAnsi="Arial" w:cs="Arial"/>
          <w:u w:val="single"/>
          <w:lang w:eastAsia="en-AU"/>
        </w:rPr>
        <w:t xml:space="preserve"> </w:t>
      </w:r>
      <w:r w:rsidRPr="008818E2">
        <w:rPr>
          <w:rFonts w:ascii="Arial" w:hAnsi="Arial" w:cs="Arial"/>
          <w:lang w:eastAsia="en-AU"/>
        </w:rPr>
        <w:t>service</w:t>
      </w:r>
      <w:r w:rsidR="000E7B01">
        <w:rPr>
          <w:rFonts w:ascii="Arial" w:hAnsi="Arial" w:cs="Arial"/>
          <w:lang w:eastAsia="en-AU"/>
        </w:rPr>
        <w:t>s</w:t>
      </w:r>
      <w:r w:rsidRPr="008818E2">
        <w:rPr>
          <w:rFonts w:ascii="Arial" w:hAnsi="Arial" w:cs="Arial"/>
          <w:lang w:eastAsia="en-AU"/>
        </w:rPr>
        <w:t xml:space="preserve"> within the same day; an initial x-ray examination to identify the fracture and a follow-up series of x-rays to assess the post-reduction position of the fracture – as this involves two separate visits to the medical imaging department it is counted as</w:t>
      </w:r>
      <w:r w:rsidR="00AC2AEF">
        <w:rPr>
          <w:rFonts w:ascii="Arial" w:hAnsi="Arial" w:cs="Arial"/>
          <w:lang w:eastAsia="en-AU"/>
        </w:rPr>
        <w:t xml:space="preserve"> </w:t>
      </w:r>
      <w:r w:rsidRPr="008818E2">
        <w:rPr>
          <w:rFonts w:ascii="Arial" w:hAnsi="Arial" w:cs="Arial"/>
          <w:b/>
          <w:bCs/>
          <w:lang w:eastAsia="en-AU"/>
        </w:rPr>
        <w:t xml:space="preserve">two </w:t>
      </w:r>
      <w:r w:rsidR="000E7B01">
        <w:rPr>
          <w:rFonts w:ascii="Arial" w:hAnsi="Arial" w:cs="Arial"/>
          <w:u w:val="single"/>
          <w:lang w:eastAsia="en-AU"/>
        </w:rPr>
        <w:t>diagnostic</w:t>
      </w:r>
      <w:r w:rsidR="000E7B01" w:rsidRPr="008818E2">
        <w:rPr>
          <w:rFonts w:ascii="Arial" w:hAnsi="Arial" w:cs="Arial"/>
          <w:u w:val="single"/>
          <w:lang w:eastAsia="en-AU"/>
        </w:rPr>
        <w:t xml:space="preserve"> </w:t>
      </w:r>
      <w:r w:rsidRPr="008818E2">
        <w:rPr>
          <w:rFonts w:ascii="Arial" w:hAnsi="Arial" w:cs="Arial"/>
          <w:b/>
          <w:bCs/>
          <w:lang w:eastAsia="en-AU"/>
        </w:rPr>
        <w:t>service</w:t>
      </w:r>
      <w:r w:rsidR="000E7B01">
        <w:rPr>
          <w:rFonts w:ascii="Arial" w:hAnsi="Arial" w:cs="Arial"/>
          <w:b/>
          <w:bCs/>
          <w:lang w:eastAsia="en-AU"/>
        </w:rPr>
        <w:t>s</w:t>
      </w:r>
      <w:r w:rsidRPr="008818E2">
        <w:rPr>
          <w:rFonts w:ascii="Arial" w:hAnsi="Arial" w:cs="Arial"/>
          <w:lang w:eastAsia="en-AU"/>
        </w:rPr>
        <w:t>.</w:t>
      </w:r>
    </w:p>
    <w:p w14:paraId="36418E2F" w14:textId="7D3F7E8F" w:rsidR="008818E2" w:rsidRPr="008818E2" w:rsidRDefault="008818E2" w:rsidP="008818E2">
      <w:pPr>
        <w:pStyle w:val="BodyText"/>
        <w:rPr>
          <w:rFonts w:ascii="Arial" w:eastAsiaTheme="majorEastAsia" w:hAnsi="Arial" w:cs="Arial"/>
          <w:iCs/>
          <w:color w:val="002952" w:themeColor="accent3" w:themeShade="BF"/>
          <w:sz w:val="27"/>
        </w:rPr>
      </w:pPr>
      <w:r w:rsidRPr="008818E2">
        <w:rPr>
          <w:rFonts w:ascii="Arial" w:eastAsiaTheme="majorEastAsia" w:hAnsi="Arial" w:cs="Arial"/>
          <w:iCs/>
          <w:color w:val="002952" w:themeColor="accent3" w:themeShade="BF"/>
          <w:sz w:val="27"/>
        </w:rPr>
        <w:t>How to count service events where the</w:t>
      </w:r>
      <w:r w:rsidR="00AC2AEF">
        <w:rPr>
          <w:rFonts w:ascii="Arial" w:eastAsiaTheme="majorEastAsia" w:hAnsi="Arial" w:cs="Arial"/>
          <w:iCs/>
          <w:color w:val="002952" w:themeColor="accent3" w:themeShade="BF"/>
          <w:sz w:val="27"/>
        </w:rPr>
        <w:t xml:space="preserve"> </w:t>
      </w:r>
      <w:hyperlink r:id="rId43" w:tgtFrame="_blank" w:history="1">
        <w:r w:rsidR="00AC2AEF" w:rsidRPr="008818E2">
          <w:rPr>
            <w:rStyle w:val="Hyperlink"/>
            <w:rFonts w:ascii="Arial" w:hAnsi="Arial" w:cs="Arial"/>
            <w:sz w:val="27"/>
          </w:rPr>
          <w:t>service delivery mode</w:t>
        </w:r>
      </w:hyperlink>
      <w:r w:rsidR="00AC2AEF">
        <w:rPr>
          <w:rFonts w:ascii="Arial" w:eastAsiaTheme="majorEastAsia" w:hAnsi="Arial" w:cs="Arial"/>
          <w:iCs/>
          <w:color w:val="002952" w:themeColor="accent3" w:themeShade="BF"/>
          <w:sz w:val="27"/>
        </w:rPr>
        <w:t xml:space="preserve"> </w:t>
      </w:r>
      <w:r w:rsidRPr="008818E2">
        <w:rPr>
          <w:rFonts w:ascii="Arial" w:eastAsiaTheme="majorEastAsia" w:hAnsi="Arial" w:cs="Arial"/>
          <w:iCs/>
          <w:color w:val="002952" w:themeColor="accent3" w:themeShade="BF"/>
          <w:sz w:val="27"/>
        </w:rPr>
        <w:t>is 10 - Patient self-administered - diagnostic monitoring (telemonitoring)</w:t>
      </w:r>
    </w:p>
    <w:p w14:paraId="0BF86B08" w14:textId="77777777" w:rsidR="008818E2" w:rsidRPr="008818E2" w:rsidRDefault="008818E2" w:rsidP="008818E2">
      <w:pPr>
        <w:pStyle w:val="BodyText"/>
        <w:rPr>
          <w:rFonts w:ascii="Arial" w:hAnsi="Arial" w:cs="Arial"/>
          <w:lang w:eastAsia="en-AU"/>
        </w:rPr>
      </w:pPr>
      <w:r w:rsidRPr="008818E2">
        <w:rPr>
          <w:rFonts w:ascii="Arial" w:hAnsi="Arial" w:cs="Arial"/>
          <w:lang w:eastAsia="en-AU"/>
        </w:rPr>
        <w:t>The definition of service delivery mode code 10 is: “</w:t>
      </w:r>
      <w:r w:rsidRPr="008818E2">
        <w:rPr>
          <w:rFonts w:ascii="Arial" w:hAnsi="Arial" w:cs="Arial"/>
          <w:i/>
          <w:iCs/>
          <w:lang w:eastAsia="en-AU"/>
        </w:rPr>
        <w:t>The health service was delivered via a means that does not involve direct interaction with a healthcare provider (however is under the care/review of the healthcare provider) such as remote home based diagnostic monitoring (telemonitoring) that the patient self-administers without assistance from a healthcare provider.</w:t>
      </w:r>
      <w:r w:rsidRPr="008818E2">
        <w:rPr>
          <w:rFonts w:ascii="Arial" w:hAnsi="Arial" w:cs="Arial"/>
          <w:lang w:eastAsia="en-AU"/>
        </w:rPr>
        <w:t>”</w:t>
      </w:r>
    </w:p>
    <w:p w14:paraId="542ED019" w14:textId="24B96BD5" w:rsidR="008818E2" w:rsidRPr="008818E2" w:rsidRDefault="008818E2" w:rsidP="008818E2">
      <w:pPr>
        <w:pStyle w:val="BodyText"/>
        <w:rPr>
          <w:rFonts w:ascii="Arial" w:hAnsi="Arial" w:cs="Arial"/>
          <w:lang w:eastAsia="en-AU"/>
        </w:rPr>
      </w:pPr>
      <w:r w:rsidRPr="008818E2">
        <w:rPr>
          <w:rFonts w:ascii="Arial" w:hAnsi="Arial" w:cs="Arial"/>
          <w:lang w:eastAsia="en-AU"/>
        </w:rPr>
        <w:t>Only one record for this service delivery mode per patient per calendar month is to be provided regardless of the number of observations remotely monitored.  A single record for each calendar month for any 'telemonitored' records should be supplied for this census count.  Should more than one record be reported, this will trigger </w:t>
      </w:r>
      <w:hyperlink r:id="rId44" w:tgtFrame="_blank" w:history="1">
        <w:r w:rsidRPr="008818E2">
          <w:rPr>
            <w:rStyle w:val="Hyperlink"/>
            <w:rFonts w:ascii="Arial" w:hAnsi="Arial" w:cs="Arial"/>
            <w:lang w:eastAsia="en-AU"/>
          </w:rPr>
          <w:t>validation SVE035</w:t>
        </w:r>
      </w:hyperlink>
      <w:r w:rsidRPr="008818E2">
        <w:rPr>
          <w:rFonts w:ascii="Arial" w:hAnsi="Arial" w:cs="Arial"/>
          <w:lang w:eastAsia="en-AU"/>
        </w:rPr>
        <w:t>.</w:t>
      </w:r>
    </w:p>
    <w:p w14:paraId="22F21FC8" w14:textId="4D43FCD8" w:rsidR="008818E2" w:rsidRPr="008818E2" w:rsidRDefault="008818E2" w:rsidP="008818E2">
      <w:pPr>
        <w:pStyle w:val="BodyText"/>
        <w:rPr>
          <w:rFonts w:ascii="Arial" w:hAnsi="Arial" w:cs="Arial"/>
          <w:lang w:eastAsia="en-AU"/>
        </w:rPr>
      </w:pPr>
      <w:r w:rsidRPr="008818E2">
        <w:rPr>
          <w:rFonts w:ascii="Arial" w:hAnsi="Arial" w:cs="Arial"/>
          <w:lang w:eastAsia="en-AU"/>
        </w:rPr>
        <w:t>Remote Patient Monitoring (RPM) refers to the use of technology to enable the monitoring of patients’ physiological and patient-reported observations outside of conventional clinical settings, such as in the home or in a remote area. For more information, please contact</w:t>
      </w:r>
      <w:r w:rsidR="00D45758">
        <w:rPr>
          <w:rFonts w:ascii="Arial" w:hAnsi="Arial" w:cs="Arial"/>
          <w:lang w:eastAsia="en-AU"/>
        </w:rPr>
        <w:t xml:space="preserve"> Queensland </w:t>
      </w:r>
      <w:r w:rsidR="00150875">
        <w:rPr>
          <w:rFonts w:ascii="Arial" w:hAnsi="Arial" w:cs="Arial"/>
          <w:lang w:eastAsia="en-AU"/>
        </w:rPr>
        <w:t xml:space="preserve">Virtual Hospital by email </w:t>
      </w:r>
      <w:hyperlink r:id="rId45" w:history="1">
        <w:r w:rsidRPr="008818E2">
          <w:rPr>
            <w:rStyle w:val="Hyperlink"/>
            <w:rFonts w:ascii="Arial" w:hAnsi="Arial" w:cs="Arial"/>
            <w:lang w:eastAsia="en-AU"/>
          </w:rPr>
          <w:t>QVH@health.qld.gov.au</w:t>
        </w:r>
      </w:hyperlink>
      <w:r w:rsidRPr="008818E2">
        <w:rPr>
          <w:rFonts w:ascii="Arial" w:hAnsi="Arial" w:cs="Arial"/>
          <w:lang w:eastAsia="en-AU"/>
        </w:rPr>
        <w:t>.</w:t>
      </w:r>
    </w:p>
    <w:p w14:paraId="24B27383" w14:textId="77777777" w:rsidR="008818E2" w:rsidRPr="008818E2" w:rsidRDefault="008818E2" w:rsidP="008818E2">
      <w:pPr>
        <w:pStyle w:val="BodyText"/>
        <w:rPr>
          <w:rFonts w:ascii="Arial" w:hAnsi="Arial" w:cs="Arial"/>
        </w:rPr>
      </w:pPr>
    </w:p>
    <w:p w14:paraId="6D062F78" w14:textId="77777777" w:rsidR="008818E2" w:rsidRPr="008818E2" w:rsidRDefault="008818E2" w:rsidP="008818E2">
      <w:pPr>
        <w:pStyle w:val="BodyText"/>
        <w:rPr>
          <w:rFonts w:ascii="Arial" w:hAnsi="Arial" w:cs="Arial"/>
        </w:rPr>
        <w:sectPr w:rsidR="008818E2" w:rsidRPr="008818E2" w:rsidSect="008818E2">
          <w:headerReference w:type="default" r:id="rId46"/>
          <w:footerReference w:type="default" r:id="rId47"/>
          <w:type w:val="continuous"/>
          <w:pgSz w:w="11906" w:h="16838" w:code="9"/>
          <w:pgMar w:top="1440" w:right="1077" w:bottom="1440" w:left="1077" w:header="709" w:footer="709" w:gutter="0"/>
          <w:cols w:space="708"/>
          <w:titlePg/>
          <w:docGrid w:linePitch="360"/>
        </w:sectPr>
      </w:pPr>
    </w:p>
    <w:p w14:paraId="2158085B" w14:textId="77777777" w:rsidR="008818E2" w:rsidRPr="008818E2" w:rsidRDefault="008818E2" w:rsidP="008818E2">
      <w:pPr>
        <w:pStyle w:val="NumberedHeading2"/>
        <w:tabs>
          <w:tab w:val="left" w:pos="810"/>
        </w:tabs>
        <w:spacing w:before="360" w:after="160" w:line="247" w:lineRule="auto"/>
        <w:ind w:left="576" w:hanging="576"/>
        <w:textboxTightWrap w:val="allLines"/>
        <w:rPr>
          <w:rFonts w:ascii="Arial" w:hAnsi="Arial" w:cs="Arial"/>
        </w:rPr>
      </w:pPr>
      <w:bookmarkStart w:id="19" w:name="_Toc225345329"/>
      <w:bookmarkStart w:id="20" w:name="PCH_serv_type_class_counting_rules"/>
      <w:r w:rsidRPr="008818E2">
        <w:rPr>
          <w:rFonts w:ascii="Arial" w:hAnsi="Arial" w:cs="Arial"/>
        </w:rPr>
        <w:lastRenderedPageBreak/>
        <w:t>Primary and Community Health (PCH) service type classification and counting rules</w:t>
      </w:r>
      <w:bookmarkEnd w:id="19"/>
    </w:p>
    <w:bookmarkEnd w:id="20"/>
    <w:p w14:paraId="41BEC38A" w14:textId="0327E081" w:rsidR="008818E2" w:rsidRDefault="008818E2" w:rsidP="00AA59ED">
      <w:pPr>
        <w:pStyle w:val="BodyTextExpanded"/>
        <w:rPr>
          <w:rFonts w:ascii="Arial" w:hAnsi="Arial" w:cs="Arial"/>
        </w:rPr>
      </w:pPr>
      <w:r w:rsidRPr="008818E2">
        <w:rPr>
          <w:rFonts w:ascii="Arial" w:hAnsi="Arial" w:cs="Arial"/>
        </w:rPr>
        <w:t>Primary and Community Health Service Events (PCHSEs) are classified according to the following service types:</w:t>
      </w:r>
    </w:p>
    <w:p w14:paraId="3F541D88" w14:textId="77777777" w:rsidR="00AA59ED" w:rsidRPr="00AA59ED" w:rsidRDefault="00AA59ED" w:rsidP="00AA59ED">
      <w:pPr>
        <w:pStyle w:val="BodyText"/>
        <w:rPr>
          <w:lang w:eastAsia="zh-CN" w:bidi="th-TH"/>
        </w:rPr>
      </w:pPr>
    </w:p>
    <w:tbl>
      <w:tblPr>
        <w:tblW w:w="0" w:type="auto"/>
        <w:tblBorders>
          <w:top w:val="single" w:sz="4" w:space="0" w:color="0F9AA1"/>
          <w:bottom w:val="single" w:sz="4" w:space="0" w:color="0F9AA1"/>
          <w:insideH w:val="single" w:sz="4" w:space="0" w:color="0F9AA1"/>
        </w:tblBorders>
        <w:tblCellMar>
          <w:top w:w="57" w:type="dxa"/>
          <w:bottom w:w="57" w:type="dxa"/>
        </w:tblCellMar>
        <w:tblLook w:val="04A0" w:firstRow="1" w:lastRow="0" w:firstColumn="1" w:lastColumn="0" w:noHBand="0" w:noVBand="1"/>
      </w:tblPr>
      <w:tblGrid>
        <w:gridCol w:w="2337"/>
        <w:gridCol w:w="4675"/>
        <w:gridCol w:w="6946"/>
      </w:tblGrid>
      <w:tr w:rsidR="00AA59ED" w:rsidRPr="00AA59ED" w14:paraId="0757C8F1" w14:textId="77777777" w:rsidTr="00F76CE2">
        <w:trPr>
          <w:cantSplit/>
          <w:trHeight w:val="495"/>
          <w:tblHeader/>
        </w:trPr>
        <w:tc>
          <w:tcPr>
            <w:tcW w:w="15451" w:type="dxa"/>
            <w:gridSpan w:val="3"/>
            <w:tcBorders>
              <w:top w:val="nil"/>
              <w:left w:val="nil"/>
              <w:bottom w:val="nil"/>
              <w:right w:val="nil"/>
              <w:tl2br w:val="nil"/>
              <w:tr2bl w:val="nil"/>
            </w:tcBorders>
            <w:shd w:val="clear" w:color="auto" w:fill="17365D"/>
            <w:vAlign w:val="center"/>
          </w:tcPr>
          <w:p w14:paraId="071337FE" w14:textId="77777777" w:rsidR="00AA59ED" w:rsidRPr="00AA59ED" w:rsidRDefault="00AA59ED" w:rsidP="00AA59ED">
            <w:pPr>
              <w:spacing w:before="0" w:after="0" w:line="276" w:lineRule="auto"/>
              <w:jc w:val="center"/>
              <w:rPr>
                <w:rFonts w:ascii="Fira Sans" w:eastAsia="Calibri" w:hAnsi="Fira Sans" w:cs="Arial"/>
                <w:b/>
                <w:i/>
                <w:color w:val="3A3E3E"/>
                <w:szCs w:val="21"/>
              </w:rPr>
            </w:pPr>
            <w:r w:rsidRPr="00AA59ED">
              <w:rPr>
                <w:rFonts w:ascii="Fira Sans" w:eastAsia="Calibri" w:hAnsi="Fira Sans" w:cs="Arial"/>
                <w:b/>
                <w:i/>
                <w:color w:val="FFFFFF"/>
                <w:szCs w:val="21"/>
              </w:rPr>
              <w:t>Primary and Community Health Service Catalogue</w:t>
            </w:r>
          </w:p>
        </w:tc>
      </w:tr>
      <w:tr w:rsidR="00AA59ED" w:rsidRPr="00AA59ED" w14:paraId="2A28B3A2" w14:textId="77777777" w:rsidTr="00F76CE2">
        <w:trPr>
          <w:cantSplit/>
          <w:trHeight w:val="495"/>
          <w:tblHeader/>
        </w:trPr>
        <w:tc>
          <w:tcPr>
            <w:tcW w:w="2694" w:type="dxa"/>
            <w:tcBorders>
              <w:top w:val="nil"/>
              <w:left w:val="nil"/>
              <w:bottom w:val="nil"/>
              <w:right w:val="nil"/>
              <w:tl2br w:val="nil"/>
              <w:tr2bl w:val="nil"/>
            </w:tcBorders>
            <w:shd w:val="clear" w:color="auto" w:fill="C9EDF7"/>
            <w:vAlign w:val="center"/>
            <w:hideMark/>
          </w:tcPr>
          <w:p w14:paraId="4DC48BD5" w14:textId="77777777" w:rsidR="00AA59ED" w:rsidRPr="00AA59ED" w:rsidRDefault="00AA59ED" w:rsidP="00AA59ED">
            <w:pPr>
              <w:spacing w:before="0" w:after="0" w:line="276" w:lineRule="auto"/>
              <w:rPr>
                <w:rFonts w:ascii="Fira Sans" w:eastAsia="Calibri" w:hAnsi="Fira Sans" w:cs="Arial"/>
                <w:b/>
                <w:bCs/>
                <w:color w:val="3A3E3E"/>
                <w:szCs w:val="21"/>
              </w:rPr>
            </w:pPr>
            <w:r w:rsidRPr="00AA59ED">
              <w:rPr>
                <w:rFonts w:ascii="Fira Sans" w:eastAsia="Calibri" w:hAnsi="Fira Sans" w:cs="Arial"/>
                <w:b/>
                <w:bCs/>
                <w:color w:val="3A3E3E"/>
                <w:szCs w:val="21"/>
              </w:rPr>
              <w:t>Service Type</w:t>
            </w:r>
          </w:p>
        </w:tc>
        <w:tc>
          <w:tcPr>
            <w:tcW w:w="5811" w:type="dxa"/>
            <w:tcBorders>
              <w:top w:val="nil"/>
              <w:left w:val="nil"/>
              <w:bottom w:val="nil"/>
              <w:right w:val="nil"/>
              <w:tl2br w:val="nil"/>
              <w:tr2bl w:val="nil"/>
            </w:tcBorders>
            <w:shd w:val="clear" w:color="auto" w:fill="C9EDF7"/>
            <w:vAlign w:val="center"/>
            <w:hideMark/>
          </w:tcPr>
          <w:p w14:paraId="083552C2" w14:textId="77777777" w:rsidR="00AA59ED" w:rsidRPr="00AA59ED" w:rsidRDefault="00AA59ED" w:rsidP="00AA59ED">
            <w:pPr>
              <w:spacing w:before="0" w:after="0" w:line="276" w:lineRule="auto"/>
              <w:rPr>
                <w:rFonts w:ascii="Fira Sans" w:eastAsia="Calibri" w:hAnsi="Fira Sans" w:cs="Arial"/>
                <w:b/>
                <w:bCs/>
                <w:color w:val="3A3E3E"/>
                <w:szCs w:val="21"/>
              </w:rPr>
            </w:pPr>
            <w:r w:rsidRPr="00AA59ED">
              <w:rPr>
                <w:rFonts w:ascii="Fira Sans" w:eastAsia="Calibri" w:hAnsi="Fira Sans" w:cs="Arial"/>
                <w:b/>
                <w:bCs/>
                <w:color w:val="3A3E3E"/>
                <w:szCs w:val="21"/>
              </w:rPr>
              <w:t>Definition</w:t>
            </w:r>
          </w:p>
        </w:tc>
        <w:tc>
          <w:tcPr>
            <w:tcW w:w="6946" w:type="dxa"/>
            <w:tcBorders>
              <w:top w:val="nil"/>
              <w:left w:val="nil"/>
              <w:bottom w:val="nil"/>
              <w:right w:val="nil"/>
              <w:tl2br w:val="nil"/>
              <w:tr2bl w:val="nil"/>
            </w:tcBorders>
            <w:shd w:val="clear" w:color="auto" w:fill="C9EDF7"/>
            <w:vAlign w:val="center"/>
            <w:hideMark/>
          </w:tcPr>
          <w:p w14:paraId="00B490EE" w14:textId="77777777" w:rsidR="00AA59ED" w:rsidRPr="00AA59ED" w:rsidRDefault="00AA59ED" w:rsidP="00AA59ED">
            <w:pPr>
              <w:spacing w:before="0" w:after="0" w:line="276" w:lineRule="auto"/>
              <w:rPr>
                <w:rFonts w:ascii="Fira Sans" w:eastAsia="Calibri" w:hAnsi="Fira Sans" w:cs="Arial"/>
                <w:b/>
                <w:bCs/>
                <w:color w:val="3A3E3E"/>
                <w:szCs w:val="21"/>
              </w:rPr>
            </w:pPr>
            <w:r w:rsidRPr="00AA59ED">
              <w:rPr>
                <w:rFonts w:ascii="Fira Sans" w:eastAsia="Calibri" w:hAnsi="Fira Sans" w:cs="Arial"/>
                <w:b/>
                <w:bCs/>
                <w:color w:val="3A3E3E"/>
                <w:szCs w:val="21"/>
              </w:rPr>
              <w:t>Service</w:t>
            </w:r>
          </w:p>
        </w:tc>
      </w:tr>
      <w:tr w:rsidR="00AA59ED" w:rsidRPr="00AA59ED" w14:paraId="36829DB4" w14:textId="77777777" w:rsidTr="00F76CE2">
        <w:trPr>
          <w:cantSplit/>
          <w:trHeight w:val="499"/>
        </w:trPr>
        <w:tc>
          <w:tcPr>
            <w:tcW w:w="2694" w:type="dxa"/>
            <w:vMerge w:val="restart"/>
            <w:hideMark/>
          </w:tcPr>
          <w:p w14:paraId="76801807"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t>Care Co-ordination</w:t>
            </w:r>
          </w:p>
        </w:tc>
        <w:tc>
          <w:tcPr>
            <w:tcW w:w="5811" w:type="dxa"/>
            <w:vMerge w:val="restart"/>
            <w:hideMark/>
          </w:tcPr>
          <w:p w14:paraId="2B26C981"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Community services that involve coordination of other services to achieve the optimal outcomes for a non-admitted client (where the PCHSE definition is met).</w:t>
            </w:r>
          </w:p>
        </w:tc>
        <w:tc>
          <w:tcPr>
            <w:tcW w:w="6946" w:type="dxa"/>
            <w:hideMark/>
          </w:tcPr>
          <w:p w14:paraId="0A0D2CF6"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Community Hospital Interface Program (CHIP) or similar community based co-ordination services if not for an ABF service.  If CHIP is used for hospital avoidance this should be reported in the valid Tier 2 clinic code 40.58 Hospital Avoidance Programs.</w:t>
            </w:r>
          </w:p>
        </w:tc>
      </w:tr>
      <w:tr w:rsidR="00AA59ED" w:rsidRPr="00AA59ED" w14:paraId="41F17D11" w14:textId="77777777" w:rsidTr="00F76CE2">
        <w:trPr>
          <w:cantSplit/>
          <w:trHeight w:val="284"/>
        </w:trPr>
        <w:tc>
          <w:tcPr>
            <w:tcW w:w="2694" w:type="dxa"/>
            <w:vMerge/>
            <w:hideMark/>
          </w:tcPr>
          <w:p w14:paraId="4BE8CF0B"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3D5BABDE"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00DD3972"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Liaison services including indigenous liaison officers</w:t>
            </w:r>
          </w:p>
        </w:tc>
      </w:tr>
      <w:tr w:rsidR="00AA59ED" w:rsidRPr="00AA59ED" w14:paraId="4DCEDA0D" w14:textId="77777777" w:rsidTr="00F76CE2">
        <w:trPr>
          <w:cantSplit/>
          <w:trHeight w:val="362"/>
        </w:trPr>
        <w:tc>
          <w:tcPr>
            <w:tcW w:w="2694" w:type="dxa"/>
            <w:vMerge w:val="restart"/>
            <w:hideMark/>
          </w:tcPr>
          <w:p w14:paraId="6857C6EC"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t>Child &amp; Youth</w:t>
            </w:r>
          </w:p>
        </w:tc>
        <w:tc>
          <w:tcPr>
            <w:tcW w:w="5811" w:type="dxa"/>
            <w:vMerge w:val="restart"/>
            <w:hideMark/>
          </w:tcPr>
          <w:p w14:paraId="0A77378F"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Community services provided principally for an infant, child or a young person under 18 years of age.  Whilst the service may be provided to a parent or guardian the focus is on supporting the health or development of the child or young person. Includes child protection services. Excludes oral health and community mental health services because activity for these services is collected in other systems (e.g., CIMHA).</w:t>
            </w:r>
          </w:p>
        </w:tc>
        <w:tc>
          <w:tcPr>
            <w:tcW w:w="6946" w:type="dxa"/>
            <w:hideMark/>
          </w:tcPr>
          <w:p w14:paraId="1A9B2B0A"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Community Clinic Services</w:t>
            </w:r>
          </w:p>
        </w:tc>
      </w:tr>
      <w:tr w:rsidR="00AA59ED" w:rsidRPr="00AA59ED" w14:paraId="0CD048AD" w14:textId="77777777" w:rsidTr="00F76CE2">
        <w:trPr>
          <w:cantSplit/>
          <w:trHeight w:val="284"/>
        </w:trPr>
        <w:tc>
          <w:tcPr>
            <w:tcW w:w="2694" w:type="dxa"/>
            <w:vMerge/>
            <w:hideMark/>
          </w:tcPr>
          <w:p w14:paraId="13900023"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16620945"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4A0A6BA4"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 xml:space="preserve">Child/Infant development assessment and treatment </w:t>
            </w:r>
          </w:p>
        </w:tc>
      </w:tr>
      <w:tr w:rsidR="00AA59ED" w:rsidRPr="00AA59ED" w14:paraId="6497AE9A" w14:textId="77777777" w:rsidTr="00F76CE2">
        <w:trPr>
          <w:cantSplit/>
          <w:trHeight w:val="362"/>
        </w:trPr>
        <w:tc>
          <w:tcPr>
            <w:tcW w:w="2694" w:type="dxa"/>
            <w:vMerge/>
            <w:hideMark/>
          </w:tcPr>
          <w:p w14:paraId="2D80BD03"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3EDFDD5A"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2D3BA78E"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Hearing Screening</w:t>
            </w:r>
          </w:p>
        </w:tc>
      </w:tr>
      <w:tr w:rsidR="00AA59ED" w:rsidRPr="00AA59ED" w14:paraId="019339D4" w14:textId="77777777" w:rsidTr="00F76CE2">
        <w:trPr>
          <w:cantSplit/>
          <w:trHeight w:val="284"/>
        </w:trPr>
        <w:tc>
          <w:tcPr>
            <w:tcW w:w="2694" w:type="dxa"/>
            <w:vMerge/>
            <w:hideMark/>
          </w:tcPr>
          <w:p w14:paraId="2A1236BE"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17CAE6FA"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5E0BB107"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Child Protection Services</w:t>
            </w:r>
          </w:p>
        </w:tc>
      </w:tr>
      <w:tr w:rsidR="00AA59ED" w:rsidRPr="00AA59ED" w14:paraId="2C2F4597" w14:textId="77777777" w:rsidTr="00F76CE2">
        <w:trPr>
          <w:cantSplit/>
          <w:trHeight w:val="363"/>
        </w:trPr>
        <w:tc>
          <w:tcPr>
            <w:tcW w:w="2694" w:type="dxa"/>
            <w:vMerge/>
            <w:hideMark/>
          </w:tcPr>
          <w:p w14:paraId="081E3D28"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0B1CD16C"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6B9AC974"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Parenting support programs</w:t>
            </w:r>
          </w:p>
        </w:tc>
      </w:tr>
      <w:tr w:rsidR="00AA59ED" w:rsidRPr="00AA59ED" w14:paraId="37838E1D" w14:textId="77777777" w:rsidTr="00F76CE2">
        <w:trPr>
          <w:cantSplit/>
          <w:trHeight w:val="285"/>
        </w:trPr>
        <w:tc>
          <w:tcPr>
            <w:tcW w:w="2694" w:type="dxa"/>
            <w:vMerge/>
            <w:hideMark/>
          </w:tcPr>
          <w:p w14:paraId="2C8D7704"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4A1BA108"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20FD7BD0"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School based health nurses</w:t>
            </w:r>
          </w:p>
        </w:tc>
      </w:tr>
      <w:tr w:rsidR="00AA59ED" w:rsidRPr="00AA59ED" w14:paraId="1DC2223C" w14:textId="77777777" w:rsidTr="00F76CE2">
        <w:trPr>
          <w:cantSplit/>
          <w:trHeight w:val="975"/>
        </w:trPr>
        <w:tc>
          <w:tcPr>
            <w:tcW w:w="2694" w:type="dxa"/>
            <w:tcBorders>
              <w:bottom w:val="single" w:sz="4" w:space="0" w:color="0F9AA1"/>
            </w:tcBorders>
            <w:hideMark/>
          </w:tcPr>
          <w:p w14:paraId="4CEFC72D"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t>Chronic Disease</w:t>
            </w:r>
          </w:p>
        </w:tc>
        <w:tc>
          <w:tcPr>
            <w:tcW w:w="5811" w:type="dxa"/>
            <w:tcBorders>
              <w:bottom w:val="single" w:sz="4" w:space="0" w:color="0F9AA1"/>
            </w:tcBorders>
            <w:hideMark/>
          </w:tcPr>
          <w:p w14:paraId="25B8DE9E"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Community services provided to identify and manage an illness or medical condition that lasts over a long period (e.g. more than 12 months) and sometimes causes a long-term change in the body.</w:t>
            </w:r>
          </w:p>
        </w:tc>
        <w:tc>
          <w:tcPr>
            <w:tcW w:w="6946" w:type="dxa"/>
            <w:tcBorders>
              <w:bottom w:val="single" w:sz="4" w:space="0" w:color="0F9AA1"/>
            </w:tcBorders>
            <w:hideMark/>
          </w:tcPr>
          <w:p w14:paraId="40412200"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Type 2 diabetes services, pulmonary services, cardiac services, renal services</w:t>
            </w:r>
          </w:p>
        </w:tc>
      </w:tr>
      <w:tr w:rsidR="00AA59ED" w:rsidRPr="00AA59ED" w14:paraId="07766E84" w14:textId="77777777" w:rsidTr="00F76CE2">
        <w:trPr>
          <w:cantSplit/>
          <w:trHeight w:val="542"/>
        </w:trPr>
        <w:tc>
          <w:tcPr>
            <w:tcW w:w="2694" w:type="dxa"/>
            <w:vMerge w:val="restart"/>
            <w:tcBorders>
              <w:bottom w:val="single" w:sz="4" w:space="0" w:color="auto"/>
            </w:tcBorders>
            <w:hideMark/>
          </w:tcPr>
          <w:p w14:paraId="3BA80F2B"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lastRenderedPageBreak/>
              <w:t xml:space="preserve">Communicable Diseases </w:t>
            </w:r>
          </w:p>
        </w:tc>
        <w:tc>
          <w:tcPr>
            <w:tcW w:w="5811" w:type="dxa"/>
            <w:vMerge w:val="restart"/>
            <w:tcBorders>
              <w:bottom w:val="single" w:sz="4" w:space="0" w:color="auto"/>
            </w:tcBorders>
            <w:hideMark/>
          </w:tcPr>
          <w:p w14:paraId="395AC761"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Community based surveillance and treatment of communicable and infectious diseases, including immunisations. Excludes sexually transmitted diseases (see Sexual Health) and Staff vaccinations.</w:t>
            </w:r>
          </w:p>
        </w:tc>
        <w:tc>
          <w:tcPr>
            <w:tcW w:w="6946" w:type="dxa"/>
            <w:vMerge w:val="restart"/>
            <w:tcBorders>
              <w:bottom w:val="single" w:sz="4" w:space="0" w:color="auto"/>
            </w:tcBorders>
            <w:hideMark/>
          </w:tcPr>
          <w:p w14:paraId="6A9F9726"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Includes immunisations relevant for this service as well as activity pertaining to general communicable or infectious disease prevention, detection and response.</w:t>
            </w:r>
          </w:p>
        </w:tc>
      </w:tr>
      <w:tr w:rsidR="00AA59ED" w:rsidRPr="00AA59ED" w14:paraId="3262D427" w14:textId="77777777" w:rsidTr="00F76CE2">
        <w:trPr>
          <w:cantSplit/>
          <w:trHeight w:val="664"/>
        </w:trPr>
        <w:tc>
          <w:tcPr>
            <w:tcW w:w="2694" w:type="dxa"/>
            <w:vMerge/>
            <w:hideMark/>
          </w:tcPr>
          <w:p w14:paraId="657A6C08"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248F63F2"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vMerge/>
            <w:hideMark/>
          </w:tcPr>
          <w:p w14:paraId="2BFA0A1D" w14:textId="77777777" w:rsidR="00AA59ED" w:rsidRPr="00AA59ED" w:rsidRDefault="00AA59ED" w:rsidP="00AA59ED">
            <w:pPr>
              <w:spacing w:before="0" w:after="0" w:line="276" w:lineRule="auto"/>
              <w:rPr>
                <w:rFonts w:ascii="Fira Sans" w:eastAsia="Calibri" w:hAnsi="Fira Sans" w:cs="Arial"/>
                <w:color w:val="3A3E3E"/>
                <w:szCs w:val="21"/>
              </w:rPr>
            </w:pPr>
          </w:p>
        </w:tc>
      </w:tr>
      <w:tr w:rsidR="00AA59ED" w:rsidRPr="00AA59ED" w14:paraId="2E93CAF8" w14:textId="77777777" w:rsidTr="00F76CE2">
        <w:trPr>
          <w:cantSplit/>
          <w:trHeight w:val="542"/>
        </w:trPr>
        <w:tc>
          <w:tcPr>
            <w:tcW w:w="2694" w:type="dxa"/>
            <w:vMerge/>
            <w:hideMark/>
          </w:tcPr>
          <w:p w14:paraId="147198F0"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6504EE93"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vMerge/>
            <w:hideMark/>
          </w:tcPr>
          <w:p w14:paraId="094170DF" w14:textId="77777777" w:rsidR="00AA59ED" w:rsidRPr="00AA59ED" w:rsidRDefault="00AA59ED" w:rsidP="00AA59ED">
            <w:pPr>
              <w:spacing w:before="0" w:after="0" w:line="276" w:lineRule="auto"/>
              <w:rPr>
                <w:rFonts w:ascii="Fira Sans" w:eastAsia="Calibri" w:hAnsi="Fira Sans" w:cs="Arial"/>
                <w:color w:val="3A3E3E"/>
                <w:szCs w:val="21"/>
              </w:rPr>
            </w:pPr>
          </w:p>
        </w:tc>
      </w:tr>
      <w:tr w:rsidR="00AA59ED" w:rsidRPr="00AA59ED" w14:paraId="2DB26326" w14:textId="77777777" w:rsidTr="00F76CE2">
        <w:trPr>
          <w:cantSplit/>
          <w:trHeight w:val="542"/>
        </w:trPr>
        <w:tc>
          <w:tcPr>
            <w:tcW w:w="2694" w:type="dxa"/>
            <w:vMerge w:val="restart"/>
            <w:tcBorders>
              <w:top w:val="single" w:sz="4" w:space="0" w:color="072D51"/>
            </w:tcBorders>
            <w:hideMark/>
          </w:tcPr>
          <w:p w14:paraId="76DE4928"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t>Community Palliative Care</w:t>
            </w:r>
          </w:p>
        </w:tc>
        <w:tc>
          <w:tcPr>
            <w:tcW w:w="5811" w:type="dxa"/>
            <w:vMerge w:val="restart"/>
            <w:tcBorders>
              <w:top w:val="single" w:sz="4" w:space="0" w:color="072D51"/>
            </w:tcBorders>
            <w:hideMark/>
          </w:tcPr>
          <w:p w14:paraId="48A98528"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Community palliative care services provided in the community or a patient's home. Includes care services purchased through non-government providers and equipment hire.</w:t>
            </w:r>
          </w:p>
        </w:tc>
        <w:tc>
          <w:tcPr>
            <w:tcW w:w="6946" w:type="dxa"/>
            <w:vMerge w:val="restart"/>
            <w:tcBorders>
              <w:top w:val="single" w:sz="4" w:space="0" w:color="072D51"/>
            </w:tcBorders>
            <w:hideMark/>
          </w:tcPr>
          <w:p w14:paraId="2A6632AA"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Includes heart failure.</w:t>
            </w:r>
          </w:p>
        </w:tc>
      </w:tr>
      <w:tr w:rsidR="00AA59ED" w:rsidRPr="00AA59ED" w14:paraId="736C6E5A" w14:textId="77777777" w:rsidTr="00F76CE2">
        <w:trPr>
          <w:cantSplit/>
          <w:trHeight w:val="542"/>
        </w:trPr>
        <w:tc>
          <w:tcPr>
            <w:tcW w:w="2694" w:type="dxa"/>
            <w:vMerge/>
            <w:hideMark/>
          </w:tcPr>
          <w:p w14:paraId="2F9275E8"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20C21B9A"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vMerge/>
            <w:hideMark/>
          </w:tcPr>
          <w:p w14:paraId="51A9A003" w14:textId="77777777" w:rsidR="00AA59ED" w:rsidRPr="00AA59ED" w:rsidRDefault="00AA59ED" w:rsidP="00AA59ED">
            <w:pPr>
              <w:spacing w:before="0" w:after="0" w:line="276" w:lineRule="auto"/>
              <w:rPr>
                <w:rFonts w:ascii="Fira Sans" w:eastAsia="Calibri" w:hAnsi="Fira Sans" w:cs="Arial"/>
                <w:color w:val="3A3E3E"/>
                <w:szCs w:val="21"/>
              </w:rPr>
            </w:pPr>
          </w:p>
        </w:tc>
      </w:tr>
      <w:tr w:rsidR="00AA59ED" w:rsidRPr="00AA59ED" w14:paraId="4CA364E7" w14:textId="77777777" w:rsidTr="00F76CE2">
        <w:trPr>
          <w:cantSplit/>
          <w:trHeight w:val="542"/>
        </w:trPr>
        <w:tc>
          <w:tcPr>
            <w:tcW w:w="2694" w:type="dxa"/>
            <w:vMerge/>
            <w:hideMark/>
          </w:tcPr>
          <w:p w14:paraId="21D255AE"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1D2DA5BE"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vMerge/>
            <w:hideMark/>
          </w:tcPr>
          <w:p w14:paraId="7B3C1FF8" w14:textId="77777777" w:rsidR="00AA59ED" w:rsidRPr="00AA59ED" w:rsidRDefault="00AA59ED" w:rsidP="00AA59ED">
            <w:pPr>
              <w:spacing w:before="0" w:after="0" w:line="276" w:lineRule="auto"/>
              <w:rPr>
                <w:rFonts w:ascii="Fira Sans" w:eastAsia="Calibri" w:hAnsi="Fira Sans" w:cs="Arial"/>
                <w:color w:val="3A3E3E"/>
                <w:szCs w:val="21"/>
              </w:rPr>
            </w:pPr>
          </w:p>
        </w:tc>
      </w:tr>
      <w:tr w:rsidR="00AA59ED" w:rsidRPr="00AA59ED" w14:paraId="7F2834B1" w14:textId="77777777" w:rsidTr="00F76CE2">
        <w:trPr>
          <w:cantSplit/>
          <w:trHeight w:val="190"/>
        </w:trPr>
        <w:tc>
          <w:tcPr>
            <w:tcW w:w="2694" w:type="dxa"/>
            <w:vMerge w:val="restart"/>
            <w:hideMark/>
          </w:tcPr>
          <w:p w14:paraId="3362DCD7"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t>Community Rehabilitation</w:t>
            </w:r>
          </w:p>
        </w:tc>
        <w:tc>
          <w:tcPr>
            <w:tcW w:w="5811" w:type="dxa"/>
            <w:vMerge w:val="restart"/>
            <w:hideMark/>
          </w:tcPr>
          <w:p w14:paraId="72BF05A9"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 xml:space="preserve">Community based rehabilitation services for children and/or adults provided in a community setting (i.e., patients home or community centre), usually, but not always, following a hospital event.  Includes care services purchased through non-government providers and equipment hire.  </w:t>
            </w:r>
          </w:p>
        </w:tc>
        <w:tc>
          <w:tcPr>
            <w:tcW w:w="6946" w:type="dxa"/>
            <w:hideMark/>
          </w:tcPr>
          <w:p w14:paraId="25491144"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Cardiac Rehabilitation</w:t>
            </w:r>
          </w:p>
        </w:tc>
      </w:tr>
      <w:tr w:rsidR="00AA59ED" w:rsidRPr="00AA59ED" w14:paraId="61829C28" w14:textId="77777777" w:rsidTr="00F76CE2">
        <w:trPr>
          <w:cantSplit/>
          <w:trHeight w:val="254"/>
        </w:trPr>
        <w:tc>
          <w:tcPr>
            <w:tcW w:w="2694" w:type="dxa"/>
            <w:vMerge/>
            <w:hideMark/>
          </w:tcPr>
          <w:p w14:paraId="447A6615"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26AB102B"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0B98019D"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Pulmonary Rehabilitation</w:t>
            </w:r>
          </w:p>
        </w:tc>
      </w:tr>
      <w:tr w:rsidR="00AA59ED" w:rsidRPr="00AA59ED" w14:paraId="5BBBDE86" w14:textId="77777777" w:rsidTr="00F76CE2">
        <w:trPr>
          <w:cantSplit/>
          <w:trHeight w:val="190"/>
        </w:trPr>
        <w:tc>
          <w:tcPr>
            <w:tcW w:w="2694" w:type="dxa"/>
            <w:vMerge/>
            <w:hideMark/>
          </w:tcPr>
          <w:p w14:paraId="6AAD863E"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1E03DEF4"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158CF5BC"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Acquired Brain Injury Rehabilitation</w:t>
            </w:r>
          </w:p>
        </w:tc>
      </w:tr>
      <w:tr w:rsidR="00AA59ED" w:rsidRPr="00AA59ED" w14:paraId="610D3D46" w14:textId="77777777" w:rsidTr="00F76CE2">
        <w:trPr>
          <w:cantSplit/>
          <w:trHeight w:val="254"/>
        </w:trPr>
        <w:tc>
          <w:tcPr>
            <w:tcW w:w="2694" w:type="dxa"/>
            <w:vMerge/>
            <w:hideMark/>
          </w:tcPr>
          <w:p w14:paraId="5154A17B"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36C3CD9E"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10B3E963"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Spinal Injury Rehabilitation</w:t>
            </w:r>
          </w:p>
        </w:tc>
      </w:tr>
      <w:tr w:rsidR="00AA59ED" w:rsidRPr="00AA59ED" w14:paraId="68CD4303" w14:textId="77777777" w:rsidTr="00F76CE2">
        <w:trPr>
          <w:cantSplit/>
          <w:trHeight w:val="1005"/>
        </w:trPr>
        <w:tc>
          <w:tcPr>
            <w:tcW w:w="2694" w:type="dxa"/>
            <w:hideMark/>
          </w:tcPr>
          <w:p w14:paraId="53F49D1D"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t>Maternal Health</w:t>
            </w:r>
          </w:p>
        </w:tc>
        <w:tc>
          <w:tcPr>
            <w:tcW w:w="5811" w:type="dxa"/>
            <w:hideMark/>
          </w:tcPr>
          <w:p w14:paraId="6A3C56F2"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Community based pre-natal and post-natal services provided to women/parents.</w:t>
            </w:r>
          </w:p>
        </w:tc>
        <w:tc>
          <w:tcPr>
            <w:tcW w:w="6946" w:type="dxa"/>
            <w:hideMark/>
          </w:tcPr>
          <w:p w14:paraId="27E073F5"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Antenatal and Postnatal Care (including postnatal contact/visits delivered under specific initiatives and government commitments). Excludes parenting support programs (see Child and Youth community health service type).</w:t>
            </w:r>
          </w:p>
        </w:tc>
      </w:tr>
      <w:tr w:rsidR="00AA59ED" w:rsidRPr="00AA59ED" w14:paraId="42A70D76" w14:textId="77777777" w:rsidTr="00F76CE2">
        <w:trPr>
          <w:cantSplit/>
          <w:trHeight w:val="975"/>
        </w:trPr>
        <w:tc>
          <w:tcPr>
            <w:tcW w:w="2694" w:type="dxa"/>
            <w:hideMark/>
          </w:tcPr>
          <w:p w14:paraId="2590AF18"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lastRenderedPageBreak/>
              <w:t>Offender Health Services</w:t>
            </w:r>
          </w:p>
        </w:tc>
        <w:tc>
          <w:tcPr>
            <w:tcW w:w="5811" w:type="dxa"/>
            <w:hideMark/>
          </w:tcPr>
          <w:p w14:paraId="3A99FFDD"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Health services provided to offenders/prisoners under the supervision of Queensland Corrective Services.</w:t>
            </w:r>
          </w:p>
        </w:tc>
        <w:tc>
          <w:tcPr>
            <w:tcW w:w="6946" w:type="dxa"/>
            <w:hideMark/>
          </w:tcPr>
          <w:p w14:paraId="40F99A73"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All community health services provided to offenders/prisoners fall into this category. Activity recorded could pertain to a range of service types across the community health service catalogue, but the client/patient is an offender/prisoner.</w:t>
            </w:r>
          </w:p>
        </w:tc>
      </w:tr>
      <w:tr w:rsidR="00AA59ED" w:rsidRPr="00AA59ED" w14:paraId="5683B778" w14:textId="77777777" w:rsidTr="00F76CE2">
        <w:trPr>
          <w:cantSplit/>
          <w:trHeight w:val="148"/>
        </w:trPr>
        <w:tc>
          <w:tcPr>
            <w:tcW w:w="2694" w:type="dxa"/>
            <w:vMerge w:val="restart"/>
            <w:hideMark/>
          </w:tcPr>
          <w:p w14:paraId="1DBC3FFC"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t>Primary Health Care</w:t>
            </w:r>
          </w:p>
        </w:tc>
        <w:tc>
          <w:tcPr>
            <w:tcW w:w="5811" w:type="dxa"/>
            <w:vMerge w:val="restart"/>
            <w:hideMark/>
          </w:tcPr>
          <w:p w14:paraId="59EF7166"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GP type services provided in the community, including services to Medicare ineligible clients. (Includes services provided to indigenous persons/communities).</w:t>
            </w:r>
          </w:p>
        </w:tc>
        <w:tc>
          <w:tcPr>
            <w:tcW w:w="6946" w:type="dxa"/>
            <w:hideMark/>
          </w:tcPr>
          <w:p w14:paraId="51DE4180"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Refugee Health</w:t>
            </w:r>
          </w:p>
        </w:tc>
      </w:tr>
      <w:tr w:rsidR="00AA59ED" w:rsidRPr="00AA59ED" w14:paraId="7BBFE305" w14:textId="77777777" w:rsidTr="00F76CE2">
        <w:trPr>
          <w:cantSplit/>
          <w:trHeight w:val="499"/>
        </w:trPr>
        <w:tc>
          <w:tcPr>
            <w:tcW w:w="2694" w:type="dxa"/>
            <w:vMerge/>
            <w:hideMark/>
          </w:tcPr>
          <w:p w14:paraId="16226CFC"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41BBB2B9"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58C43F5E"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Primary Care Clinics (out of scope Tier 2 clinics)</w:t>
            </w:r>
          </w:p>
        </w:tc>
      </w:tr>
      <w:tr w:rsidR="00AA59ED" w:rsidRPr="00AA59ED" w14:paraId="76676336" w14:textId="77777777" w:rsidTr="00F76CE2">
        <w:trPr>
          <w:cantSplit/>
          <w:trHeight w:val="229"/>
        </w:trPr>
        <w:tc>
          <w:tcPr>
            <w:tcW w:w="2694" w:type="dxa"/>
            <w:vMerge w:val="restart"/>
            <w:hideMark/>
          </w:tcPr>
          <w:p w14:paraId="0B7529E9"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t>Sexual Health</w:t>
            </w:r>
          </w:p>
        </w:tc>
        <w:tc>
          <w:tcPr>
            <w:tcW w:w="5811" w:type="dxa"/>
            <w:vMerge w:val="restart"/>
            <w:hideMark/>
          </w:tcPr>
          <w:p w14:paraId="28D5831F"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Services provided in the community to provide testing, support, education and advice for sexual health including transmission of sexually transmitted diseases and management and referral for sexual assault.</w:t>
            </w:r>
          </w:p>
        </w:tc>
        <w:tc>
          <w:tcPr>
            <w:tcW w:w="6946" w:type="dxa"/>
            <w:noWrap/>
            <w:hideMark/>
          </w:tcPr>
          <w:p w14:paraId="22140DF0"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Sexual Assault Services</w:t>
            </w:r>
          </w:p>
        </w:tc>
      </w:tr>
      <w:tr w:rsidR="00AA59ED" w:rsidRPr="00AA59ED" w14:paraId="7653E624" w14:textId="77777777" w:rsidTr="00F76CE2">
        <w:trPr>
          <w:cantSplit/>
          <w:trHeight w:val="293"/>
        </w:trPr>
        <w:tc>
          <w:tcPr>
            <w:tcW w:w="2694" w:type="dxa"/>
            <w:vMerge/>
            <w:hideMark/>
          </w:tcPr>
          <w:p w14:paraId="77560334"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39C5D402"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75631CC7"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Complex STIs</w:t>
            </w:r>
          </w:p>
        </w:tc>
      </w:tr>
      <w:tr w:rsidR="00AA59ED" w:rsidRPr="00AA59ED" w14:paraId="0859CCC2" w14:textId="77777777" w:rsidTr="00F76CE2">
        <w:trPr>
          <w:cantSplit/>
          <w:trHeight w:val="229"/>
        </w:trPr>
        <w:tc>
          <w:tcPr>
            <w:tcW w:w="2694" w:type="dxa"/>
            <w:vMerge/>
            <w:hideMark/>
          </w:tcPr>
          <w:p w14:paraId="0BB0E9FE"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1D0D72F1"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27FF4DD6"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Post Exposure Prophylaxis for HIV</w:t>
            </w:r>
          </w:p>
        </w:tc>
      </w:tr>
      <w:tr w:rsidR="00AA59ED" w:rsidRPr="00AA59ED" w14:paraId="360737E0" w14:textId="77777777" w:rsidTr="00F76CE2">
        <w:trPr>
          <w:cantSplit/>
          <w:trHeight w:val="292"/>
        </w:trPr>
        <w:tc>
          <w:tcPr>
            <w:tcW w:w="2694" w:type="dxa"/>
            <w:vMerge/>
            <w:hideMark/>
          </w:tcPr>
          <w:p w14:paraId="7810E2EC"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3ADE7DA2"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noWrap/>
            <w:hideMark/>
          </w:tcPr>
          <w:p w14:paraId="04867A1C"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 xml:space="preserve">Testing, referral and counselling for sexual health </w:t>
            </w:r>
          </w:p>
        </w:tc>
      </w:tr>
      <w:tr w:rsidR="00AA59ED" w:rsidRPr="00AA59ED" w14:paraId="0F3F0D55" w14:textId="77777777" w:rsidTr="00F76CE2">
        <w:trPr>
          <w:cantSplit/>
          <w:trHeight w:val="542"/>
        </w:trPr>
        <w:tc>
          <w:tcPr>
            <w:tcW w:w="2694" w:type="dxa"/>
            <w:vMerge w:val="restart"/>
            <w:hideMark/>
          </w:tcPr>
          <w:p w14:paraId="4DF74C97" w14:textId="77777777" w:rsidR="00AA59ED" w:rsidRPr="00AA59ED" w:rsidRDefault="00AA59ED" w:rsidP="00AA59ED">
            <w:pPr>
              <w:spacing w:before="0" w:after="0" w:line="276" w:lineRule="auto"/>
              <w:rPr>
                <w:rFonts w:ascii="Fira Sans" w:eastAsia="Calibri" w:hAnsi="Fira Sans" w:cs="Arial"/>
                <w:bCs/>
                <w:color w:val="3A3E3E"/>
                <w:szCs w:val="21"/>
              </w:rPr>
            </w:pPr>
            <w:r w:rsidRPr="00AA59ED">
              <w:rPr>
                <w:rFonts w:ascii="Fira Sans" w:eastAsia="Calibri" w:hAnsi="Fira Sans" w:cs="Arial"/>
                <w:bCs/>
                <w:color w:val="3A3E3E"/>
                <w:szCs w:val="21"/>
              </w:rPr>
              <w:t>Women’s and Men’s Health</w:t>
            </w:r>
          </w:p>
        </w:tc>
        <w:tc>
          <w:tcPr>
            <w:tcW w:w="5811" w:type="dxa"/>
            <w:vMerge w:val="restart"/>
            <w:hideMark/>
          </w:tcPr>
          <w:p w14:paraId="234209E2"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Community health services targeted to women or men for specific gender related health issues.</w:t>
            </w:r>
          </w:p>
        </w:tc>
        <w:tc>
          <w:tcPr>
            <w:tcW w:w="6946" w:type="dxa"/>
            <w:vMerge w:val="restart"/>
            <w:hideMark/>
          </w:tcPr>
          <w:p w14:paraId="3781F274"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Family Planning</w:t>
            </w:r>
          </w:p>
        </w:tc>
      </w:tr>
      <w:tr w:rsidR="00AA59ED" w:rsidRPr="00AA59ED" w14:paraId="3B5590D5" w14:textId="77777777" w:rsidTr="00AA59ED">
        <w:trPr>
          <w:cantSplit/>
          <w:trHeight w:val="542"/>
        </w:trPr>
        <w:tc>
          <w:tcPr>
            <w:tcW w:w="2694" w:type="dxa"/>
            <w:vMerge/>
            <w:hideMark/>
          </w:tcPr>
          <w:p w14:paraId="00EF2A68"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723A97EB"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vMerge/>
            <w:hideMark/>
          </w:tcPr>
          <w:p w14:paraId="4CE2FECB" w14:textId="77777777" w:rsidR="00AA59ED" w:rsidRPr="00AA59ED" w:rsidRDefault="00AA59ED" w:rsidP="00AA59ED">
            <w:pPr>
              <w:spacing w:before="0" w:after="0" w:line="276" w:lineRule="auto"/>
              <w:rPr>
                <w:rFonts w:ascii="Fira Sans" w:eastAsia="Calibri" w:hAnsi="Fira Sans" w:cs="Arial"/>
                <w:color w:val="3A3E3E"/>
                <w:szCs w:val="21"/>
              </w:rPr>
            </w:pPr>
          </w:p>
        </w:tc>
      </w:tr>
      <w:tr w:rsidR="00AA59ED" w:rsidRPr="00AA59ED" w14:paraId="1A0F81FE" w14:textId="77777777" w:rsidTr="00F76CE2">
        <w:trPr>
          <w:cantSplit/>
          <w:trHeight w:val="1200"/>
        </w:trPr>
        <w:tc>
          <w:tcPr>
            <w:tcW w:w="2694" w:type="dxa"/>
            <w:vMerge/>
            <w:hideMark/>
          </w:tcPr>
          <w:p w14:paraId="5CA2021C"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4E37D7FE"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4F6613B9"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Advice concerning breast health, gynaecological care, female genital mutilation and gynaecological oncology. Specific services may include early pregnancy clinic, fertility and reproductive endocrinology, urogynaecology sexual health and menopausal health. Excludes diagnostic screening.</w:t>
            </w:r>
          </w:p>
        </w:tc>
      </w:tr>
      <w:tr w:rsidR="00AA59ED" w:rsidRPr="00AA59ED" w14:paraId="472AF39C" w14:textId="77777777" w:rsidTr="00F76CE2">
        <w:trPr>
          <w:cantSplit/>
          <w:trHeight w:val="1039"/>
        </w:trPr>
        <w:tc>
          <w:tcPr>
            <w:tcW w:w="2694" w:type="dxa"/>
            <w:vMerge/>
            <w:hideMark/>
          </w:tcPr>
          <w:p w14:paraId="5FFAA252" w14:textId="77777777" w:rsidR="00AA59ED" w:rsidRPr="00AA59ED" w:rsidRDefault="00AA59ED" w:rsidP="00AA59ED">
            <w:pPr>
              <w:spacing w:before="0" w:after="0" w:line="276" w:lineRule="auto"/>
              <w:rPr>
                <w:rFonts w:ascii="Fira Sans" w:eastAsia="Calibri" w:hAnsi="Fira Sans" w:cs="Arial"/>
                <w:bCs/>
                <w:color w:val="3A3E3E"/>
                <w:szCs w:val="21"/>
              </w:rPr>
            </w:pPr>
          </w:p>
        </w:tc>
        <w:tc>
          <w:tcPr>
            <w:tcW w:w="5811" w:type="dxa"/>
            <w:vMerge/>
            <w:hideMark/>
          </w:tcPr>
          <w:p w14:paraId="2D3214B5" w14:textId="77777777" w:rsidR="00AA59ED" w:rsidRPr="00AA59ED" w:rsidRDefault="00AA59ED" w:rsidP="00AA59ED">
            <w:pPr>
              <w:spacing w:before="0" w:after="0" w:line="276" w:lineRule="auto"/>
              <w:rPr>
                <w:rFonts w:ascii="Fira Sans" w:eastAsia="Calibri" w:hAnsi="Fira Sans" w:cs="Arial"/>
                <w:color w:val="3A3E3E"/>
                <w:szCs w:val="21"/>
              </w:rPr>
            </w:pPr>
          </w:p>
        </w:tc>
        <w:tc>
          <w:tcPr>
            <w:tcW w:w="6946" w:type="dxa"/>
            <w:hideMark/>
          </w:tcPr>
          <w:p w14:paraId="75513353" w14:textId="77777777" w:rsidR="00AA59ED" w:rsidRPr="00AA59ED" w:rsidRDefault="00AA59ED" w:rsidP="00AA59ED">
            <w:pPr>
              <w:spacing w:before="0" w:after="0" w:line="276" w:lineRule="auto"/>
              <w:rPr>
                <w:rFonts w:ascii="Fira Sans" w:eastAsia="Calibri" w:hAnsi="Fira Sans" w:cs="Arial"/>
                <w:color w:val="3A3E3E"/>
                <w:szCs w:val="21"/>
              </w:rPr>
            </w:pPr>
            <w:r w:rsidRPr="00AA59ED">
              <w:rPr>
                <w:rFonts w:ascii="Fira Sans" w:eastAsia="Calibri" w:hAnsi="Fira Sans" w:cs="Arial"/>
                <w:color w:val="3A3E3E"/>
                <w:szCs w:val="21"/>
              </w:rPr>
              <w:t>Advice concerning vasectomy, male infertility, penile and testicular problems, sexual function and dysfunction, sexual health and the prostate. Excludes diagnostic screening.</w:t>
            </w:r>
          </w:p>
        </w:tc>
      </w:tr>
    </w:tbl>
    <w:p w14:paraId="63E5D415" w14:textId="77777777" w:rsidR="008818E2" w:rsidRPr="008818E2" w:rsidRDefault="008818E2" w:rsidP="008818E2">
      <w:pPr>
        <w:rPr>
          <w:rFonts w:ascii="Arial" w:hAnsi="Arial" w:cs="Arial"/>
        </w:rPr>
        <w:sectPr w:rsidR="008818E2" w:rsidRPr="008818E2" w:rsidSect="008818E2">
          <w:headerReference w:type="default" r:id="rId48"/>
          <w:pgSz w:w="16838" w:h="11906" w:orient="landscape" w:code="9"/>
          <w:pgMar w:top="1077" w:right="1440" w:bottom="1077" w:left="1440" w:header="709" w:footer="709" w:gutter="0"/>
          <w:cols w:space="708"/>
          <w:docGrid w:linePitch="360"/>
        </w:sectPr>
      </w:pPr>
    </w:p>
    <w:p w14:paraId="15515DE5" w14:textId="77777777" w:rsidR="00AB2877" w:rsidRPr="008818E2" w:rsidRDefault="00AB2877" w:rsidP="00AB2877">
      <w:pPr>
        <w:pStyle w:val="NumberedHeading3"/>
        <w:tabs>
          <w:tab w:val="left" w:pos="900"/>
        </w:tabs>
        <w:spacing w:line="264" w:lineRule="auto"/>
        <w:ind w:left="1146" w:hanging="720"/>
        <w:textboxTightWrap w:val="allLines"/>
        <w:rPr>
          <w:rFonts w:ascii="Arial" w:hAnsi="Arial" w:cs="Arial"/>
        </w:rPr>
      </w:pPr>
      <w:r w:rsidRPr="008818E2">
        <w:rPr>
          <w:rFonts w:ascii="Arial" w:hAnsi="Arial" w:cs="Arial"/>
        </w:rPr>
        <w:lastRenderedPageBreak/>
        <w:t>Counting Rules</w:t>
      </w:r>
    </w:p>
    <w:p w14:paraId="6D8BD3BC" w14:textId="77777777" w:rsidR="00AB2877" w:rsidRPr="008818E2" w:rsidRDefault="00AB2877" w:rsidP="00AB2877">
      <w:pPr>
        <w:pStyle w:val="BodyTextExpanded"/>
        <w:rPr>
          <w:rFonts w:ascii="Arial" w:hAnsi="Arial" w:cs="Arial"/>
          <w:lang w:eastAsia="en-AU"/>
        </w:rPr>
      </w:pPr>
      <w:r w:rsidRPr="008818E2">
        <w:rPr>
          <w:rFonts w:ascii="Arial" w:hAnsi="Arial" w:cs="Arial"/>
          <w:lang w:eastAsia="en-AU"/>
        </w:rPr>
        <w:t>The counting rules for PCHSEs are as follows:</w:t>
      </w:r>
    </w:p>
    <w:p w14:paraId="2846C052" w14:textId="77777777" w:rsidR="00AB2877" w:rsidRPr="008818E2" w:rsidRDefault="00AB2877" w:rsidP="00AB2877">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‘client’ is defined as the principal individual to whom therapeutic/clinical content is directed by a healthcare provider(s). Where carers and/or family members are also present during the interaction, only one PCHSE per client may be counted.</w:t>
      </w:r>
    </w:p>
    <w:p w14:paraId="3D4CC85B" w14:textId="77777777" w:rsidR="00AB2877" w:rsidRPr="008818E2" w:rsidRDefault="00AB2877" w:rsidP="00AB2877">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one PCHSE is recorded for each interaction with a client, regardless of the number of healthcare providers present. Note: The reporting of multiple health care provider type activity is not required for PCHSE activity.</w:t>
      </w:r>
    </w:p>
    <w:p w14:paraId="45AF183C" w14:textId="77777777" w:rsidR="00AB2877" w:rsidRPr="008818E2" w:rsidRDefault="00AB2877" w:rsidP="00AB2877">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services delivered via telehealth or telephone are included if they meet the definition of a PCHSE. Telehealth PCHSEs are reported by both the provider and receiver.</w:t>
      </w:r>
    </w:p>
    <w:p w14:paraId="69419315" w14:textId="77777777" w:rsidR="00AB2877" w:rsidRDefault="00AB2877" w:rsidP="00AB2877">
      <w:pPr>
        <w:pStyle w:val="ListBullet"/>
        <w:tabs>
          <w:tab w:val="clear" w:pos="357"/>
        </w:tabs>
        <w:spacing w:before="0" w:line="276" w:lineRule="auto"/>
        <w:ind w:left="360" w:hanging="360"/>
        <w:textboxTightWrap w:val="allLines"/>
        <w:rPr>
          <w:rFonts w:ascii="Arial" w:hAnsi="Arial" w:cs="Arial"/>
          <w:lang w:val="en-US"/>
        </w:rPr>
      </w:pPr>
      <w:r w:rsidRPr="008818E2">
        <w:rPr>
          <w:rFonts w:ascii="Arial" w:hAnsi="Arial" w:cs="Arial"/>
          <w:lang w:val="en-US"/>
        </w:rPr>
        <w:t>one PCHSE is recorded for each client who attends a group session, regardless of the number of healthcare providers present. There is no requirement to separate these session types nor report the number of group sessions. For example, if five clients attended a group session, this would be reported as five PCHSEs.</w:t>
      </w:r>
    </w:p>
    <w:p w14:paraId="13957E59" w14:textId="2B6B00C4" w:rsidR="008818E2" w:rsidRPr="008818E2" w:rsidRDefault="008818E2" w:rsidP="008818E2">
      <w:pPr>
        <w:pStyle w:val="ListBullet"/>
        <w:tabs>
          <w:tab w:val="clear" w:pos="357"/>
        </w:tabs>
        <w:spacing w:before="0" w:line="276" w:lineRule="auto"/>
        <w:ind w:left="360" w:hanging="360"/>
        <w:textboxTightWrap w:val="allLines"/>
        <w:rPr>
          <w:rFonts w:ascii="Arial" w:hAnsi="Arial" w:cs="Arial"/>
          <w:iCs/>
          <w:lang w:val="en-US"/>
        </w:rPr>
      </w:pPr>
      <w:r w:rsidRPr="008818E2">
        <w:rPr>
          <w:rFonts w:ascii="Arial" w:hAnsi="Arial" w:cs="Arial"/>
          <w:lang w:val="en-US"/>
        </w:rPr>
        <w:br w:type="page"/>
      </w:r>
    </w:p>
    <w:p w14:paraId="691CE815" w14:textId="77777777" w:rsidR="008818E2" w:rsidRPr="008818E2" w:rsidRDefault="008818E2" w:rsidP="008818E2">
      <w:pPr>
        <w:pStyle w:val="NumberedHeading1"/>
        <w:spacing w:line="240" w:lineRule="auto"/>
        <w:ind w:left="432" w:hanging="432"/>
        <w:textboxTightWrap w:val="allLines"/>
        <w:rPr>
          <w:rFonts w:ascii="Arial" w:hAnsi="Arial" w:cs="Arial"/>
        </w:rPr>
      </w:pPr>
      <w:bookmarkStart w:id="21" w:name="_Toc134613308"/>
      <w:bookmarkStart w:id="22" w:name="_Toc225345331"/>
      <w:bookmarkStart w:id="23" w:name="_Hlk193959367"/>
      <w:r w:rsidRPr="008818E2">
        <w:rPr>
          <w:rFonts w:ascii="Arial" w:hAnsi="Arial" w:cs="Arial"/>
        </w:rPr>
        <w:lastRenderedPageBreak/>
        <w:t>Recording telehealth service events</w:t>
      </w:r>
      <w:bookmarkEnd w:id="21"/>
      <w:bookmarkEnd w:id="22"/>
    </w:p>
    <w:p w14:paraId="15005FF9" w14:textId="77777777" w:rsidR="008818E2" w:rsidRPr="008818E2" w:rsidRDefault="008818E2" w:rsidP="008818E2">
      <w:pPr>
        <w:pStyle w:val="Callout"/>
        <w:rPr>
          <w:rFonts w:ascii="Arial" w:eastAsia="Calibri" w:hAnsi="Arial" w:cs="Arial"/>
          <w:szCs w:val="22"/>
        </w:rPr>
      </w:pPr>
      <w:r w:rsidRPr="008818E2">
        <w:rPr>
          <w:rFonts w:ascii="Arial" w:hAnsi="Arial" w:cs="Arial"/>
          <w:b/>
          <w:bCs/>
          <w:i/>
        </w:rPr>
        <w:t>Note</w:t>
      </w:r>
      <w:r w:rsidRPr="008818E2">
        <w:rPr>
          <w:rFonts w:ascii="Arial" w:hAnsi="Arial" w:cs="Arial"/>
          <w:i/>
        </w:rPr>
        <w:t>: The</w:t>
      </w:r>
      <w:r w:rsidRPr="008818E2">
        <w:rPr>
          <w:rFonts w:ascii="Arial" w:hAnsi="Arial" w:cs="Arial"/>
          <w:b/>
          <w:i/>
        </w:rPr>
        <w:t xml:space="preserve"> Queensland Virtual Hospital</w:t>
      </w:r>
      <w:r w:rsidRPr="008818E2">
        <w:rPr>
          <w:rFonts w:ascii="Arial" w:hAnsi="Arial" w:cs="Arial"/>
          <w:i/>
        </w:rPr>
        <w:t xml:space="preserve"> has provided the following information. For further information please contact </w:t>
      </w:r>
      <w:hyperlink r:id="rId49" w:history="1">
        <w:r w:rsidRPr="008818E2">
          <w:rPr>
            <w:rStyle w:val="Hyperlink"/>
            <w:rFonts w:ascii="Arial" w:hAnsi="Arial" w:cs="Arial"/>
            <w:i/>
            <w:iCs/>
          </w:rPr>
          <w:t>QVH@health.qld.gov.au</w:t>
        </w:r>
      </w:hyperlink>
      <w:r w:rsidRPr="008818E2">
        <w:rPr>
          <w:rFonts w:ascii="Arial" w:hAnsi="Arial" w:cs="Arial"/>
        </w:rPr>
        <w:t>.</w:t>
      </w:r>
    </w:p>
    <w:p w14:paraId="4A6E8DFA" w14:textId="77777777" w:rsidR="008818E2" w:rsidRPr="008818E2" w:rsidRDefault="008818E2" w:rsidP="008818E2">
      <w:pPr>
        <w:pStyle w:val="BodyTextExpanded"/>
        <w:rPr>
          <w:rFonts w:ascii="Arial" w:hAnsi="Arial" w:cs="Arial"/>
        </w:rPr>
      </w:pPr>
      <w:r w:rsidRPr="008818E2">
        <w:rPr>
          <w:rFonts w:ascii="Arial" w:hAnsi="Arial" w:cs="Arial"/>
        </w:rPr>
        <w:t>Service events delivered via videoconference (</w:t>
      </w:r>
      <w:r w:rsidRPr="008818E2">
        <w:rPr>
          <w:rFonts w:ascii="Arial" w:hAnsi="Arial" w:cs="Arial"/>
          <w:i/>
          <w:iCs/>
        </w:rPr>
        <w:t>non-admitted patient telehealth service event</w:t>
      </w:r>
      <w:r w:rsidRPr="008818E2">
        <w:rPr>
          <w:rFonts w:ascii="Arial" w:hAnsi="Arial" w:cs="Arial"/>
        </w:rPr>
        <w:t xml:space="preserve">) may be reported by both the recipient-end and provider-end, for clinic types: specialist; allied health/clinical nurse; primary and community health; procedure; and diagnostic. </w:t>
      </w:r>
    </w:p>
    <w:p w14:paraId="0E498458" w14:textId="77777777" w:rsidR="008818E2" w:rsidRPr="008818E2" w:rsidRDefault="008818E2" w:rsidP="008818E2">
      <w:pPr>
        <w:pStyle w:val="BodyTextExpanded"/>
        <w:rPr>
          <w:rFonts w:ascii="Arial" w:hAnsi="Arial" w:cs="Arial"/>
        </w:rPr>
      </w:pPr>
      <w:r w:rsidRPr="008818E2">
        <w:rPr>
          <w:rFonts w:ascii="Arial" w:hAnsi="Arial" w:cs="Arial"/>
        </w:rPr>
        <w:t>Non-admitted patient telehealth service events may be reported for:</w:t>
      </w:r>
    </w:p>
    <w:p w14:paraId="3566D340"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one-to-one service events</w:t>
      </w:r>
    </w:p>
    <w:p w14:paraId="44C30954"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group sessions</w:t>
      </w:r>
    </w:p>
    <w:p w14:paraId="0949B582"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multiple healthcare providers, and</w:t>
      </w:r>
    </w:p>
    <w:p w14:paraId="6BC4F578" w14:textId="77777777" w:rsidR="008818E2" w:rsidRPr="008818E2" w:rsidRDefault="008818E2" w:rsidP="008818E2">
      <w:pPr>
        <w:pStyle w:val="ListBullet"/>
        <w:tabs>
          <w:tab w:val="clear" w:pos="357"/>
        </w:tabs>
        <w:spacing w:before="0" w:after="240" w:line="276" w:lineRule="auto"/>
        <w:textboxTightWrap w:val="allLines"/>
        <w:rPr>
          <w:rFonts w:ascii="Arial" w:hAnsi="Arial" w:cs="Arial"/>
          <w:strike/>
        </w:rPr>
      </w:pPr>
      <w:r w:rsidRPr="008818E2">
        <w:rPr>
          <w:rFonts w:ascii="Arial" w:hAnsi="Arial" w:cs="Arial"/>
        </w:rPr>
        <w:t>multi-disciplinary case conferences</w:t>
      </w:r>
    </w:p>
    <w:p w14:paraId="7E09F41A" w14:textId="77777777" w:rsidR="008818E2" w:rsidRPr="008818E2" w:rsidRDefault="008818E2" w:rsidP="008818E2">
      <w:pPr>
        <w:pStyle w:val="Heading4"/>
        <w:rPr>
          <w:rFonts w:ascii="Arial" w:hAnsi="Arial" w:cs="Arial"/>
        </w:rPr>
      </w:pPr>
      <w:bookmarkStart w:id="24" w:name="_Toc134613309"/>
      <w:r w:rsidRPr="008818E2">
        <w:rPr>
          <w:rFonts w:ascii="Arial" w:hAnsi="Arial" w:cs="Arial"/>
        </w:rPr>
        <w:t>Scope</w:t>
      </w:r>
      <w:bookmarkEnd w:id="24"/>
    </w:p>
    <w:p w14:paraId="5EE67EDB" w14:textId="77777777" w:rsidR="008818E2" w:rsidRPr="008818E2" w:rsidRDefault="008818E2" w:rsidP="008818E2">
      <w:pPr>
        <w:pStyle w:val="BodyTextExpanded"/>
        <w:rPr>
          <w:rFonts w:ascii="Arial" w:hAnsi="Arial" w:cs="Arial"/>
        </w:rPr>
      </w:pPr>
      <w:r w:rsidRPr="008818E2">
        <w:rPr>
          <w:rFonts w:ascii="Arial" w:hAnsi="Arial" w:cs="Arial"/>
        </w:rPr>
        <w:t>Non-admitted patient telehealth service events may be reported where:</w:t>
      </w:r>
    </w:p>
    <w:p w14:paraId="4B9D89AD"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 xml:space="preserve">the service meets the definition of a </w:t>
      </w:r>
      <w:hyperlink r:id="rId50">
        <w:r w:rsidRPr="008818E2">
          <w:rPr>
            <w:rStyle w:val="Hyperlink"/>
            <w:rFonts w:ascii="Arial" w:hAnsi="Arial" w:cs="Arial"/>
          </w:rPr>
          <w:t>non-admitted patient service event</w:t>
        </w:r>
      </w:hyperlink>
      <w:r w:rsidRPr="008818E2">
        <w:rPr>
          <w:rFonts w:ascii="Arial" w:hAnsi="Arial" w:cs="Arial"/>
        </w:rPr>
        <w:t xml:space="preserve">. </w:t>
      </w:r>
    </w:p>
    <w:p w14:paraId="75B77DD2"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the service was a substitute for a face-to-face service event.</w:t>
      </w:r>
    </w:p>
    <w:p w14:paraId="1B62E88A"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the service was delivered via videoconference technology (synchronous audio and visual link).</w:t>
      </w:r>
    </w:p>
    <w:p w14:paraId="3C7FA45D"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details of the service event were captured through an electronic or manual booking system.</w:t>
      </w:r>
    </w:p>
    <w:p w14:paraId="07D16066"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Telehealth service events may be reported by provider and recipient facilities.</w:t>
      </w:r>
    </w:p>
    <w:p w14:paraId="066BF004"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 xml:space="preserve">The Multiple Health-care Provider (MHCP) indicator may be applied where the service event meets the </w:t>
      </w:r>
      <w:hyperlink r:id="rId51">
        <w:r w:rsidRPr="008818E2">
          <w:rPr>
            <w:rStyle w:val="Hyperlink"/>
            <w:rFonts w:ascii="Arial" w:hAnsi="Arial" w:cs="Arial"/>
          </w:rPr>
          <w:t>MHCP definition</w:t>
        </w:r>
      </w:hyperlink>
      <w:r w:rsidRPr="008818E2">
        <w:rPr>
          <w:rFonts w:ascii="Arial" w:hAnsi="Arial" w:cs="Arial"/>
        </w:rPr>
        <w:t>.</w:t>
      </w:r>
    </w:p>
    <w:p w14:paraId="75E37D73"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 xml:space="preserve">Multidisciplinary Case Conference (MDCC), provided by MHCP, where the patient is not present, may only be reported once, regardless of the number of sites involved. The most appropriate site to report the MDCC should be based on where the majority of providers and services are located. </w:t>
      </w:r>
    </w:p>
    <w:p w14:paraId="3350A73B" w14:textId="77777777" w:rsidR="008818E2" w:rsidRPr="008818E2" w:rsidRDefault="008818E2" w:rsidP="008818E2">
      <w:pPr>
        <w:pStyle w:val="ListBullet"/>
        <w:numPr>
          <w:ilvl w:val="0"/>
          <w:numId w:val="0"/>
        </w:numPr>
        <w:ind w:left="360"/>
        <w:rPr>
          <w:rFonts w:ascii="Arial" w:hAnsi="Arial" w:cs="Arial"/>
        </w:rPr>
      </w:pPr>
      <w:r w:rsidRPr="008818E2">
        <w:rPr>
          <w:rFonts w:ascii="Arial" w:hAnsi="Arial" w:cs="Arial"/>
        </w:rPr>
        <w:t xml:space="preserve">However, if the number of healthcare providers are equal at each participating site, then the facility that initiated the MDCC, maintains the patient medical record and is responsible for actioning the outcomes of the service event should report. </w:t>
      </w:r>
    </w:p>
    <w:p w14:paraId="382C3F0D" w14:textId="77777777" w:rsidR="008818E2" w:rsidRPr="008818E2" w:rsidRDefault="008818E2" w:rsidP="008818E2">
      <w:pPr>
        <w:pStyle w:val="BodySSB"/>
        <w:rPr>
          <w:b/>
          <w:bCs/>
        </w:rPr>
      </w:pPr>
    </w:p>
    <w:p w14:paraId="147BAD8B" w14:textId="77777777" w:rsidR="008818E2" w:rsidRPr="008818E2" w:rsidRDefault="008818E2" w:rsidP="008818E2">
      <w:pPr>
        <w:pStyle w:val="Heading4"/>
        <w:rPr>
          <w:rFonts w:ascii="Arial" w:hAnsi="Arial" w:cs="Arial"/>
        </w:rPr>
      </w:pPr>
      <w:r w:rsidRPr="008818E2">
        <w:rPr>
          <w:rFonts w:ascii="Arial" w:hAnsi="Arial" w:cs="Arial"/>
        </w:rPr>
        <w:t>Excluded from this scope are:</w:t>
      </w:r>
    </w:p>
    <w:p w14:paraId="67BD5C79" w14:textId="77777777" w:rsidR="008818E2" w:rsidRPr="008818E2" w:rsidRDefault="008818E2" w:rsidP="008818E2">
      <w:pPr>
        <w:pStyle w:val="ListBullet"/>
        <w:tabs>
          <w:tab w:val="clear" w:pos="357"/>
        </w:tabs>
        <w:spacing w:before="0" w:line="276" w:lineRule="auto"/>
        <w:ind w:left="360" w:hanging="360"/>
        <w:textboxTightWrap w:val="allLines"/>
        <w:rPr>
          <w:rFonts w:ascii="Arial" w:hAnsi="Arial" w:cs="Arial"/>
        </w:rPr>
      </w:pPr>
      <w:r w:rsidRPr="008818E2">
        <w:rPr>
          <w:rFonts w:ascii="Arial" w:hAnsi="Arial" w:cs="Arial"/>
        </w:rPr>
        <w:t>Administrative videoconference such as booking or rescheduling appointments must not be counted as non-admitted patient telehealth service events.</w:t>
      </w:r>
    </w:p>
    <w:p w14:paraId="669189E3" w14:textId="77777777" w:rsidR="008818E2" w:rsidRPr="008818E2" w:rsidRDefault="008818E2" w:rsidP="008818E2">
      <w:pPr>
        <w:pStyle w:val="Heading3"/>
        <w:rPr>
          <w:rFonts w:ascii="Arial" w:hAnsi="Arial" w:cs="Arial"/>
        </w:rPr>
      </w:pPr>
      <w:bookmarkStart w:id="25" w:name="_Toc225345332"/>
      <w:r w:rsidRPr="008818E2">
        <w:rPr>
          <w:rFonts w:ascii="Arial" w:hAnsi="Arial" w:cs="Arial"/>
        </w:rPr>
        <w:lastRenderedPageBreak/>
        <w:t>Reporting Scenarios</w:t>
      </w:r>
      <w:bookmarkEnd w:id="25"/>
    </w:p>
    <w:p w14:paraId="7863B3EF"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t xml:space="preserve">Scenario </w:t>
      </w:r>
      <w:r w:rsidRPr="008818E2">
        <w:rPr>
          <w:rFonts w:ascii="Arial" w:hAnsi="Arial" w:cs="Arial"/>
          <w:b/>
          <w:bCs/>
          <w:sz w:val="22"/>
          <w:szCs w:val="22"/>
        </w:rPr>
        <w:fldChar w:fldCharType="begin"/>
      </w:r>
      <w:r w:rsidRPr="008818E2">
        <w:rPr>
          <w:rFonts w:ascii="Arial" w:hAnsi="Arial" w:cs="Arial"/>
          <w:b/>
          <w:bCs/>
          <w:sz w:val="22"/>
          <w:szCs w:val="22"/>
        </w:rPr>
        <w:instrText xml:space="preserve"> SEQ Scenario \* ARABIC </w:instrText>
      </w:r>
      <w:r w:rsidRPr="008818E2">
        <w:rPr>
          <w:rFonts w:ascii="Arial" w:hAnsi="Arial" w:cs="Arial"/>
          <w:b/>
          <w:bCs/>
          <w:sz w:val="22"/>
          <w:szCs w:val="22"/>
        </w:rPr>
        <w:fldChar w:fldCharType="separate"/>
      </w:r>
      <w:r w:rsidRPr="008818E2">
        <w:rPr>
          <w:rFonts w:ascii="Arial" w:hAnsi="Arial" w:cs="Arial"/>
          <w:b/>
          <w:bCs/>
          <w:noProof/>
          <w:sz w:val="22"/>
          <w:szCs w:val="22"/>
        </w:rPr>
        <w:t>1</w:t>
      </w:r>
      <w:r w:rsidRPr="008818E2">
        <w:rPr>
          <w:rFonts w:ascii="Arial" w:hAnsi="Arial" w:cs="Arial"/>
          <w:b/>
          <w:bCs/>
          <w:sz w:val="22"/>
          <w:szCs w:val="22"/>
        </w:rPr>
        <w:fldChar w:fldCharType="end"/>
      </w:r>
    </w:p>
    <w:tbl>
      <w:tblPr>
        <w:tblW w:w="8640" w:type="dxa"/>
        <w:jc w:val="center"/>
        <w:tblCellMar>
          <w:left w:w="0" w:type="dxa"/>
          <w:right w:w="0" w:type="dxa"/>
        </w:tblCellMar>
        <w:tblLook w:val="04A0" w:firstRow="1" w:lastRow="0" w:firstColumn="1" w:lastColumn="0" w:noHBand="0" w:noVBand="1"/>
      </w:tblPr>
      <w:tblGrid>
        <w:gridCol w:w="4345"/>
        <w:gridCol w:w="4295"/>
      </w:tblGrid>
      <w:tr w:rsidR="008818E2" w:rsidRPr="008818E2" w14:paraId="252BE924" w14:textId="77777777" w:rsidTr="00F76CE2">
        <w:trPr>
          <w:trHeight w:val="604"/>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23FADC4D" w14:textId="77777777" w:rsidR="008818E2" w:rsidRPr="008818E2" w:rsidRDefault="008818E2" w:rsidP="00F76CE2">
            <w:pPr>
              <w:pStyle w:val="ListBullet"/>
              <w:numPr>
                <w:ilvl w:val="0"/>
                <w:numId w:val="0"/>
              </w:numPr>
              <w:spacing w:after="0"/>
              <w:jc w:val="center"/>
              <w:rPr>
                <w:rFonts w:ascii="Arial" w:hAnsi="Arial" w:cs="Arial"/>
                <w:b/>
                <w:bCs/>
                <w:sz w:val="28"/>
                <w:szCs w:val="28"/>
              </w:rPr>
            </w:pPr>
            <w:r w:rsidRPr="008818E2">
              <w:rPr>
                <w:rFonts w:ascii="Arial" w:hAnsi="Arial" w:cs="Arial"/>
                <w:b/>
                <w:bCs/>
                <w:sz w:val="28"/>
                <w:szCs w:val="28"/>
              </w:rPr>
              <w:t>Facility A: Receiver</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69E22ED7" w14:textId="77777777" w:rsidR="008818E2" w:rsidRPr="008818E2" w:rsidRDefault="008818E2" w:rsidP="00F76CE2">
            <w:pPr>
              <w:pStyle w:val="ListBullet"/>
              <w:numPr>
                <w:ilvl w:val="0"/>
                <w:numId w:val="0"/>
              </w:numPr>
              <w:spacing w:after="0"/>
              <w:jc w:val="center"/>
              <w:rPr>
                <w:rFonts w:ascii="Arial" w:hAnsi="Arial" w:cs="Arial"/>
                <w:b/>
                <w:bCs/>
                <w:sz w:val="28"/>
                <w:szCs w:val="28"/>
              </w:rPr>
            </w:pPr>
            <w:r w:rsidRPr="008818E2">
              <w:rPr>
                <w:rFonts w:ascii="Arial" w:hAnsi="Arial" w:cs="Arial"/>
                <w:b/>
                <w:bCs/>
                <w:sz w:val="28"/>
                <w:szCs w:val="28"/>
              </w:rPr>
              <w:t>Facility B: Provider</w:t>
            </w:r>
          </w:p>
        </w:tc>
      </w:tr>
      <w:tr w:rsidR="008818E2" w:rsidRPr="008818E2" w14:paraId="0F2B8F9A" w14:textId="77777777" w:rsidTr="00F76CE2">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209BC74C" w14:textId="77777777" w:rsidR="008818E2" w:rsidRPr="008818E2" w:rsidRDefault="008818E2" w:rsidP="00F76CE2">
            <w:pPr>
              <w:pStyle w:val="ListBullet"/>
              <w:numPr>
                <w:ilvl w:val="0"/>
                <w:numId w:val="0"/>
              </w:numPr>
              <w:rPr>
                <w:rFonts w:ascii="Arial" w:hAnsi="Arial" w:cs="Arial"/>
              </w:rPr>
            </w:pPr>
            <w:r w:rsidRPr="008818E2">
              <w:rPr>
                <w:rFonts w:ascii="Arial" w:hAnsi="Arial" w:cs="Arial"/>
                <w:noProof/>
              </w:rPr>
              <w:drawing>
                <wp:anchor distT="0" distB="0" distL="114300" distR="114300" simplePos="0" relativeHeight="251658241" behindDoc="0" locked="0" layoutInCell="1" allowOverlap="1" wp14:anchorId="55A9DC60" wp14:editId="70783BD1">
                  <wp:simplePos x="0" y="0"/>
                  <wp:positionH relativeFrom="column">
                    <wp:posOffset>1104900</wp:posOffset>
                  </wp:positionH>
                  <wp:positionV relativeFrom="paragraph">
                    <wp:posOffset>56515</wp:posOffset>
                  </wp:positionV>
                  <wp:extent cx="304165" cy="538480"/>
                  <wp:effectExtent l="0" t="0" r="635" b="0"/>
                  <wp:wrapSquare wrapText="bothSides"/>
                  <wp:docPr id="859060873" name="Picture 859060873"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3"/>
                          <pic:cNvPicPr/>
                        </pic:nvPicPr>
                        <pic:blipFill>
                          <a:blip r:embed="rId52">
                            <a:extLst>
                              <a:ext uri="{28A0092B-C50C-407E-A947-70E740481C1C}">
                                <a14:useLocalDpi xmlns:a14="http://schemas.microsoft.com/office/drawing/2010/main" val="0"/>
                              </a:ext>
                            </a:extLst>
                          </a:blip>
                          <a:srcRect/>
                          <a:stretch>
                            <a:fillRect/>
                          </a:stretch>
                        </pic:blipFill>
                        <pic:spPr>
                          <a:xfrm>
                            <a:off x="0" y="0"/>
                            <a:ext cx="304165" cy="538480"/>
                          </a:xfrm>
                          <a:prstGeom prst="rect">
                            <a:avLst/>
                          </a:prstGeom>
                        </pic:spPr>
                      </pic:pic>
                    </a:graphicData>
                  </a:graphic>
                  <wp14:sizeRelH relativeFrom="page">
                    <wp14:pctWidth>0</wp14:pctWidth>
                  </wp14:sizeRelH>
                  <wp14:sizeRelV relativeFrom="page">
                    <wp14:pctHeight>0</wp14:pctHeight>
                  </wp14:sizeRelV>
                </wp:anchor>
              </w:drawing>
            </w:r>
          </w:p>
          <w:p w14:paraId="13397173" w14:textId="77777777" w:rsidR="008818E2" w:rsidRPr="008818E2" w:rsidRDefault="008818E2" w:rsidP="00F76CE2">
            <w:pPr>
              <w:pStyle w:val="ListBullet"/>
              <w:numPr>
                <w:ilvl w:val="0"/>
                <w:numId w:val="0"/>
              </w:numPr>
              <w:rPr>
                <w:rFonts w:ascii="Arial" w:hAnsi="Arial" w:cs="Arial"/>
              </w:rPr>
            </w:pPr>
          </w:p>
        </w:tc>
        <w:tc>
          <w:tcPr>
            <w:tcW w:w="4295" w:type="dxa"/>
            <w:tcBorders>
              <w:top w:val="nil"/>
              <w:left w:val="nil"/>
              <w:right w:val="single" w:sz="8" w:space="0" w:color="auto"/>
            </w:tcBorders>
            <w:tcMar>
              <w:top w:w="0" w:type="dxa"/>
              <w:left w:w="108" w:type="dxa"/>
              <w:bottom w:w="0" w:type="dxa"/>
              <w:right w:w="108" w:type="dxa"/>
            </w:tcMar>
            <w:hideMark/>
          </w:tcPr>
          <w:p w14:paraId="1DC1FD28" w14:textId="77777777" w:rsidR="008818E2" w:rsidRPr="008818E2" w:rsidRDefault="008818E2" w:rsidP="00F76CE2">
            <w:pPr>
              <w:pStyle w:val="ListBullet"/>
              <w:numPr>
                <w:ilvl w:val="0"/>
                <w:numId w:val="0"/>
              </w:numPr>
              <w:rPr>
                <w:rFonts w:ascii="Arial" w:hAnsi="Arial" w:cs="Arial"/>
              </w:rPr>
            </w:pPr>
            <w:r w:rsidRPr="008818E2">
              <w:rPr>
                <w:rFonts w:ascii="Arial" w:hAnsi="Arial" w:cs="Arial"/>
                <w:noProof/>
              </w:rPr>
              <w:drawing>
                <wp:anchor distT="0" distB="0" distL="114300" distR="114300" simplePos="0" relativeHeight="251658242" behindDoc="0" locked="0" layoutInCell="1" allowOverlap="1" wp14:anchorId="4F9BC52C" wp14:editId="25E819C1">
                  <wp:simplePos x="0" y="0"/>
                  <wp:positionH relativeFrom="column">
                    <wp:posOffset>1054354</wp:posOffset>
                  </wp:positionH>
                  <wp:positionV relativeFrom="paragraph">
                    <wp:posOffset>146304</wp:posOffset>
                  </wp:positionV>
                  <wp:extent cx="407670" cy="438150"/>
                  <wp:effectExtent l="0" t="0" r="0" b="0"/>
                  <wp:wrapSquare wrapText="bothSides"/>
                  <wp:docPr id="180771297" name="Picture 180771297"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53">
                            <a:extLst>
                              <a:ext uri="{28A0092B-C50C-407E-A947-70E740481C1C}">
                                <a14:useLocalDpi xmlns:a14="http://schemas.microsoft.com/office/drawing/2010/main" val="0"/>
                              </a:ext>
                            </a:extLst>
                          </a:blip>
                          <a:srcRect/>
                          <a:stretch>
                            <a:fillRect/>
                          </a:stretch>
                        </pic:blipFill>
                        <pic:spPr>
                          <a:xfrm>
                            <a:off x="0" y="0"/>
                            <a:ext cx="407670" cy="438150"/>
                          </a:xfrm>
                          <a:prstGeom prst="rect">
                            <a:avLst/>
                          </a:prstGeom>
                        </pic:spPr>
                      </pic:pic>
                    </a:graphicData>
                  </a:graphic>
                  <wp14:sizeRelH relativeFrom="page">
                    <wp14:pctWidth>0</wp14:pctWidth>
                  </wp14:sizeRelH>
                  <wp14:sizeRelV relativeFrom="page">
                    <wp14:pctHeight>0</wp14:pctHeight>
                  </wp14:sizeRelV>
                </wp:anchor>
              </w:drawing>
            </w:r>
          </w:p>
          <w:p w14:paraId="361999BC" w14:textId="77777777" w:rsidR="008818E2" w:rsidRPr="008818E2" w:rsidRDefault="008818E2" w:rsidP="00F76CE2">
            <w:pPr>
              <w:pStyle w:val="ListBullet"/>
              <w:numPr>
                <w:ilvl w:val="0"/>
                <w:numId w:val="0"/>
              </w:numPr>
              <w:rPr>
                <w:rFonts w:ascii="Arial" w:hAnsi="Arial" w:cs="Arial"/>
              </w:rPr>
            </w:pPr>
          </w:p>
        </w:tc>
      </w:tr>
      <w:tr w:rsidR="008818E2" w:rsidRPr="008818E2" w14:paraId="07D506E2" w14:textId="77777777" w:rsidTr="00F76CE2">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1530B34E" w14:textId="77777777" w:rsidR="008818E2" w:rsidRPr="008818E2" w:rsidRDefault="008818E2" w:rsidP="00F76CE2">
            <w:pPr>
              <w:pStyle w:val="ListBullet"/>
              <w:numPr>
                <w:ilvl w:val="0"/>
                <w:numId w:val="0"/>
              </w:numPr>
              <w:rPr>
                <w:rFonts w:ascii="Arial" w:hAnsi="Arial" w:cs="Arial"/>
                <w:b/>
                <w:bCs/>
              </w:rPr>
            </w:pPr>
          </w:p>
          <w:p w14:paraId="085B7F32" w14:textId="77777777" w:rsidR="008818E2" w:rsidRPr="008818E2" w:rsidRDefault="008818E2" w:rsidP="00F76CE2">
            <w:pPr>
              <w:pStyle w:val="ListBullet"/>
              <w:numPr>
                <w:ilvl w:val="0"/>
                <w:numId w:val="0"/>
              </w:numPr>
              <w:rPr>
                <w:rFonts w:ascii="Arial" w:hAnsi="Arial" w:cs="Arial"/>
              </w:rPr>
            </w:pPr>
            <w:r w:rsidRPr="008818E2">
              <w:rPr>
                <w:rFonts w:ascii="Arial" w:hAnsi="Arial" w:cs="Arial"/>
                <w:b/>
                <w:bCs/>
              </w:rPr>
              <w:t>Scenario:</w:t>
            </w:r>
            <w:r w:rsidRPr="008818E2">
              <w:rPr>
                <w:rFonts w:ascii="Arial" w:hAnsi="Arial" w:cs="Arial"/>
              </w:rPr>
              <w:t xml:space="preserve"> A non-admitted patient presents for a cardiac telehealth service event at Facility A. </w:t>
            </w:r>
          </w:p>
          <w:p w14:paraId="392B5C0F" w14:textId="77777777" w:rsidR="008818E2" w:rsidRPr="008818E2" w:rsidRDefault="008818E2" w:rsidP="00F76CE2">
            <w:pPr>
              <w:pStyle w:val="ListBullet"/>
              <w:numPr>
                <w:ilvl w:val="0"/>
                <w:numId w:val="0"/>
              </w:numPr>
              <w:rPr>
                <w:rFonts w:ascii="Arial" w:hAnsi="Arial" w:cs="Arial"/>
              </w:rPr>
            </w:pPr>
            <w:r w:rsidRPr="008818E2">
              <w:rPr>
                <w:rFonts w:ascii="Arial" w:hAnsi="Arial" w:cs="Arial"/>
              </w:rPr>
              <w:t>A clinician is not present with the patient at Facility A during the telehealth service event.</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4F777C72" w14:textId="77777777" w:rsidR="008818E2" w:rsidRPr="008818E2" w:rsidRDefault="008818E2" w:rsidP="00F76CE2">
            <w:pPr>
              <w:pStyle w:val="ListBullet"/>
              <w:numPr>
                <w:ilvl w:val="0"/>
                <w:numId w:val="0"/>
              </w:numPr>
              <w:rPr>
                <w:rFonts w:ascii="Arial" w:hAnsi="Arial" w:cs="Arial"/>
                <w:b/>
                <w:bCs/>
              </w:rPr>
            </w:pPr>
          </w:p>
          <w:p w14:paraId="35EE08D1" w14:textId="77777777" w:rsidR="008818E2" w:rsidRPr="008818E2" w:rsidRDefault="008818E2" w:rsidP="00F76CE2">
            <w:pPr>
              <w:pStyle w:val="ListBullet"/>
              <w:numPr>
                <w:ilvl w:val="0"/>
                <w:numId w:val="0"/>
              </w:numPr>
              <w:rPr>
                <w:rFonts w:ascii="Arial" w:hAnsi="Arial" w:cs="Arial"/>
                <w:b/>
                <w:bCs/>
              </w:rPr>
            </w:pPr>
            <w:r w:rsidRPr="008818E2">
              <w:rPr>
                <w:rFonts w:ascii="Arial" w:hAnsi="Arial" w:cs="Arial"/>
                <w:b/>
                <w:bCs/>
              </w:rPr>
              <w:t>Scenario:</w:t>
            </w:r>
            <w:r w:rsidRPr="008818E2">
              <w:rPr>
                <w:rFonts w:ascii="Arial" w:hAnsi="Arial" w:cs="Arial"/>
              </w:rPr>
              <w:t xml:space="preserve"> A Cardiologist at Facility B provides the service event via videoconference.</w:t>
            </w:r>
          </w:p>
        </w:tc>
      </w:tr>
      <w:tr w:rsidR="008818E2" w:rsidRPr="008818E2" w14:paraId="380DDB8E" w14:textId="77777777" w:rsidTr="00F76CE2">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1275AE1F" w14:textId="77777777" w:rsidR="008818E2" w:rsidRPr="008818E2" w:rsidRDefault="008818E2" w:rsidP="00F76CE2">
            <w:pPr>
              <w:pStyle w:val="ListBullet"/>
              <w:numPr>
                <w:ilvl w:val="0"/>
                <w:numId w:val="0"/>
              </w:numPr>
              <w:spacing w:after="0"/>
              <w:rPr>
                <w:rFonts w:ascii="Arial" w:hAnsi="Arial" w:cs="Arial"/>
                <w:b/>
                <w:bCs/>
              </w:rPr>
            </w:pPr>
            <w:r w:rsidRPr="008818E2">
              <w:rPr>
                <w:rFonts w:ascii="Arial" w:hAnsi="Arial" w:cs="Arial"/>
                <w:b/>
                <w:bCs/>
              </w:rPr>
              <w:t xml:space="preserve">Count: </w:t>
            </w:r>
            <w:r w:rsidRPr="008818E2">
              <w:rPr>
                <w:rFonts w:ascii="Arial" w:hAnsi="Arial" w:cs="Arial"/>
              </w:rPr>
              <w:t>N/A Out of scope</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7A5A092" w14:textId="77777777" w:rsidR="008818E2" w:rsidRPr="008818E2" w:rsidRDefault="008818E2" w:rsidP="00F76CE2">
            <w:pPr>
              <w:pStyle w:val="ListBullet"/>
              <w:numPr>
                <w:ilvl w:val="0"/>
                <w:numId w:val="0"/>
              </w:numPr>
              <w:spacing w:after="0"/>
              <w:rPr>
                <w:rFonts w:ascii="Arial" w:hAnsi="Arial" w:cs="Arial"/>
                <w:b/>
                <w:bCs/>
              </w:rPr>
            </w:pPr>
            <w:r w:rsidRPr="008818E2">
              <w:rPr>
                <w:rFonts w:ascii="Arial" w:hAnsi="Arial" w:cs="Arial"/>
                <w:b/>
                <w:bCs/>
              </w:rPr>
              <w:t xml:space="preserve">Count: </w:t>
            </w:r>
            <w:r w:rsidRPr="008818E2">
              <w:rPr>
                <w:rFonts w:ascii="Arial" w:hAnsi="Arial" w:cs="Arial"/>
              </w:rPr>
              <w:t>One 1:1 telehealth service event</w:t>
            </w:r>
          </w:p>
        </w:tc>
      </w:tr>
      <w:tr w:rsidR="008818E2" w:rsidRPr="008818E2" w14:paraId="52941BD2" w14:textId="77777777" w:rsidTr="00F76CE2">
        <w:trPr>
          <w:trHeight w:val="1252"/>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06AC9A40" w14:textId="77777777" w:rsidR="008818E2" w:rsidRPr="008818E2" w:rsidRDefault="008818E2" w:rsidP="00F76CE2">
            <w:pPr>
              <w:pStyle w:val="ListBullet"/>
              <w:numPr>
                <w:ilvl w:val="0"/>
                <w:numId w:val="0"/>
              </w:numPr>
              <w:spacing w:after="0"/>
              <w:rPr>
                <w:rFonts w:ascii="Arial" w:hAnsi="Arial" w:cs="Arial"/>
                <w:b/>
                <w:bCs/>
              </w:rPr>
            </w:pPr>
            <w:r w:rsidRPr="008818E2">
              <w:rPr>
                <w:rFonts w:ascii="Arial" w:hAnsi="Arial" w:cs="Arial"/>
                <w:b/>
                <w:bCs/>
              </w:rPr>
              <w:t xml:space="preserve">Service provider: </w:t>
            </w:r>
            <w:r w:rsidRPr="008818E2">
              <w:rPr>
                <w:rFonts w:ascii="Arial" w:hAnsi="Arial" w:cs="Arial"/>
              </w:rPr>
              <w:t>N/A Out of scope.  A clinician is not present with the patient at Facility A during the telehealth service event.</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26A63D8D" w14:textId="77777777" w:rsidR="008818E2" w:rsidRPr="008818E2" w:rsidRDefault="008818E2" w:rsidP="00F76CE2">
            <w:pPr>
              <w:pStyle w:val="ListBullet"/>
              <w:numPr>
                <w:ilvl w:val="0"/>
                <w:numId w:val="0"/>
              </w:numPr>
              <w:spacing w:after="0"/>
              <w:rPr>
                <w:rFonts w:ascii="Arial" w:hAnsi="Arial" w:cs="Arial"/>
                <w:b/>
                <w:bCs/>
              </w:rPr>
            </w:pPr>
            <w:r w:rsidRPr="008818E2">
              <w:rPr>
                <w:rFonts w:ascii="Arial" w:hAnsi="Arial" w:cs="Arial"/>
                <w:b/>
                <w:bCs/>
              </w:rPr>
              <w:t xml:space="preserve">Service provider: </w:t>
            </w:r>
            <w:r w:rsidRPr="008818E2">
              <w:rPr>
                <w:rFonts w:ascii="Arial" w:hAnsi="Arial" w:cs="Arial"/>
              </w:rPr>
              <w:t>Medical Officer</w:t>
            </w:r>
          </w:p>
        </w:tc>
      </w:tr>
    </w:tbl>
    <w:p w14:paraId="79CA3FBC" w14:textId="77777777" w:rsidR="00AB2877" w:rsidRDefault="008818E2" w:rsidP="008818E2">
      <w:pPr>
        <w:pStyle w:val="Callout"/>
        <w:rPr>
          <w:rFonts w:ascii="Arial" w:hAnsi="Arial" w:cs="Arial"/>
          <w:i/>
        </w:rPr>
      </w:pPr>
      <w:r w:rsidRPr="008818E2">
        <w:rPr>
          <w:rFonts w:ascii="Arial" w:hAnsi="Arial" w:cs="Arial"/>
          <w:b/>
          <w:bCs/>
          <w:i/>
          <w:lang w:eastAsia="en-AU"/>
        </w:rPr>
        <w:t xml:space="preserve">Note: </w:t>
      </w:r>
      <w:r w:rsidRPr="008818E2">
        <w:rPr>
          <w:rFonts w:ascii="Arial" w:hAnsi="Arial" w:cs="Arial"/>
          <w:i/>
        </w:rPr>
        <w:t>From 1 July 2021, the scope requirement for recipient-end facilities to have a clinician present for the entire duration of a non-admitted patient telehealth service event has been removed.</w:t>
      </w:r>
    </w:p>
    <w:p w14:paraId="3DA3F99C" w14:textId="2CD4C65A" w:rsidR="008818E2" w:rsidRPr="008818E2" w:rsidRDefault="008818E2" w:rsidP="008818E2">
      <w:pPr>
        <w:pStyle w:val="Callout"/>
        <w:rPr>
          <w:rFonts w:ascii="Arial" w:hAnsi="Arial" w:cs="Arial"/>
          <w:i/>
          <w:iCs/>
        </w:rPr>
      </w:pPr>
      <w:r w:rsidRPr="008818E2">
        <w:rPr>
          <w:rFonts w:ascii="Arial" w:hAnsi="Arial" w:cs="Arial"/>
          <w:i/>
        </w:rPr>
        <w:t>This change does not enable the reporting of unassisted telehealth service events, or events where the recipient-end support is non-clinical (i.e., administrative). These events remain out of scope for reporting in the QHNAPDC.</w:t>
      </w:r>
    </w:p>
    <w:p w14:paraId="11EC581D" w14:textId="77777777" w:rsidR="008818E2" w:rsidRPr="008818E2" w:rsidRDefault="008818E2" w:rsidP="008818E2">
      <w:pPr>
        <w:pStyle w:val="Callout"/>
        <w:rPr>
          <w:rFonts w:ascii="Arial" w:hAnsi="Arial" w:cs="Arial"/>
          <w:i/>
          <w:iCs/>
        </w:rPr>
      </w:pPr>
      <w:r w:rsidRPr="008818E2">
        <w:rPr>
          <w:rFonts w:ascii="Arial" w:hAnsi="Arial" w:cs="Arial"/>
          <w:i/>
        </w:rPr>
        <w:t xml:space="preserve">The time period for which a clinician must be present in the videoconference at the recipient-end facility for in order to report a service event is not specified.   Non-admitted patient telehealth service events may be reported by the recipient-end facility and/or provider-end facility where the service meets the definition of a </w:t>
      </w:r>
      <w:hyperlink r:id="rId54" w:history="1">
        <w:r w:rsidRPr="008818E2">
          <w:rPr>
            <w:rStyle w:val="Hyperlink"/>
            <w:rFonts w:ascii="Arial" w:hAnsi="Arial" w:cs="Arial"/>
            <w:i/>
            <w:iCs/>
          </w:rPr>
          <w:t>non-admitted patient service event</w:t>
        </w:r>
      </w:hyperlink>
      <w:r w:rsidRPr="008818E2">
        <w:rPr>
          <w:rFonts w:ascii="Arial" w:hAnsi="Arial" w:cs="Arial"/>
          <w:i/>
        </w:rPr>
        <w:t>.</w:t>
      </w:r>
    </w:p>
    <w:p w14:paraId="32FCFCD2" w14:textId="77777777" w:rsidR="008818E2" w:rsidRPr="008818E2" w:rsidRDefault="008818E2" w:rsidP="008818E2">
      <w:pPr>
        <w:rPr>
          <w:rFonts w:ascii="Arial" w:hAnsi="Arial" w:cs="Arial"/>
        </w:rPr>
      </w:pPr>
      <w:r w:rsidRPr="008818E2">
        <w:rPr>
          <w:rFonts w:ascii="Arial" w:hAnsi="Arial" w:cs="Arial"/>
        </w:rPr>
        <w:br w:type="page"/>
      </w:r>
    </w:p>
    <w:p w14:paraId="2E7BC52E"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lastRenderedPageBreak/>
        <w:t xml:space="preserve">Scenario </w:t>
      </w:r>
      <w:r w:rsidRPr="008818E2">
        <w:rPr>
          <w:rFonts w:ascii="Arial" w:hAnsi="Arial" w:cs="Arial"/>
          <w:b/>
          <w:bCs/>
          <w:sz w:val="22"/>
          <w:szCs w:val="22"/>
        </w:rPr>
        <w:fldChar w:fldCharType="begin"/>
      </w:r>
      <w:r w:rsidRPr="008818E2">
        <w:rPr>
          <w:rFonts w:ascii="Arial" w:hAnsi="Arial" w:cs="Arial"/>
          <w:b/>
          <w:bCs/>
          <w:sz w:val="22"/>
          <w:szCs w:val="22"/>
        </w:rPr>
        <w:instrText xml:space="preserve"> SEQ Scenario \* ARABIC </w:instrText>
      </w:r>
      <w:r w:rsidRPr="008818E2">
        <w:rPr>
          <w:rFonts w:ascii="Arial" w:hAnsi="Arial" w:cs="Arial"/>
          <w:b/>
          <w:bCs/>
          <w:sz w:val="22"/>
          <w:szCs w:val="22"/>
        </w:rPr>
        <w:fldChar w:fldCharType="separate"/>
      </w:r>
      <w:r w:rsidRPr="008818E2">
        <w:rPr>
          <w:rFonts w:ascii="Arial" w:hAnsi="Arial" w:cs="Arial"/>
          <w:b/>
          <w:bCs/>
          <w:noProof/>
          <w:sz w:val="22"/>
          <w:szCs w:val="22"/>
        </w:rPr>
        <w:t>2</w:t>
      </w:r>
      <w:r w:rsidRPr="008818E2">
        <w:rPr>
          <w:rFonts w:ascii="Arial" w:hAnsi="Arial" w:cs="Arial"/>
          <w:b/>
          <w:bCs/>
          <w:sz w:val="22"/>
          <w:szCs w:val="22"/>
        </w:rPr>
        <w:fldChar w:fldCharType="end"/>
      </w:r>
    </w:p>
    <w:tbl>
      <w:tblPr>
        <w:tblW w:w="8640" w:type="dxa"/>
        <w:jc w:val="center"/>
        <w:tblCellMar>
          <w:left w:w="0" w:type="dxa"/>
          <w:right w:w="0" w:type="dxa"/>
        </w:tblCellMar>
        <w:tblLook w:val="04A0" w:firstRow="1" w:lastRow="0" w:firstColumn="1" w:lastColumn="0" w:noHBand="0" w:noVBand="1"/>
      </w:tblPr>
      <w:tblGrid>
        <w:gridCol w:w="4345"/>
        <w:gridCol w:w="4295"/>
      </w:tblGrid>
      <w:tr w:rsidR="008818E2" w:rsidRPr="008818E2" w14:paraId="5B1106B9" w14:textId="77777777" w:rsidTr="00F76CE2">
        <w:trPr>
          <w:trHeight w:val="530"/>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5D4834B9" w14:textId="77777777" w:rsidR="008818E2" w:rsidRPr="008818E2" w:rsidRDefault="008818E2" w:rsidP="00F76CE2">
            <w:pPr>
              <w:jc w:val="center"/>
              <w:rPr>
                <w:rFonts w:ascii="Arial" w:eastAsia="Times New Roman" w:hAnsi="Arial" w:cs="Arial"/>
                <w:b/>
                <w:bCs/>
                <w:sz w:val="28"/>
                <w:szCs w:val="28"/>
                <w:lang w:eastAsia="en-AU"/>
              </w:rPr>
            </w:pPr>
            <w:r w:rsidRPr="008818E2">
              <w:rPr>
                <w:rFonts w:ascii="Arial" w:eastAsia="Times New Roman" w:hAnsi="Arial" w:cs="Arial"/>
                <w:b/>
                <w:bCs/>
                <w:sz w:val="28"/>
                <w:szCs w:val="28"/>
                <w:lang w:eastAsia="en-AU"/>
              </w:rPr>
              <w:t>Facility A: Receiver</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361B9432" w14:textId="77777777" w:rsidR="008818E2" w:rsidRPr="008818E2" w:rsidRDefault="008818E2" w:rsidP="00F76CE2">
            <w:pPr>
              <w:jc w:val="center"/>
              <w:rPr>
                <w:rFonts w:ascii="Arial" w:eastAsia="Times New Roman" w:hAnsi="Arial" w:cs="Arial"/>
                <w:b/>
                <w:bCs/>
                <w:sz w:val="28"/>
                <w:szCs w:val="28"/>
                <w:lang w:eastAsia="en-AU"/>
              </w:rPr>
            </w:pPr>
            <w:r w:rsidRPr="008818E2">
              <w:rPr>
                <w:rFonts w:ascii="Arial" w:eastAsia="Times New Roman" w:hAnsi="Arial" w:cs="Arial"/>
                <w:b/>
                <w:bCs/>
                <w:sz w:val="28"/>
                <w:szCs w:val="28"/>
                <w:lang w:eastAsia="en-AU"/>
              </w:rPr>
              <w:t>Facility B: Provider</w:t>
            </w:r>
          </w:p>
        </w:tc>
      </w:tr>
      <w:tr w:rsidR="008818E2" w:rsidRPr="008818E2" w14:paraId="34FF6494" w14:textId="77777777" w:rsidTr="00F76CE2">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373BC8C4" w14:textId="77777777" w:rsidR="008818E2" w:rsidRPr="008818E2" w:rsidRDefault="008818E2" w:rsidP="00F76CE2">
            <w:pPr>
              <w:rPr>
                <w:rFonts w:ascii="Arial" w:eastAsia="Times New Roman" w:hAnsi="Arial" w:cs="Arial"/>
                <w:sz w:val="22"/>
                <w:lang w:eastAsia="en-AU"/>
              </w:rPr>
            </w:pPr>
            <w:r w:rsidRPr="008818E2">
              <w:rPr>
                <w:rFonts w:ascii="Arial" w:hAnsi="Arial" w:cs="Arial"/>
                <w:noProof/>
              </w:rPr>
              <w:drawing>
                <wp:anchor distT="0" distB="0" distL="114300" distR="114300" simplePos="0" relativeHeight="251658244" behindDoc="0" locked="0" layoutInCell="1" allowOverlap="1" wp14:anchorId="5430C2C0" wp14:editId="6DAC1E15">
                  <wp:simplePos x="0" y="0"/>
                  <wp:positionH relativeFrom="column">
                    <wp:posOffset>916305</wp:posOffset>
                  </wp:positionH>
                  <wp:positionV relativeFrom="paragraph">
                    <wp:posOffset>132734</wp:posOffset>
                  </wp:positionV>
                  <wp:extent cx="573405" cy="573405"/>
                  <wp:effectExtent l="0" t="0" r="0" b="0"/>
                  <wp:wrapSquare wrapText="bothSides"/>
                  <wp:docPr id="27" name="Picture 27"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7"/>
                          <pic:cNvPicPr/>
                        </pic:nvPicPr>
                        <pic:blipFill>
                          <a:blip r:embed="rId55">
                            <a:extLst>
                              <a:ext uri="{28A0092B-C50C-407E-A947-70E740481C1C}">
                                <a14:useLocalDpi xmlns:a14="http://schemas.microsoft.com/office/drawing/2010/main" val="0"/>
                              </a:ext>
                            </a:extLst>
                          </a:blip>
                          <a:stretch>
                            <a:fillRect/>
                          </a:stretch>
                        </pic:blipFill>
                        <pic:spPr>
                          <a:xfrm>
                            <a:off x="0" y="0"/>
                            <a:ext cx="573405" cy="573405"/>
                          </a:xfrm>
                          <a:prstGeom prst="rect">
                            <a:avLst/>
                          </a:prstGeom>
                        </pic:spPr>
                      </pic:pic>
                    </a:graphicData>
                  </a:graphic>
                  <wp14:sizeRelH relativeFrom="page">
                    <wp14:pctWidth>0</wp14:pctWidth>
                  </wp14:sizeRelH>
                  <wp14:sizeRelV relativeFrom="page">
                    <wp14:pctHeight>0</wp14:pctHeight>
                  </wp14:sizeRelV>
                </wp:anchor>
              </w:drawing>
            </w:r>
          </w:p>
          <w:p w14:paraId="0B91CDB7" w14:textId="77777777" w:rsidR="008818E2" w:rsidRPr="008818E2" w:rsidRDefault="008818E2" w:rsidP="00F76CE2">
            <w:pPr>
              <w:rPr>
                <w:rFonts w:ascii="Arial" w:eastAsia="Times New Roman" w:hAnsi="Arial" w:cs="Arial"/>
                <w:sz w:val="22"/>
                <w:lang w:eastAsia="en-AU"/>
              </w:rPr>
            </w:pPr>
          </w:p>
        </w:tc>
        <w:tc>
          <w:tcPr>
            <w:tcW w:w="4295" w:type="dxa"/>
            <w:tcBorders>
              <w:top w:val="nil"/>
              <w:left w:val="nil"/>
              <w:right w:val="single" w:sz="8" w:space="0" w:color="auto"/>
            </w:tcBorders>
            <w:tcMar>
              <w:top w:w="0" w:type="dxa"/>
              <w:left w:w="108" w:type="dxa"/>
              <w:bottom w:w="0" w:type="dxa"/>
              <w:right w:w="108" w:type="dxa"/>
            </w:tcMar>
            <w:hideMark/>
          </w:tcPr>
          <w:p w14:paraId="738D9608" w14:textId="77777777" w:rsidR="008818E2" w:rsidRPr="008818E2" w:rsidRDefault="008818E2" w:rsidP="00F76CE2">
            <w:pPr>
              <w:rPr>
                <w:rFonts w:ascii="Arial" w:eastAsia="Times New Roman" w:hAnsi="Arial" w:cs="Arial"/>
                <w:sz w:val="22"/>
                <w:lang w:eastAsia="en-AU"/>
              </w:rPr>
            </w:pPr>
            <w:r w:rsidRPr="008818E2">
              <w:rPr>
                <w:rFonts w:ascii="Arial" w:hAnsi="Arial" w:cs="Arial"/>
                <w:noProof/>
              </w:rPr>
              <w:drawing>
                <wp:anchor distT="0" distB="0" distL="114300" distR="114300" simplePos="0" relativeHeight="251658243" behindDoc="0" locked="0" layoutInCell="1" allowOverlap="1" wp14:anchorId="7F0AFFC4" wp14:editId="6402F105">
                  <wp:simplePos x="0" y="0"/>
                  <wp:positionH relativeFrom="column">
                    <wp:posOffset>1042234</wp:posOffset>
                  </wp:positionH>
                  <wp:positionV relativeFrom="paragraph">
                    <wp:posOffset>166378</wp:posOffset>
                  </wp:positionV>
                  <wp:extent cx="514284" cy="552735"/>
                  <wp:effectExtent l="0" t="0" r="635" b="0"/>
                  <wp:wrapSquare wrapText="bothSides"/>
                  <wp:docPr id="28" name="Picture 28"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56">
                            <a:extLst>
                              <a:ext uri="{28A0092B-C50C-407E-A947-70E740481C1C}">
                                <a14:useLocalDpi xmlns:a14="http://schemas.microsoft.com/office/drawing/2010/main" val="0"/>
                              </a:ext>
                            </a:extLst>
                          </a:blip>
                          <a:srcRect/>
                          <a:stretch>
                            <a:fillRect/>
                          </a:stretch>
                        </pic:blipFill>
                        <pic:spPr>
                          <a:xfrm>
                            <a:off x="0" y="0"/>
                            <a:ext cx="518865" cy="557659"/>
                          </a:xfrm>
                          <a:prstGeom prst="rect">
                            <a:avLst/>
                          </a:prstGeom>
                        </pic:spPr>
                      </pic:pic>
                    </a:graphicData>
                  </a:graphic>
                  <wp14:sizeRelH relativeFrom="page">
                    <wp14:pctWidth>0</wp14:pctWidth>
                  </wp14:sizeRelH>
                  <wp14:sizeRelV relativeFrom="page">
                    <wp14:pctHeight>0</wp14:pctHeight>
                  </wp14:sizeRelV>
                </wp:anchor>
              </w:drawing>
            </w:r>
          </w:p>
          <w:p w14:paraId="19C1A5B9" w14:textId="77777777" w:rsidR="008818E2" w:rsidRPr="008818E2" w:rsidRDefault="008818E2" w:rsidP="00F76CE2">
            <w:pPr>
              <w:rPr>
                <w:rFonts w:ascii="Arial" w:eastAsia="Times New Roman" w:hAnsi="Arial" w:cs="Arial"/>
                <w:sz w:val="22"/>
                <w:lang w:eastAsia="en-AU"/>
              </w:rPr>
            </w:pPr>
          </w:p>
        </w:tc>
      </w:tr>
      <w:tr w:rsidR="008818E2" w:rsidRPr="008818E2" w14:paraId="17443F7D" w14:textId="77777777" w:rsidTr="00F76CE2">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4C24859" w14:textId="77777777" w:rsidR="008818E2" w:rsidRPr="008818E2" w:rsidRDefault="008818E2" w:rsidP="00F76CE2">
            <w:pPr>
              <w:rPr>
                <w:rFonts w:ascii="Arial" w:eastAsia="Times New Roman" w:hAnsi="Arial" w:cs="Arial"/>
                <w:lang w:eastAsia="en-AU"/>
              </w:rPr>
            </w:pPr>
            <w:r w:rsidRPr="008818E2">
              <w:rPr>
                <w:rFonts w:ascii="Arial" w:eastAsia="Times New Roman" w:hAnsi="Arial" w:cs="Arial"/>
                <w:b/>
                <w:bCs/>
                <w:lang w:eastAsia="en-AU"/>
              </w:rPr>
              <w:t>Scenario:</w:t>
            </w:r>
            <w:r w:rsidRPr="008818E2">
              <w:rPr>
                <w:rFonts w:ascii="Arial" w:eastAsia="Times New Roman" w:hAnsi="Arial" w:cs="Arial"/>
                <w:lang w:eastAsia="en-AU"/>
              </w:rPr>
              <w:t xml:space="preserve"> A non-admitted patient newly diagnosed with diabetes has a consult with the Endocrinologist from Facility B. </w:t>
            </w:r>
          </w:p>
          <w:p w14:paraId="6C5E5C37" w14:textId="77777777" w:rsidR="008818E2" w:rsidRPr="008818E2" w:rsidRDefault="008818E2" w:rsidP="00F76CE2">
            <w:pPr>
              <w:rPr>
                <w:rFonts w:ascii="Arial" w:eastAsia="Times New Roman" w:hAnsi="Arial" w:cs="Arial"/>
                <w:lang w:eastAsia="en-AU"/>
              </w:rPr>
            </w:pPr>
            <w:r w:rsidRPr="008818E2">
              <w:rPr>
                <w:rFonts w:ascii="Arial" w:eastAsia="Times New Roman" w:hAnsi="Arial" w:cs="Arial"/>
                <w:lang w:eastAsia="en-AU"/>
              </w:rPr>
              <w:t xml:space="preserve">A diabetes nurse provides patient support, clinical interaction and records the interaction in the patients’ medical record. </w:t>
            </w:r>
          </w:p>
          <w:p w14:paraId="7B049AAB" w14:textId="77777777" w:rsidR="008818E2" w:rsidRPr="008818E2" w:rsidRDefault="008818E2" w:rsidP="00F76CE2">
            <w:pPr>
              <w:rPr>
                <w:rFonts w:ascii="Arial" w:eastAsia="Times New Roman" w:hAnsi="Arial" w:cs="Arial"/>
                <w:noProof/>
                <w:lang w:eastAsia="en-AU"/>
              </w:rPr>
            </w:pPr>
            <w:r w:rsidRPr="008818E2">
              <w:rPr>
                <w:rFonts w:ascii="Arial" w:eastAsia="Times New Roman" w:hAnsi="Arial" w:cs="Arial"/>
                <w:lang w:eastAsia="en-AU"/>
              </w:rPr>
              <w:t xml:space="preserve">The nurse leaves the patient with the Endocrinologist to finish the consultation, exiting the consult room prior to the end of the videoconference. </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7AAE9983" w14:textId="77777777" w:rsidR="008818E2" w:rsidRPr="008818E2" w:rsidRDefault="008818E2" w:rsidP="00F76CE2">
            <w:pPr>
              <w:rPr>
                <w:rFonts w:ascii="Arial" w:eastAsia="Times New Roman" w:hAnsi="Arial" w:cs="Arial"/>
                <w:b/>
                <w:bCs/>
                <w:lang w:eastAsia="en-AU"/>
              </w:rPr>
            </w:pPr>
            <w:r w:rsidRPr="008818E2">
              <w:rPr>
                <w:rFonts w:ascii="Arial" w:eastAsia="Times New Roman" w:hAnsi="Arial" w:cs="Arial"/>
                <w:b/>
                <w:bCs/>
                <w:lang w:eastAsia="en-AU"/>
              </w:rPr>
              <w:t>Scenario:</w:t>
            </w:r>
            <w:r w:rsidRPr="008818E2">
              <w:rPr>
                <w:rFonts w:ascii="Arial" w:eastAsia="Times New Roman" w:hAnsi="Arial" w:cs="Arial"/>
                <w:lang w:eastAsia="en-AU"/>
              </w:rPr>
              <w:t xml:space="preserve"> An Endocrinologist at Facility B provides the service event via videoconference.</w:t>
            </w:r>
          </w:p>
        </w:tc>
      </w:tr>
      <w:tr w:rsidR="008818E2" w:rsidRPr="008818E2" w14:paraId="2F7CA6FA" w14:textId="77777777" w:rsidTr="00F76CE2">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30444C7E" w14:textId="77777777" w:rsidR="008818E2" w:rsidRPr="008818E2" w:rsidRDefault="008818E2" w:rsidP="00F76CE2">
            <w:pPr>
              <w:rPr>
                <w:rFonts w:ascii="Arial" w:eastAsia="Times New Roman" w:hAnsi="Arial" w:cs="Arial"/>
                <w:b/>
                <w:bCs/>
                <w:lang w:eastAsia="en-AU"/>
              </w:rPr>
            </w:pPr>
            <w:r w:rsidRPr="008818E2">
              <w:rPr>
                <w:rFonts w:ascii="Arial" w:eastAsia="Times New Roman" w:hAnsi="Arial" w:cs="Arial"/>
                <w:b/>
                <w:bCs/>
                <w:lang w:eastAsia="en-AU"/>
              </w:rPr>
              <w:t xml:space="preserve">Count: </w:t>
            </w:r>
            <w:r w:rsidRPr="008818E2">
              <w:rPr>
                <w:rFonts w:ascii="Arial" w:eastAsia="Times New Roman" w:hAnsi="Arial" w:cs="Arial"/>
                <w:lang w:eastAsia="en-AU"/>
              </w:rPr>
              <w:t>One 1:1 telehealth service event</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hideMark/>
          </w:tcPr>
          <w:p w14:paraId="47374C73" w14:textId="77777777" w:rsidR="008818E2" w:rsidRPr="008818E2" w:rsidRDefault="008818E2" w:rsidP="00F76CE2">
            <w:pPr>
              <w:rPr>
                <w:rFonts w:ascii="Arial" w:eastAsia="Times New Roman" w:hAnsi="Arial" w:cs="Arial"/>
                <w:b/>
                <w:bCs/>
                <w:lang w:eastAsia="en-AU"/>
              </w:rPr>
            </w:pPr>
            <w:r w:rsidRPr="008818E2">
              <w:rPr>
                <w:rFonts w:ascii="Arial" w:eastAsia="Times New Roman" w:hAnsi="Arial" w:cs="Arial"/>
                <w:b/>
                <w:bCs/>
                <w:lang w:eastAsia="en-AU"/>
              </w:rPr>
              <w:t xml:space="preserve">Count: </w:t>
            </w:r>
            <w:r w:rsidRPr="008818E2">
              <w:rPr>
                <w:rFonts w:ascii="Arial" w:eastAsia="Times New Roman" w:hAnsi="Arial" w:cs="Arial"/>
                <w:lang w:eastAsia="en-AU"/>
              </w:rPr>
              <w:t>One 1:1 telehealth service event</w:t>
            </w:r>
          </w:p>
        </w:tc>
      </w:tr>
      <w:tr w:rsidR="008818E2" w:rsidRPr="008818E2" w14:paraId="2745A6E5" w14:textId="77777777" w:rsidTr="00F76CE2">
        <w:trPr>
          <w:trHeight w:val="641"/>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5C1E9E6F" w14:textId="77777777" w:rsidR="008818E2" w:rsidRPr="008818E2" w:rsidRDefault="008818E2" w:rsidP="00F76CE2">
            <w:pPr>
              <w:rPr>
                <w:rFonts w:ascii="Arial" w:eastAsia="Times New Roman" w:hAnsi="Arial" w:cs="Arial"/>
                <w:b/>
                <w:bCs/>
                <w:lang w:eastAsia="en-AU"/>
              </w:rPr>
            </w:pPr>
            <w:r w:rsidRPr="008818E2">
              <w:rPr>
                <w:rFonts w:ascii="Arial" w:eastAsia="Times New Roman" w:hAnsi="Arial" w:cs="Arial"/>
                <w:b/>
                <w:bCs/>
                <w:lang w:eastAsia="en-AU"/>
              </w:rPr>
              <w:t xml:space="preserve">Service provider: </w:t>
            </w:r>
            <w:r w:rsidRPr="008818E2">
              <w:rPr>
                <w:rFonts w:ascii="Arial" w:eastAsia="Times New Roman" w:hAnsi="Arial" w:cs="Arial"/>
                <w:lang w:eastAsia="en-AU"/>
              </w:rPr>
              <w:t>Other Health Professional.</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hideMark/>
          </w:tcPr>
          <w:p w14:paraId="1DB0EB75" w14:textId="77777777" w:rsidR="008818E2" w:rsidRPr="008818E2" w:rsidRDefault="008818E2" w:rsidP="00F76CE2">
            <w:pPr>
              <w:rPr>
                <w:rFonts w:ascii="Arial" w:eastAsia="Times New Roman" w:hAnsi="Arial" w:cs="Arial"/>
                <w:b/>
                <w:bCs/>
                <w:lang w:eastAsia="en-AU"/>
              </w:rPr>
            </w:pPr>
            <w:r w:rsidRPr="008818E2">
              <w:rPr>
                <w:rFonts w:ascii="Arial" w:eastAsia="Times New Roman" w:hAnsi="Arial" w:cs="Arial"/>
                <w:b/>
                <w:bCs/>
                <w:lang w:eastAsia="en-AU"/>
              </w:rPr>
              <w:t xml:space="preserve">Service provider: </w:t>
            </w:r>
            <w:r w:rsidRPr="008818E2">
              <w:rPr>
                <w:rFonts w:ascii="Arial" w:eastAsia="Times New Roman" w:hAnsi="Arial" w:cs="Arial"/>
                <w:lang w:eastAsia="en-AU"/>
              </w:rPr>
              <w:t>Medical Officer</w:t>
            </w:r>
          </w:p>
        </w:tc>
      </w:tr>
    </w:tbl>
    <w:p w14:paraId="36206C4B" w14:textId="77777777" w:rsidR="008818E2" w:rsidRPr="008818E2" w:rsidRDefault="008818E2" w:rsidP="008818E2">
      <w:pPr>
        <w:rPr>
          <w:rFonts w:ascii="Arial" w:hAnsi="Arial" w:cs="Arial"/>
        </w:rPr>
      </w:pPr>
    </w:p>
    <w:p w14:paraId="14E74F91"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t xml:space="preserve">Scenario </w:t>
      </w:r>
      <w:r w:rsidRPr="008818E2">
        <w:rPr>
          <w:rFonts w:ascii="Arial" w:hAnsi="Arial" w:cs="Arial"/>
          <w:b/>
          <w:bCs/>
          <w:sz w:val="22"/>
          <w:szCs w:val="22"/>
        </w:rPr>
        <w:fldChar w:fldCharType="begin"/>
      </w:r>
      <w:r w:rsidRPr="008818E2">
        <w:rPr>
          <w:rFonts w:ascii="Arial" w:hAnsi="Arial" w:cs="Arial"/>
          <w:b/>
          <w:bCs/>
          <w:sz w:val="22"/>
          <w:szCs w:val="22"/>
        </w:rPr>
        <w:instrText xml:space="preserve"> SEQ Scenario \* ARABIC </w:instrText>
      </w:r>
      <w:r w:rsidRPr="008818E2">
        <w:rPr>
          <w:rFonts w:ascii="Arial" w:hAnsi="Arial" w:cs="Arial"/>
          <w:b/>
          <w:bCs/>
          <w:sz w:val="22"/>
          <w:szCs w:val="22"/>
        </w:rPr>
        <w:fldChar w:fldCharType="separate"/>
      </w:r>
      <w:r w:rsidRPr="008818E2">
        <w:rPr>
          <w:rFonts w:ascii="Arial" w:hAnsi="Arial" w:cs="Arial"/>
          <w:b/>
          <w:bCs/>
          <w:noProof/>
          <w:sz w:val="22"/>
          <w:szCs w:val="22"/>
        </w:rPr>
        <w:t>3</w:t>
      </w:r>
      <w:r w:rsidRPr="008818E2">
        <w:rPr>
          <w:rFonts w:ascii="Arial" w:hAnsi="Arial" w:cs="Arial"/>
          <w:b/>
          <w:bCs/>
          <w:sz w:val="22"/>
          <w:szCs w:val="22"/>
        </w:rPr>
        <w:fldChar w:fldCharType="end"/>
      </w:r>
    </w:p>
    <w:tbl>
      <w:tblPr>
        <w:tblW w:w="8641" w:type="dxa"/>
        <w:jc w:val="center"/>
        <w:tblCellMar>
          <w:left w:w="0" w:type="dxa"/>
          <w:right w:w="0" w:type="dxa"/>
        </w:tblCellMar>
        <w:tblLook w:val="04A0" w:firstRow="1" w:lastRow="0" w:firstColumn="1" w:lastColumn="0" w:noHBand="0" w:noVBand="1"/>
      </w:tblPr>
      <w:tblGrid>
        <w:gridCol w:w="4386"/>
        <w:gridCol w:w="4255"/>
      </w:tblGrid>
      <w:tr w:rsidR="008818E2" w:rsidRPr="008818E2" w14:paraId="5FBA5180" w14:textId="77777777" w:rsidTr="00F76CE2">
        <w:trPr>
          <w:trHeight w:val="560"/>
          <w:jc w:val="center"/>
        </w:trPr>
        <w:tc>
          <w:tcPr>
            <w:tcW w:w="4386"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08E42ABF" w14:textId="77777777" w:rsidR="008818E2" w:rsidRPr="008818E2" w:rsidRDefault="008818E2" w:rsidP="00F76CE2">
            <w:pPr>
              <w:pStyle w:val="BodyTextExpanded"/>
              <w:spacing w:before="0" w:after="0"/>
              <w:jc w:val="center"/>
              <w:rPr>
                <w:rFonts w:ascii="Arial" w:hAnsi="Arial" w:cs="Arial"/>
                <w:b/>
                <w:bCs/>
                <w:sz w:val="28"/>
                <w:szCs w:val="28"/>
              </w:rPr>
            </w:pPr>
            <w:r w:rsidRPr="008818E2">
              <w:rPr>
                <w:rFonts w:ascii="Arial" w:hAnsi="Arial" w:cs="Arial"/>
                <w:b/>
                <w:bCs/>
                <w:sz w:val="28"/>
                <w:szCs w:val="28"/>
              </w:rPr>
              <w:t>Facility A: Receiver</w:t>
            </w:r>
          </w:p>
        </w:tc>
        <w:tc>
          <w:tcPr>
            <w:tcW w:w="425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3448964A" w14:textId="77777777" w:rsidR="008818E2" w:rsidRPr="008818E2" w:rsidRDefault="008818E2" w:rsidP="00F76CE2">
            <w:pPr>
              <w:pStyle w:val="BodyTextExpanded"/>
              <w:spacing w:before="0" w:after="0"/>
              <w:jc w:val="center"/>
              <w:rPr>
                <w:rFonts w:ascii="Arial" w:hAnsi="Arial" w:cs="Arial"/>
                <w:b/>
                <w:bCs/>
                <w:sz w:val="28"/>
                <w:szCs w:val="28"/>
              </w:rPr>
            </w:pPr>
            <w:r w:rsidRPr="008818E2">
              <w:rPr>
                <w:rFonts w:ascii="Arial" w:hAnsi="Arial" w:cs="Arial"/>
                <w:b/>
                <w:bCs/>
                <w:sz w:val="28"/>
                <w:szCs w:val="28"/>
              </w:rPr>
              <w:t>Facility B: Provider</w:t>
            </w:r>
          </w:p>
        </w:tc>
      </w:tr>
      <w:tr w:rsidR="008818E2" w:rsidRPr="008818E2" w14:paraId="553864C3" w14:textId="77777777" w:rsidTr="00F76CE2">
        <w:trPr>
          <w:trHeight w:val="700"/>
          <w:jc w:val="center"/>
        </w:trPr>
        <w:tc>
          <w:tcPr>
            <w:tcW w:w="4386" w:type="dxa"/>
            <w:tcBorders>
              <w:top w:val="nil"/>
              <w:left w:val="single" w:sz="8" w:space="0" w:color="auto"/>
              <w:right w:val="single" w:sz="8" w:space="0" w:color="auto"/>
            </w:tcBorders>
            <w:tcMar>
              <w:top w:w="0" w:type="dxa"/>
              <w:left w:w="108" w:type="dxa"/>
              <w:bottom w:w="0" w:type="dxa"/>
              <w:right w:w="108" w:type="dxa"/>
            </w:tcMar>
            <w:hideMark/>
          </w:tcPr>
          <w:p w14:paraId="09D57352" w14:textId="77777777" w:rsidR="008818E2" w:rsidRPr="008818E2" w:rsidRDefault="008818E2" w:rsidP="00F76CE2">
            <w:pPr>
              <w:pStyle w:val="BodyTextExpanded"/>
              <w:rPr>
                <w:rFonts w:ascii="Arial" w:hAnsi="Arial" w:cs="Arial"/>
              </w:rPr>
            </w:pPr>
            <w:r w:rsidRPr="008818E2">
              <w:rPr>
                <w:rFonts w:ascii="Arial" w:hAnsi="Arial" w:cs="Arial"/>
                <w:noProof/>
              </w:rPr>
              <w:drawing>
                <wp:anchor distT="0" distB="0" distL="114300" distR="114300" simplePos="0" relativeHeight="251658245" behindDoc="0" locked="0" layoutInCell="1" allowOverlap="1" wp14:anchorId="5FE53F88" wp14:editId="0D6CD7D3">
                  <wp:simplePos x="0" y="0"/>
                  <wp:positionH relativeFrom="column">
                    <wp:posOffset>935355</wp:posOffset>
                  </wp:positionH>
                  <wp:positionV relativeFrom="paragraph">
                    <wp:posOffset>106348</wp:posOffset>
                  </wp:positionV>
                  <wp:extent cx="590550" cy="445770"/>
                  <wp:effectExtent l="0" t="0" r="0" b="0"/>
                  <wp:wrapNone/>
                  <wp:docPr id="1617948663" name="Picture 1617948663" descr="A group of people with a docto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7948663" name="Picture 1617948663" descr="A group of people with a doctor&#10;&#10;AI-generated content may be incorrect."/>
                          <pic:cNvPicPr/>
                        </pic:nvPicPr>
                        <pic:blipFill>
                          <a:blip r:embed="rId57">
                            <a:extLst>
                              <a:ext uri="{28A0092B-C50C-407E-A947-70E740481C1C}">
                                <a14:useLocalDpi xmlns:a14="http://schemas.microsoft.com/office/drawing/2010/main" val="0"/>
                              </a:ext>
                            </a:extLst>
                          </a:blip>
                          <a:stretch>
                            <a:fillRect/>
                          </a:stretch>
                        </pic:blipFill>
                        <pic:spPr>
                          <a:xfrm>
                            <a:off x="0" y="0"/>
                            <a:ext cx="590550" cy="445770"/>
                          </a:xfrm>
                          <a:prstGeom prst="rect">
                            <a:avLst/>
                          </a:prstGeom>
                        </pic:spPr>
                      </pic:pic>
                    </a:graphicData>
                  </a:graphic>
                  <wp14:sizeRelH relativeFrom="page">
                    <wp14:pctWidth>0</wp14:pctWidth>
                  </wp14:sizeRelH>
                  <wp14:sizeRelV relativeFrom="page">
                    <wp14:pctHeight>0</wp14:pctHeight>
                  </wp14:sizeRelV>
                </wp:anchor>
              </w:drawing>
            </w:r>
          </w:p>
          <w:p w14:paraId="5CB5BFC5" w14:textId="77777777" w:rsidR="008818E2" w:rsidRPr="008818E2" w:rsidRDefault="008818E2" w:rsidP="00F76CE2">
            <w:pPr>
              <w:pStyle w:val="BodyTextExpanded"/>
              <w:rPr>
                <w:rFonts w:ascii="Arial" w:hAnsi="Arial" w:cs="Arial"/>
              </w:rPr>
            </w:pPr>
            <w:r w:rsidRPr="008818E2">
              <w:rPr>
                <w:rFonts w:ascii="Arial" w:hAnsi="Arial" w:cs="Arial"/>
              </w:rPr>
              <w:t xml:space="preserve"> </w:t>
            </w:r>
          </w:p>
        </w:tc>
        <w:tc>
          <w:tcPr>
            <w:tcW w:w="4255" w:type="dxa"/>
            <w:tcBorders>
              <w:top w:val="nil"/>
              <w:left w:val="nil"/>
              <w:right w:val="single" w:sz="8" w:space="0" w:color="auto"/>
            </w:tcBorders>
            <w:tcMar>
              <w:top w:w="0" w:type="dxa"/>
              <w:left w:w="108" w:type="dxa"/>
              <w:bottom w:w="0" w:type="dxa"/>
              <w:right w:w="108" w:type="dxa"/>
            </w:tcMar>
            <w:hideMark/>
          </w:tcPr>
          <w:p w14:paraId="438ABE22" w14:textId="77777777" w:rsidR="008818E2" w:rsidRPr="008818E2" w:rsidRDefault="008818E2" w:rsidP="00F76CE2">
            <w:pPr>
              <w:pStyle w:val="BodyTextExpanded"/>
              <w:rPr>
                <w:rFonts w:ascii="Arial" w:hAnsi="Arial" w:cs="Arial"/>
              </w:rPr>
            </w:pPr>
            <w:r w:rsidRPr="008818E2">
              <w:rPr>
                <w:rFonts w:ascii="Arial" w:hAnsi="Arial" w:cs="Arial"/>
                <w:noProof/>
              </w:rPr>
              <w:drawing>
                <wp:anchor distT="0" distB="0" distL="114300" distR="114300" simplePos="0" relativeHeight="251658246" behindDoc="1" locked="0" layoutInCell="1" allowOverlap="1" wp14:anchorId="70F3427A" wp14:editId="015E87A3">
                  <wp:simplePos x="0" y="0"/>
                  <wp:positionH relativeFrom="column">
                    <wp:posOffset>1029208</wp:posOffset>
                  </wp:positionH>
                  <wp:positionV relativeFrom="paragraph">
                    <wp:posOffset>29260</wp:posOffset>
                  </wp:positionV>
                  <wp:extent cx="396240" cy="541655"/>
                  <wp:effectExtent l="0" t="0" r="0" b="0"/>
                  <wp:wrapNone/>
                  <wp:docPr id="569937814" name="Picture 569937814" descr="A cartoon of a perso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9937814" name="Picture 569937814" descr="A cartoon of a person&#10;&#10;AI-generated content may be incorrect."/>
                          <pic:cNvPicPr/>
                        </pic:nvPicPr>
                        <pic:blipFill>
                          <a:blip r:embed="rId58">
                            <a:extLst>
                              <a:ext uri="{28A0092B-C50C-407E-A947-70E740481C1C}">
                                <a14:useLocalDpi xmlns:a14="http://schemas.microsoft.com/office/drawing/2010/main" val="0"/>
                              </a:ext>
                            </a:extLst>
                          </a:blip>
                          <a:srcRect/>
                          <a:stretch>
                            <a:fillRect/>
                          </a:stretch>
                        </pic:blipFill>
                        <pic:spPr>
                          <a:xfrm>
                            <a:off x="0" y="0"/>
                            <a:ext cx="396240" cy="541655"/>
                          </a:xfrm>
                          <a:prstGeom prst="rect">
                            <a:avLst/>
                          </a:prstGeom>
                        </pic:spPr>
                      </pic:pic>
                    </a:graphicData>
                  </a:graphic>
                  <wp14:sizeRelH relativeFrom="page">
                    <wp14:pctWidth>0</wp14:pctWidth>
                  </wp14:sizeRelH>
                  <wp14:sizeRelV relativeFrom="page">
                    <wp14:pctHeight>0</wp14:pctHeight>
                  </wp14:sizeRelV>
                </wp:anchor>
              </w:drawing>
            </w:r>
          </w:p>
          <w:p w14:paraId="3CAD08D3" w14:textId="77777777" w:rsidR="008818E2" w:rsidRPr="008818E2" w:rsidRDefault="008818E2" w:rsidP="00F76CE2">
            <w:pPr>
              <w:pStyle w:val="BodyTextExpanded"/>
              <w:rPr>
                <w:rFonts w:ascii="Arial" w:hAnsi="Arial" w:cs="Arial"/>
              </w:rPr>
            </w:pPr>
          </w:p>
        </w:tc>
      </w:tr>
      <w:tr w:rsidR="008818E2" w:rsidRPr="008818E2" w14:paraId="7AC37B56" w14:textId="77777777" w:rsidTr="00F76CE2">
        <w:trPr>
          <w:trHeight w:val="700"/>
          <w:jc w:val="center"/>
        </w:trPr>
        <w:tc>
          <w:tcPr>
            <w:tcW w:w="4386"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6F7E6C12" w14:textId="77777777" w:rsidR="008818E2" w:rsidRPr="008818E2" w:rsidRDefault="008818E2" w:rsidP="00F76CE2">
            <w:pPr>
              <w:pStyle w:val="BodyTextExpanded"/>
              <w:rPr>
                <w:rFonts w:ascii="Arial" w:hAnsi="Arial" w:cs="Arial"/>
              </w:rPr>
            </w:pPr>
            <w:r w:rsidRPr="008818E2">
              <w:rPr>
                <w:rFonts w:ascii="Arial" w:hAnsi="Arial" w:cs="Arial"/>
                <w:b/>
                <w:bCs/>
              </w:rPr>
              <w:t>Scenario:</w:t>
            </w:r>
            <w:r w:rsidRPr="008818E2">
              <w:rPr>
                <w:rFonts w:ascii="Arial" w:hAnsi="Arial" w:cs="Arial"/>
              </w:rPr>
              <w:t xml:space="preserve"> A group of six non-admitted patients present for their group diabetes education session at Facility A.</w:t>
            </w:r>
          </w:p>
          <w:p w14:paraId="6004E992" w14:textId="77777777" w:rsidR="008818E2" w:rsidRPr="008818E2" w:rsidRDefault="008818E2" w:rsidP="00F76CE2">
            <w:pPr>
              <w:pStyle w:val="BodyTextExpanded"/>
              <w:rPr>
                <w:rFonts w:ascii="Arial" w:hAnsi="Arial" w:cs="Arial"/>
              </w:rPr>
            </w:pPr>
            <w:r w:rsidRPr="008818E2">
              <w:rPr>
                <w:rFonts w:ascii="Arial" w:hAnsi="Arial" w:cs="Arial"/>
              </w:rPr>
              <w:t>A Registered Nurse assists with the delivery of the service event.</w:t>
            </w:r>
          </w:p>
        </w:tc>
        <w:tc>
          <w:tcPr>
            <w:tcW w:w="4255" w:type="dxa"/>
            <w:tcBorders>
              <w:left w:val="single" w:sz="8" w:space="0" w:color="auto"/>
              <w:bottom w:val="single" w:sz="8" w:space="0" w:color="auto"/>
              <w:right w:val="single" w:sz="8" w:space="0" w:color="auto"/>
            </w:tcBorders>
            <w:tcMar>
              <w:top w:w="0" w:type="dxa"/>
              <w:left w:w="108" w:type="dxa"/>
              <w:bottom w:w="0" w:type="dxa"/>
              <w:right w:w="108" w:type="dxa"/>
            </w:tcMar>
          </w:tcPr>
          <w:p w14:paraId="378169C5" w14:textId="77777777" w:rsidR="008818E2" w:rsidRPr="008818E2" w:rsidRDefault="008818E2" w:rsidP="00F76CE2">
            <w:pPr>
              <w:pStyle w:val="BodyTextExpanded"/>
              <w:rPr>
                <w:rFonts w:ascii="Arial" w:hAnsi="Arial" w:cs="Arial"/>
                <w:b/>
                <w:bCs/>
              </w:rPr>
            </w:pPr>
            <w:r w:rsidRPr="008818E2">
              <w:rPr>
                <w:rFonts w:ascii="Arial" w:hAnsi="Arial" w:cs="Arial"/>
                <w:b/>
                <w:bCs/>
              </w:rPr>
              <w:t>Scenario:</w:t>
            </w:r>
            <w:r w:rsidRPr="008818E2">
              <w:rPr>
                <w:rFonts w:ascii="Arial" w:hAnsi="Arial" w:cs="Arial"/>
              </w:rPr>
              <w:t xml:space="preserve"> An Endocrinologist at Facility B provides the service event via videoconference.</w:t>
            </w:r>
          </w:p>
        </w:tc>
      </w:tr>
      <w:tr w:rsidR="008818E2" w:rsidRPr="008818E2" w14:paraId="6E1908F7" w14:textId="77777777" w:rsidTr="00F76CE2">
        <w:trPr>
          <w:trHeight w:val="1051"/>
          <w:jc w:val="center"/>
        </w:trPr>
        <w:tc>
          <w:tcPr>
            <w:tcW w:w="4386"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385F8B1A" w14:textId="77777777" w:rsidR="008818E2" w:rsidRPr="008818E2" w:rsidRDefault="008818E2" w:rsidP="00F76CE2">
            <w:pPr>
              <w:pStyle w:val="BodyTextExpanded"/>
              <w:rPr>
                <w:rFonts w:ascii="Arial" w:hAnsi="Arial" w:cs="Arial"/>
              </w:rPr>
            </w:pPr>
            <w:r w:rsidRPr="008818E2">
              <w:rPr>
                <w:rFonts w:ascii="Arial" w:hAnsi="Arial" w:cs="Arial"/>
                <w:b/>
                <w:bCs/>
              </w:rPr>
              <w:t>Count:</w:t>
            </w:r>
            <w:r w:rsidRPr="008818E2">
              <w:rPr>
                <w:rFonts w:ascii="Arial" w:hAnsi="Arial" w:cs="Arial"/>
              </w:rPr>
              <w:t>  Six telehealth service events. A service event is reported for each patient attending a group session.</w:t>
            </w:r>
          </w:p>
        </w:tc>
        <w:tc>
          <w:tcPr>
            <w:tcW w:w="4255" w:type="dxa"/>
            <w:tcBorders>
              <w:top w:val="single" w:sz="8" w:space="0" w:color="auto"/>
              <w:left w:val="single" w:sz="8" w:space="0" w:color="auto"/>
              <w:bottom w:val="single" w:sz="8" w:space="0" w:color="auto"/>
              <w:right w:val="single" w:sz="8" w:space="0" w:color="auto"/>
            </w:tcBorders>
            <w:shd w:val="clear" w:color="auto" w:fill="4BACC6"/>
            <w:tcMar>
              <w:top w:w="0" w:type="dxa"/>
              <w:left w:w="108" w:type="dxa"/>
              <w:bottom w:w="0" w:type="dxa"/>
              <w:right w:w="108" w:type="dxa"/>
            </w:tcMar>
            <w:hideMark/>
          </w:tcPr>
          <w:p w14:paraId="44683DD6" w14:textId="77777777" w:rsidR="008818E2" w:rsidRPr="008818E2" w:rsidRDefault="008818E2" w:rsidP="00F76CE2">
            <w:pPr>
              <w:pStyle w:val="BodyTextExpanded"/>
              <w:rPr>
                <w:rFonts w:ascii="Arial" w:hAnsi="Arial" w:cs="Arial"/>
              </w:rPr>
            </w:pPr>
            <w:r w:rsidRPr="008818E2">
              <w:rPr>
                <w:rFonts w:ascii="Arial" w:hAnsi="Arial" w:cs="Arial"/>
                <w:b/>
                <w:bCs/>
              </w:rPr>
              <w:t xml:space="preserve">Count: </w:t>
            </w:r>
            <w:r w:rsidRPr="008818E2">
              <w:rPr>
                <w:rFonts w:ascii="Arial" w:hAnsi="Arial" w:cs="Arial"/>
              </w:rPr>
              <w:t>One group telehealth service event.</w:t>
            </w:r>
          </w:p>
        </w:tc>
      </w:tr>
      <w:tr w:rsidR="008818E2" w:rsidRPr="008818E2" w14:paraId="085C5AF5" w14:textId="77777777" w:rsidTr="00F76CE2">
        <w:trPr>
          <w:trHeight w:val="348"/>
          <w:jc w:val="center"/>
        </w:trPr>
        <w:tc>
          <w:tcPr>
            <w:tcW w:w="4386"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5179DDD8" w14:textId="77777777" w:rsidR="008818E2" w:rsidRPr="008818E2" w:rsidRDefault="008818E2" w:rsidP="00F76CE2">
            <w:pPr>
              <w:pStyle w:val="BodyTextExpanded"/>
              <w:rPr>
                <w:rFonts w:ascii="Arial" w:hAnsi="Arial" w:cs="Arial"/>
                <w:b/>
                <w:bCs/>
              </w:rPr>
            </w:pPr>
            <w:r w:rsidRPr="008818E2">
              <w:rPr>
                <w:rFonts w:ascii="Arial" w:hAnsi="Arial" w:cs="Arial"/>
                <w:b/>
                <w:bCs/>
              </w:rPr>
              <w:t xml:space="preserve">Service provider: </w:t>
            </w:r>
            <w:r w:rsidRPr="008818E2">
              <w:rPr>
                <w:rFonts w:ascii="Arial" w:hAnsi="Arial" w:cs="Arial"/>
              </w:rPr>
              <w:t>Other Health Professional</w:t>
            </w:r>
          </w:p>
        </w:tc>
        <w:tc>
          <w:tcPr>
            <w:tcW w:w="4255" w:type="dxa"/>
            <w:tcBorders>
              <w:top w:val="single" w:sz="8" w:space="0" w:color="auto"/>
              <w:left w:val="single" w:sz="8" w:space="0" w:color="auto"/>
              <w:bottom w:val="single" w:sz="8" w:space="0" w:color="auto"/>
              <w:right w:val="single" w:sz="8" w:space="0" w:color="auto"/>
            </w:tcBorders>
            <w:shd w:val="clear" w:color="auto" w:fill="4BACC6"/>
            <w:tcMar>
              <w:top w:w="0" w:type="dxa"/>
              <w:left w:w="108" w:type="dxa"/>
              <w:bottom w:w="0" w:type="dxa"/>
              <w:right w:w="108" w:type="dxa"/>
            </w:tcMar>
            <w:hideMark/>
          </w:tcPr>
          <w:p w14:paraId="4B4099E2" w14:textId="77777777" w:rsidR="008818E2" w:rsidRPr="008818E2" w:rsidRDefault="008818E2" w:rsidP="00F76CE2">
            <w:pPr>
              <w:pStyle w:val="BodyTextExpanded"/>
              <w:rPr>
                <w:rFonts w:ascii="Arial" w:hAnsi="Arial" w:cs="Arial"/>
                <w:b/>
                <w:bCs/>
              </w:rPr>
            </w:pPr>
            <w:r w:rsidRPr="008818E2">
              <w:rPr>
                <w:rFonts w:ascii="Arial" w:hAnsi="Arial" w:cs="Arial"/>
                <w:b/>
                <w:bCs/>
              </w:rPr>
              <w:t xml:space="preserve">Service provider: </w:t>
            </w:r>
            <w:r w:rsidRPr="008818E2">
              <w:rPr>
                <w:rFonts w:ascii="Arial" w:hAnsi="Arial" w:cs="Arial"/>
              </w:rPr>
              <w:t>Medical Officer</w:t>
            </w:r>
          </w:p>
        </w:tc>
      </w:tr>
    </w:tbl>
    <w:p w14:paraId="5A1A130A"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lastRenderedPageBreak/>
        <w:t xml:space="preserve">Scenario </w:t>
      </w:r>
      <w:r w:rsidRPr="008818E2">
        <w:rPr>
          <w:rFonts w:ascii="Arial" w:hAnsi="Arial" w:cs="Arial"/>
          <w:b/>
          <w:bCs/>
          <w:sz w:val="22"/>
          <w:szCs w:val="22"/>
        </w:rPr>
        <w:fldChar w:fldCharType="begin"/>
      </w:r>
      <w:r w:rsidRPr="008818E2">
        <w:rPr>
          <w:rFonts w:ascii="Arial" w:hAnsi="Arial" w:cs="Arial"/>
          <w:b/>
          <w:bCs/>
          <w:sz w:val="22"/>
          <w:szCs w:val="22"/>
        </w:rPr>
        <w:instrText xml:space="preserve"> SEQ Scenario \* ARABIC </w:instrText>
      </w:r>
      <w:r w:rsidRPr="008818E2">
        <w:rPr>
          <w:rFonts w:ascii="Arial" w:hAnsi="Arial" w:cs="Arial"/>
          <w:b/>
          <w:bCs/>
          <w:sz w:val="22"/>
          <w:szCs w:val="22"/>
        </w:rPr>
        <w:fldChar w:fldCharType="separate"/>
      </w:r>
      <w:r w:rsidRPr="008818E2">
        <w:rPr>
          <w:rFonts w:ascii="Arial" w:hAnsi="Arial" w:cs="Arial"/>
          <w:b/>
          <w:bCs/>
          <w:noProof/>
          <w:sz w:val="22"/>
          <w:szCs w:val="22"/>
        </w:rPr>
        <w:t>4</w:t>
      </w:r>
      <w:r w:rsidRPr="008818E2">
        <w:rPr>
          <w:rFonts w:ascii="Arial" w:hAnsi="Arial" w:cs="Arial"/>
          <w:b/>
          <w:bCs/>
          <w:sz w:val="22"/>
          <w:szCs w:val="22"/>
        </w:rPr>
        <w:fldChar w:fldCharType="end"/>
      </w:r>
    </w:p>
    <w:tbl>
      <w:tblPr>
        <w:tblW w:w="8671" w:type="dxa"/>
        <w:jc w:val="center"/>
        <w:tblCellMar>
          <w:left w:w="0" w:type="dxa"/>
          <w:right w:w="0" w:type="dxa"/>
        </w:tblCellMar>
        <w:tblLook w:val="04A0" w:firstRow="1" w:lastRow="0" w:firstColumn="1" w:lastColumn="0" w:noHBand="0" w:noVBand="1"/>
      </w:tblPr>
      <w:tblGrid>
        <w:gridCol w:w="4526"/>
        <w:gridCol w:w="4145"/>
      </w:tblGrid>
      <w:tr w:rsidR="008818E2" w:rsidRPr="008818E2" w14:paraId="1CC16875" w14:textId="77777777" w:rsidTr="00F76CE2">
        <w:trPr>
          <w:trHeight w:val="561"/>
          <w:jc w:val="center"/>
        </w:trPr>
        <w:tc>
          <w:tcPr>
            <w:tcW w:w="4526"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35593CA7" w14:textId="77777777" w:rsidR="008818E2" w:rsidRPr="008818E2" w:rsidRDefault="008818E2" w:rsidP="00F76CE2">
            <w:pPr>
              <w:pStyle w:val="BodyText"/>
              <w:spacing w:before="0" w:after="0"/>
              <w:jc w:val="center"/>
              <w:rPr>
                <w:rFonts w:ascii="Arial" w:hAnsi="Arial" w:cs="Arial"/>
                <w:b/>
                <w:sz w:val="28"/>
                <w:szCs w:val="28"/>
              </w:rPr>
            </w:pPr>
            <w:r w:rsidRPr="008818E2">
              <w:rPr>
                <w:rFonts w:ascii="Arial" w:hAnsi="Arial" w:cs="Arial"/>
                <w:b/>
                <w:sz w:val="28"/>
                <w:szCs w:val="28"/>
              </w:rPr>
              <w:t>Facility A: Receiver</w:t>
            </w:r>
          </w:p>
        </w:tc>
        <w:tc>
          <w:tcPr>
            <w:tcW w:w="414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3B789A3A" w14:textId="77777777" w:rsidR="008818E2" w:rsidRPr="008818E2" w:rsidRDefault="008818E2" w:rsidP="00F76CE2">
            <w:pPr>
              <w:pStyle w:val="BodyText"/>
              <w:spacing w:before="0" w:after="0"/>
              <w:jc w:val="center"/>
              <w:rPr>
                <w:rFonts w:ascii="Arial" w:hAnsi="Arial" w:cs="Arial"/>
                <w:b/>
                <w:sz w:val="28"/>
                <w:szCs w:val="28"/>
              </w:rPr>
            </w:pPr>
            <w:r w:rsidRPr="008818E2">
              <w:rPr>
                <w:rFonts w:ascii="Arial" w:hAnsi="Arial" w:cs="Arial"/>
                <w:b/>
                <w:sz w:val="28"/>
                <w:szCs w:val="28"/>
              </w:rPr>
              <w:t>Facility B: Provider</w:t>
            </w:r>
          </w:p>
        </w:tc>
      </w:tr>
      <w:tr w:rsidR="008818E2" w:rsidRPr="008818E2" w14:paraId="6E885B67" w14:textId="77777777" w:rsidTr="00F76CE2">
        <w:trPr>
          <w:trHeight w:val="740"/>
          <w:jc w:val="center"/>
        </w:trPr>
        <w:tc>
          <w:tcPr>
            <w:tcW w:w="4526" w:type="dxa"/>
            <w:tcBorders>
              <w:top w:val="nil"/>
              <w:left w:val="single" w:sz="8" w:space="0" w:color="auto"/>
              <w:right w:val="single" w:sz="8" w:space="0" w:color="auto"/>
            </w:tcBorders>
            <w:tcMar>
              <w:top w:w="0" w:type="dxa"/>
              <w:left w:w="108" w:type="dxa"/>
              <w:bottom w:w="0" w:type="dxa"/>
              <w:right w:w="108" w:type="dxa"/>
            </w:tcMar>
            <w:hideMark/>
          </w:tcPr>
          <w:p w14:paraId="42D10B9F" w14:textId="77777777" w:rsidR="008818E2" w:rsidRPr="008818E2" w:rsidRDefault="008818E2" w:rsidP="00F76CE2">
            <w:pPr>
              <w:pStyle w:val="BodyText"/>
              <w:rPr>
                <w:rFonts w:ascii="Arial" w:hAnsi="Arial" w:cs="Arial"/>
              </w:rPr>
            </w:pPr>
            <w:r w:rsidRPr="008818E2">
              <w:rPr>
                <w:rFonts w:ascii="Arial" w:hAnsi="Arial" w:cs="Arial"/>
                <w:noProof/>
              </w:rPr>
              <w:drawing>
                <wp:anchor distT="0" distB="0" distL="114300" distR="114300" simplePos="0" relativeHeight="251658247" behindDoc="0" locked="0" layoutInCell="1" allowOverlap="1" wp14:anchorId="1E90A44F" wp14:editId="2DFC2D3D">
                  <wp:simplePos x="0" y="0"/>
                  <wp:positionH relativeFrom="column">
                    <wp:posOffset>1064601</wp:posOffset>
                  </wp:positionH>
                  <wp:positionV relativeFrom="paragraph">
                    <wp:posOffset>107144</wp:posOffset>
                  </wp:positionV>
                  <wp:extent cx="445135" cy="445135"/>
                  <wp:effectExtent l="0" t="0" r="0" b="0"/>
                  <wp:wrapSquare wrapText="bothSides"/>
                  <wp:docPr id="179500754" name="Picture 179500754"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7"/>
                          <pic:cNvPicPr/>
                        </pic:nvPicPr>
                        <pic:blipFill>
                          <a:blip r:embed="rId55">
                            <a:extLst>
                              <a:ext uri="{28A0092B-C50C-407E-A947-70E740481C1C}">
                                <a14:useLocalDpi xmlns:a14="http://schemas.microsoft.com/office/drawing/2010/main" val="0"/>
                              </a:ext>
                            </a:extLst>
                          </a:blip>
                          <a:stretch>
                            <a:fillRect/>
                          </a:stretch>
                        </pic:blipFill>
                        <pic:spPr>
                          <a:xfrm>
                            <a:off x="0" y="0"/>
                            <a:ext cx="445135" cy="445135"/>
                          </a:xfrm>
                          <a:prstGeom prst="rect">
                            <a:avLst/>
                          </a:prstGeom>
                        </pic:spPr>
                      </pic:pic>
                    </a:graphicData>
                  </a:graphic>
                  <wp14:sizeRelH relativeFrom="page">
                    <wp14:pctWidth>0</wp14:pctWidth>
                  </wp14:sizeRelH>
                  <wp14:sizeRelV relativeFrom="page">
                    <wp14:pctHeight>0</wp14:pctHeight>
                  </wp14:sizeRelV>
                </wp:anchor>
              </w:drawing>
            </w:r>
          </w:p>
          <w:p w14:paraId="68B7B8A9" w14:textId="77777777" w:rsidR="008818E2" w:rsidRPr="008818E2" w:rsidRDefault="008818E2" w:rsidP="00F76CE2">
            <w:pPr>
              <w:pStyle w:val="BodyText"/>
              <w:rPr>
                <w:rFonts w:ascii="Arial" w:hAnsi="Arial" w:cs="Arial"/>
              </w:rPr>
            </w:pPr>
            <w:r w:rsidRPr="008818E2">
              <w:rPr>
                <w:rFonts w:ascii="Arial" w:hAnsi="Arial" w:cs="Arial"/>
              </w:rPr>
              <w:t xml:space="preserve"> </w:t>
            </w:r>
          </w:p>
        </w:tc>
        <w:tc>
          <w:tcPr>
            <w:tcW w:w="4145" w:type="dxa"/>
            <w:tcBorders>
              <w:top w:val="nil"/>
              <w:left w:val="nil"/>
              <w:right w:val="single" w:sz="8" w:space="0" w:color="auto"/>
            </w:tcBorders>
            <w:tcMar>
              <w:top w:w="0" w:type="dxa"/>
              <w:left w:w="108" w:type="dxa"/>
              <w:bottom w:w="0" w:type="dxa"/>
              <w:right w:w="108" w:type="dxa"/>
            </w:tcMar>
            <w:hideMark/>
          </w:tcPr>
          <w:p w14:paraId="6B342CCB" w14:textId="77777777" w:rsidR="008818E2" w:rsidRPr="008818E2" w:rsidRDefault="008818E2" w:rsidP="00F76CE2">
            <w:pPr>
              <w:pStyle w:val="BodyText"/>
              <w:rPr>
                <w:rFonts w:ascii="Arial" w:hAnsi="Arial" w:cs="Arial"/>
              </w:rPr>
            </w:pPr>
            <w:r w:rsidRPr="008818E2">
              <w:rPr>
                <w:rFonts w:ascii="Arial" w:hAnsi="Arial" w:cs="Arial"/>
                <w:noProof/>
              </w:rPr>
              <w:drawing>
                <wp:anchor distT="0" distB="0" distL="114300" distR="114300" simplePos="0" relativeHeight="251658248" behindDoc="0" locked="0" layoutInCell="1" allowOverlap="1" wp14:anchorId="3E603C07" wp14:editId="0CEB9B3C">
                  <wp:simplePos x="0" y="0"/>
                  <wp:positionH relativeFrom="column">
                    <wp:posOffset>959286</wp:posOffset>
                  </wp:positionH>
                  <wp:positionV relativeFrom="paragraph">
                    <wp:posOffset>43180</wp:posOffset>
                  </wp:positionV>
                  <wp:extent cx="638175" cy="523875"/>
                  <wp:effectExtent l="0" t="0" r="0" b="0"/>
                  <wp:wrapNone/>
                  <wp:docPr id="1222129261" name="Picture 1222129261" descr="A picture containing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8"/>
                          <pic:cNvPicPr/>
                        </pic:nvPicPr>
                        <pic:blipFill>
                          <a:blip r:embed="rId59">
                            <a:extLst>
                              <a:ext uri="{28A0092B-C50C-407E-A947-70E740481C1C}">
                                <a14:useLocalDpi xmlns:a14="http://schemas.microsoft.com/office/drawing/2010/main" val="0"/>
                              </a:ext>
                            </a:extLst>
                          </a:blip>
                          <a:stretch>
                            <a:fillRect/>
                          </a:stretch>
                        </pic:blipFill>
                        <pic:spPr>
                          <a:xfrm>
                            <a:off x="0" y="0"/>
                            <a:ext cx="638175" cy="523875"/>
                          </a:xfrm>
                          <a:prstGeom prst="rect">
                            <a:avLst/>
                          </a:prstGeom>
                        </pic:spPr>
                      </pic:pic>
                    </a:graphicData>
                  </a:graphic>
                  <wp14:sizeRelH relativeFrom="page">
                    <wp14:pctWidth>0</wp14:pctWidth>
                  </wp14:sizeRelH>
                  <wp14:sizeRelV relativeFrom="page">
                    <wp14:pctHeight>0</wp14:pctHeight>
                  </wp14:sizeRelV>
                </wp:anchor>
              </w:drawing>
            </w:r>
          </w:p>
          <w:p w14:paraId="4BA75C2F" w14:textId="77777777" w:rsidR="008818E2" w:rsidRPr="008818E2" w:rsidRDefault="008818E2" w:rsidP="00F76CE2">
            <w:pPr>
              <w:pStyle w:val="BodyText"/>
              <w:rPr>
                <w:rFonts w:ascii="Arial" w:hAnsi="Arial" w:cs="Arial"/>
              </w:rPr>
            </w:pPr>
          </w:p>
        </w:tc>
      </w:tr>
      <w:tr w:rsidR="008818E2" w:rsidRPr="008818E2" w14:paraId="34EF2D8E" w14:textId="77777777" w:rsidTr="00F76CE2">
        <w:trPr>
          <w:trHeight w:val="740"/>
          <w:jc w:val="center"/>
        </w:trPr>
        <w:tc>
          <w:tcPr>
            <w:tcW w:w="4526"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00276094" w14:textId="77777777" w:rsidR="008818E2" w:rsidRPr="008818E2" w:rsidRDefault="008818E2" w:rsidP="00F76CE2">
            <w:pPr>
              <w:pStyle w:val="BodyText"/>
              <w:rPr>
                <w:rFonts w:ascii="Arial" w:hAnsi="Arial" w:cs="Arial"/>
              </w:rPr>
            </w:pPr>
            <w:r w:rsidRPr="008818E2">
              <w:rPr>
                <w:rFonts w:ascii="Arial" w:hAnsi="Arial" w:cs="Arial"/>
                <w:b/>
                <w:bCs/>
              </w:rPr>
              <w:t>Scenario:</w:t>
            </w:r>
            <w:r w:rsidRPr="008818E2">
              <w:rPr>
                <w:rFonts w:ascii="Arial" w:hAnsi="Arial" w:cs="Arial"/>
              </w:rPr>
              <w:t xml:space="preserve"> A non-admitted patient presents for a 1:1 post-surgical ENT telehealth service event at Facility A.</w:t>
            </w:r>
          </w:p>
          <w:p w14:paraId="01B0BF72" w14:textId="77777777" w:rsidR="008818E2" w:rsidRPr="008818E2" w:rsidRDefault="008818E2" w:rsidP="00F76CE2">
            <w:pPr>
              <w:pStyle w:val="BodyText"/>
              <w:rPr>
                <w:rFonts w:ascii="Arial" w:hAnsi="Arial" w:cs="Arial"/>
              </w:rPr>
            </w:pPr>
            <w:r w:rsidRPr="008818E2">
              <w:rPr>
                <w:rFonts w:ascii="Arial" w:hAnsi="Arial" w:cs="Arial"/>
              </w:rPr>
              <w:t>A Registered Nurse assists with the delivery of the service event.</w:t>
            </w:r>
          </w:p>
        </w:tc>
        <w:tc>
          <w:tcPr>
            <w:tcW w:w="4145" w:type="dxa"/>
            <w:tcBorders>
              <w:left w:val="single" w:sz="8" w:space="0" w:color="auto"/>
              <w:bottom w:val="single" w:sz="8" w:space="0" w:color="auto"/>
              <w:right w:val="single" w:sz="8" w:space="0" w:color="auto"/>
            </w:tcBorders>
            <w:tcMar>
              <w:top w:w="0" w:type="dxa"/>
              <w:left w:w="108" w:type="dxa"/>
              <w:bottom w:w="0" w:type="dxa"/>
              <w:right w:w="108" w:type="dxa"/>
            </w:tcMar>
          </w:tcPr>
          <w:p w14:paraId="74AD3C4C" w14:textId="77777777" w:rsidR="008818E2" w:rsidRPr="008818E2" w:rsidRDefault="008818E2" w:rsidP="00F76CE2">
            <w:pPr>
              <w:pStyle w:val="BodyText"/>
              <w:rPr>
                <w:rFonts w:ascii="Arial" w:hAnsi="Arial" w:cs="Arial"/>
                <w:b/>
                <w:bCs/>
              </w:rPr>
            </w:pPr>
            <w:r w:rsidRPr="008818E2">
              <w:rPr>
                <w:rFonts w:ascii="Arial" w:hAnsi="Arial" w:cs="Arial"/>
                <w:b/>
                <w:bCs/>
              </w:rPr>
              <w:t>Scenario:</w:t>
            </w:r>
            <w:r w:rsidRPr="008818E2">
              <w:rPr>
                <w:rFonts w:ascii="Arial" w:hAnsi="Arial" w:cs="Arial"/>
              </w:rPr>
              <w:t xml:space="preserve"> An ENT Specialist, Audiologist and Speech Pathologist at Facility B provide the service event via videoconference.</w:t>
            </w:r>
          </w:p>
        </w:tc>
      </w:tr>
      <w:tr w:rsidR="008818E2" w:rsidRPr="008818E2" w14:paraId="260A2A32" w14:textId="77777777" w:rsidTr="00F76CE2">
        <w:trPr>
          <w:trHeight w:val="57"/>
          <w:jc w:val="center"/>
        </w:trPr>
        <w:tc>
          <w:tcPr>
            <w:tcW w:w="4526"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56B3613F" w14:textId="77777777" w:rsidR="008818E2" w:rsidRPr="008818E2" w:rsidRDefault="008818E2" w:rsidP="00F76CE2">
            <w:pPr>
              <w:pStyle w:val="BodyText"/>
              <w:rPr>
                <w:rFonts w:ascii="Arial" w:hAnsi="Arial" w:cs="Arial"/>
              </w:rPr>
            </w:pPr>
            <w:r w:rsidRPr="008818E2">
              <w:rPr>
                <w:rFonts w:ascii="Arial" w:hAnsi="Arial" w:cs="Arial"/>
                <w:b/>
                <w:bCs/>
              </w:rPr>
              <w:t xml:space="preserve">Count: </w:t>
            </w:r>
            <w:r w:rsidRPr="008818E2">
              <w:rPr>
                <w:rFonts w:ascii="Arial" w:hAnsi="Arial" w:cs="Arial"/>
              </w:rPr>
              <w:t>One 1:1 telehealth service event</w:t>
            </w:r>
          </w:p>
        </w:tc>
        <w:tc>
          <w:tcPr>
            <w:tcW w:w="414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hideMark/>
          </w:tcPr>
          <w:p w14:paraId="3AA6A4B9" w14:textId="77777777" w:rsidR="008818E2" w:rsidRPr="008818E2" w:rsidRDefault="008818E2" w:rsidP="00F76CE2">
            <w:pPr>
              <w:pStyle w:val="BodyText"/>
              <w:rPr>
                <w:rFonts w:ascii="Arial" w:hAnsi="Arial" w:cs="Arial"/>
              </w:rPr>
            </w:pPr>
            <w:r w:rsidRPr="008818E2">
              <w:rPr>
                <w:rFonts w:ascii="Arial" w:hAnsi="Arial" w:cs="Arial"/>
                <w:b/>
                <w:bCs/>
              </w:rPr>
              <w:t xml:space="preserve">Count: </w:t>
            </w:r>
            <w:r w:rsidRPr="008818E2">
              <w:rPr>
                <w:rFonts w:ascii="Arial" w:hAnsi="Arial" w:cs="Arial"/>
              </w:rPr>
              <w:t>One 1:1 telehealth service event</w:t>
            </w:r>
          </w:p>
        </w:tc>
      </w:tr>
      <w:tr w:rsidR="008818E2" w:rsidRPr="008818E2" w14:paraId="4C4A876D" w14:textId="77777777" w:rsidTr="00F76CE2">
        <w:trPr>
          <w:trHeight w:val="56"/>
          <w:jc w:val="center"/>
        </w:trPr>
        <w:tc>
          <w:tcPr>
            <w:tcW w:w="4526"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6F018399" w14:textId="77777777" w:rsidR="008818E2" w:rsidRPr="008818E2" w:rsidRDefault="008818E2" w:rsidP="00F76CE2">
            <w:pPr>
              <w:pStyle w:val="BodyText"/>
              <w:rPr>
                <w:rFonts w:ascii="Arial" w:hAnsi="Arial" w:cs="Arial"/>
              </w:rPr>
            </w:pPr>
            <w:r w:rsidRPr="008818E2">
              <w:rPr>
                <w:rFonts w:ascii="Arial" w:hAnsi="Arial" w:cs="Arial"/>
                <w:b/>
                <w:bCs/>
              </w:rPr>
              <w:t xml:space="preserve">Service provider: </w:t>
            </w:r>
            <w:r w:rsidRPr="008818E2">
              <w:rPr>
                <w:rFonts w:ascii="Arial" w:hAnsi="Arial" w:cs="Arial"/>
              </w:rPr>
              <w:t>Other Health Professional</w:t>
            </w:r>
          </w:p>
        </w:tc>
        <w:tc>
          <w:tcPr>
            <w:tcW w:w="414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hideMark/>
          </w:tcPr>
          <w:p w14:paraId="282270B5" w14:textId="77777777" w:rsidR="008818E2" w:rsidRPr="008818E2" w:rsidRDefault="008818E2" w:rsidP="00F76CE2">
            <w:pPr>
              <w:pStyle w:val="BodyText"/>
              <w:rPr>
                <w:rFonts w:ascii="Arial" w:hAnsi="Arial" w:cs="Arial"/>
              </w:rPr>
            </w:pPr>
            <w:r w:rsidRPr="008818E2">
              <w:rPr>
                <w:rFonts w:ascii="Arial" w:hAnsi="Arial" w:cs="Arial"/>
                <w:b/>
                <w:bCs/>
              </w:rPr>
              <w:t xml:space="preserve">Service provider: </w:t>
            </w:r>
            <w:r w:rsidRPr="008818E2">
              <w:rPr>
                <w:rFonts w:ascii="Arial" w:hAnsi="Arial" w:cs="Arial"/>
              </w:rPr>
              <w:t>Multiple Healthcare Provider – Medical Officer</w:t>
            </w:r>
          </w:p>
        </w:tc>
      </w:tr>
    </w:tbl>
    <w:p w14:paraId="623A38DD" w14:textId="77777777" w:rsidR="008818E2" w:rsidRPr="008818E2" w:rsidRDefault="008818E2" w:rsidP="008818E2">
      <w:pPr>
        <w:pStyle w:val="BodyText"/>
        <w:rPr>
          <w:rFonts w:ascii="Arial" w:hAnsi="Arial" w:cs="Arial"/>
        </w:rPr>
      </w:pPr>
    </w:p>
    <w:p w14:paraId="6EA44F13"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t xml:space="preserve">Scenario </w:t>
      </w:r>
      <w:r w:rsidRPr="008818E2">
        <w:rPr>
          <w:rFonts w:ascii="Arial" w:hAnsi="Arial" w:cs="Arial"/>
          <w:b/>
          <w:bCs/>
          <w:sz w:val="22"/>
          <w:szCs w:val="22"/>
        </w:rPr>
        <w:fldChar w:fldCharType="begin"/>
      </w:r>
      <w:r w:rsidRPr="008818E2">
        <w:rPr>
          <w:rFonts w:ascii="Arial" w:hAnsi="Arial" w:cs="Arial"/>
          <w:b/>
          <w:bCs/>
          <w:sz w:val="22"/>
          <w:szCs w:val="22"/>
        </w:rPr>
        <w:instrText xml:space="preserve"> SEQ Scenario \* ARABIC </w:instrText>
      </w:r>
      <w:r w:rsidRPr="008818E2">
        <w:rPr>
          <w:rFonts w:ascii="Arial" w:hAnsi="Arial" w:cs="Arial"/>
          <w:b/>
          <w:bCs/>
          <w:sz w:val="22"/>
          <w:szCs w:val="22"/>
        </w:rPr>
        <w:fldChar w:fldCharType="separate"/>
      </w:r>
      <w:r w:rsidRPr="008818E2">
        <w:rPr>
          <w:rFonts w:ascii="Arial" w:hAnsi="Arial" w:cs="Arial"/>
          <w:b/>
          <w:bCs/>
          <w:noProof/>
          <w:sz w:val="22"/>
          <w:szCs w:val="22"/>
        </w:rPr>
        <w:t>5</w:t>
      </w:r>
      <w:r w:rsidRPr="008818E2">
        <w:rPr>
          <w:rFonts w:ascii="Arial" w:hAnsi="Arial" w:cs="Arial"/>
          <w:b/>
          <w:bCs/>
          <w:sz w:val="22"/>
          <w:szCs w:val="22"/>
        </w:rPr>
        <w:fldChar w:fldCharType="end"/>
      </w:r>
    </w:p>
    <w:tbl>
      <w:tblPr>
        <w:tblW w:w="8673" w:type="dxa"/>
        <w:jc w:val="center"/>
        <w:tblLayout w:type="fixed"/>
        <w:tblCellMar>
          <w:left w:w="0" w:type="dxa"/>
          <w:right w:w="0" w:type="dxa"/>
        </w:tblCellMar>
        <w:tblLook w:val="04A0" w:firstRow="1" w:lastRow="0" w:firstColumn="1" w:lastColumn="0" w:noHBand="0" w:noVBand="1"/>
      </w:tblPr>
      <w:tblGrid>
        <w:gridCol w:w="2891"/>
        <w:gridCol w:w="2891"/>
        <w:gridCol w:w="2891"/>
      </w:tblGrid>
      <w:tr w:rsidR="008818E2" w:rsidRPr="008818E2" w14:paraId="47EAD1A8" w14:textId="77777777" w:rsidTr="00F76CE2">
        <w:trPr>
          <w:trHeight w:val="472"/>
          <w:jc w:val="center"/>
        </w:trPr>
        <w:tc>
          <w:tcPr>
            <w:tcW w:w="2891"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307A6F1C" w14:textId="77777777" w:rsidR="008818E2" w:rsidRPr="008818E2" w:rsidRDefault="008818E2" w:rsidP="00F76CE2">
            <w:pPr>
              <w:pStyle w:val="BodyText"/>
              <w:spacing w:before="0" w:after="0"/>
              <w:jc w:val="center"/>
              <w:rPr>
                <w:rFonts w:ascii="Arial" w:hAnsi="Arial" w:cs="Arial"/>
                <w:b/>
                <w:sz w:val="28"/>
                <w:szCs w:val="28"/>
              </w:rPr>
            </w:pPr>
            <w:bookmarkStart w:id="26" w:name="_Toc49241869"/>
            <w:r w:rsidRPr="008818E2">
              <w:rPr>
                <w:rFonts w:ascii="Arial" w:hAnsi="Arial" w:cs="Arial"/>
                <w:b/>
                <w:sz w:val="28"/>
                <w:szCs w:val="28"/>
              </w:rPr>
              <w:t>Facility A: Receiver</w:t>
            </w:r>
            <w:bookmarkEnd w:id="26"/>
          </w:p>
        </w:tc>
        <w:tc>
          <w:tcPr>
            <w:tcW w:w="2891"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64054B87" w14:textId="77777777" w:rsidR="008818E2" w:rsidRPr="008818E2" w:rsidRDefault="008818E2" w:rsidP="00F76CE2">
            <w:pPr>
              <w:pStyle w:val="BodyText"/>
              <w:spacing w:before="0" w:after="0"/>
              <w:jc w:val="center"/>
              <w:rPr>
                <w:rFonts w:ascii="Arial" w:hAnsi="Arial" w:cs="Arial"/>
                <w:b/>
                <w:sz w:val="28"/>
                <w:szCs w:val="28"/>
              </w:rPr>
            </w:pPr>
            <w:bookmarkStart w:id="27" w:name="_Toc49241870"/>
            <w:r w:rsidRPr="008818E2">
              <w:rPr>
                <w:rFonts w:ascii="Arial" w:hAnsi="Arial" w:cs="Arial"/>
                <w:b/>
                <w:sz w:val="28"/>
                <w:szCs w:val="28"/>
              </w:rPr>
              <w:t>Facility B: Provider</w:t>
            </w:r>
            <w:bookmarkEnd w:id="27"/>
          </w:p>
        </w:tc>
        <w:tc>
          <w:tcPr>
            <w:tcW w:w="2891" w:type="dxa"/>
            <w:tcBorders>
              <w:top w:val="single" w:sz="8" w:space="0" w:color="auto"/>
              <w:left w:val="nil"/>
              <w:bottom w:val="single" w:sz="8" w:space="0" w:color="auto"/>
              <w:right w:val="single" w:sz="8" w:space="0" w:color="auto"/>
            </w:tcBorders>
            <w:shd w:val="clear" w:color="auto" w:fill="31849B"/>
            <w:tcMar>
              <w:top w:w="0" w:type="dxa"/>
              <w:left w:w="108" w:type="dxa"/>
              <w:bottom w:w="0" w:type="dxa"/>
              <w:right w:w="108" w:type="dxa"/>
            </w:tcMar>
            <w:vAlign w:val="center"/>
            <w:hideMark/>
          </w:tcPr>
          <w:p w14:paraId="3A2F6963" w14:textId="77777777" w:rsidR="008818E2" w:rsidRPr="008818E2" w:rsidRDefault="008818E2" w:rsidP="00F76CE2">
            <w:pPr>
              <w:pStyle w:val="BodyText"/>
              <w:spacing w:before="0" w:after="0"/>
              <w:jc w:val="center"/>
              <w:rPr>
                <w:rFonts w:ascii="Arial" w:hAnsi="Arial" w:cs="Arial"/>
                <w:b/>
                <w:sz w:val="28"/>
                <w:szCs w:val="28"/>
              </w:rPr>
            </w:pPr>
            <w:bookmarkStart w:id="28" w:name="_Toc49241871"/>
            <w:r w:rsidRPr="008818E2">
              <w:rPr>
                <w:rFonts w:ascii="Arial" w:hAnsi="Arial" w:cs="Arial"/>
                <w:b/>
                <w:sz w:val="28"/>
                <w:szCs w:val="28"/>
              </w:rPr>
              <w:t>Facility C: Provider</w:t>
            </w:r>
            <w:bookmarkEnd w:id="28"/>
          </w:p>
        </w:tc>
      </w:tr>
      <w:tr w:rsidR="008818E2" w:rsidRPr="008818E2" w14:paraId="774745A4" w14:textId="77777777" w:rsidTr="00F76CE2">
        <w:trPr>
          <w:trHeight w:val="831"/>
          <w:jc w:val="center"/>
        </w:trPr>
        <w:tc>
          <w:tcPr>
            <w:tcW w:w="2891" w:type="dxa"/>
            <w:tcBorders>
              <w:top w:val="nil"/>
              <w:left w:val="single" w:sz="8" w:space="0" w:color="auto"/>
              <w:right w:val="single" w:sz="8" w:space="0" w:color="auto"/>
            </w:tcBorders>
            <w:tcMar>
              <w:top w:w="0" w:type="dxa"/>
              <w:left w:w="108" w:type="dxa"/>
              <w:bottom w:w="0" w:type="dxa"/>
              <w:right w:w="108" w:type="dxa"/>
            </w:tcMar>
            <w:hideMark/>
          </w:tcPr>
          <w:p w14:paraId="1679F9F1" w14:textId="77777777" w:rsidR="008818E2" w:rsidRPr="008818E2" w:rsidRDefault="008818E2" w:rsidP="00F76CE2">
            <w:pPr>
              <w:pStyle w:val="BodyText"/>
              <w:rPr>
                <w:rFonts w:ascii="Arial" w:hAnsi="Arial" w:cs="Arial"/>
              </w:rPr>
            </w:pPr>
            <w:r w:rsidRPr="008818E2">
              <w:rPr>
                <w:rFonts w:ascii="Arial" w:hAnsi="Arial" w:cs="Arial"/>
                <w:noProof/>
              </w:rPr>
              <w:drawing>
                <wp:anchor distT="0" distB="0" distL="114300" distR="114300" simplePos="0" relativeHeight="251658249" behindDoc="0" locked="0" layoutInCell="1" allowOverlap="1" wp14:anchorId="45AEF33C" wp14:editId="23A0831F">
                  <wp:simplePos x="0" y="0"/>
                  <wp:positionH relativeFrom="column">
                    <wp:posOffset>588826</wp:posOffset>
                  </wp:positionH>
                  <wp:positionV relativeFrom="paragraph">
                    <wp:posOffset>118878</wp:posOffset>
                  </wp:positionV>
                  <wp:extent cx="445135" cy="445135"/>
                  <wp:effectExtent l="0" t="0" r="0" b="0"/>
                  <wp:wrapSquare wrapText="bothSides"/>
                  <wp:docPr id="1194201497" name="Picture 1194201497" descr="A couple of icons of docto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4201497" name="Picture 1194201497" descr="A couple of icons of doctors&#10;&#10;AI-generated content may be incorrect."/>
                          <pic:cNvPicPr/>
                        </pic:nvPicPr>
                        <pic:blipFill>
                          <a:blip r:embed="rId60">
                            <a:extLst>
                              <a:ext uri="{28A0092B-C50C-407E-A947-70E740481C1C}">
                                <a14:useLocalDpi xmlns:a14="http://schemas.microsoft.com/office/drawing/2010/main" val="0"/>
                              </a:ext>
                            </a:extLst>
                          </a:blip>
                          <a:stretch>
                            <a:fillRect/>
                          </a:stretch>
                        </pic:blipFill>
                        <pic:spPr>
                          <a:xfrm>
                            <a:off x="0" y="0"/>
                            <a:ext cx="445135" cy="445135"/>
                          </a:xfrm>
                          <a:prstGeom prst="rect">
                            <a:avLst/>
                          </a:prstGeom>
                        </pic:spPr>
                      </pic:pic>
                    </a:graphicData>
                  </a:graphic>
                  <wp14:sizeRelH relativeFrom="page">
                    <wp14:pctWidth>0</wp14:pctWidth>
                  </wp14:sizeRelH>
                  <wp14:sizeRelV relativeFrom="page">
                    <wp14:pctHeight>0</wp14:pctHeight>
                  </wp14:sizeRelV>
                </wp:anchor>
              </w:drawing>
            </w:r>
          </w:p>
        </w:tc>
        <w:tc>
          <w:tcPr>
            <w:tcW w:w="2891" w:type="dxa"/>
            <w:tcBorders>
              <w:top w:val="nil"/>
              <w:left w:val="nil"/>
              <w:right w:val="single" w:sz="8" w:space="0" w:color="auto"/>
            </w:tcBorders>
            <w:tcMar>
              <w:top w:w="0" w:type="dxa"/>
              <w:left w:w="108" w:type="dxa"/>
              <w:bottom w:w="0" w:type="dxa"/>
              <w:right w:w="108" w:type="dxa"/>
            </w:tcMar>
            <w:hideMark/>
          </w:tcPr>
          <w:p w14:paraId="60765935" w14:textId="77777777" w:rsidR="008818E2" w:rsidRPr="008818E2" w:rsidRDefault="008818E2" w:rsidP="00F76CE2">
            <w:pPr>
              <w:pStyle w:val="BodyText"/>
              <w:rPr>
                <w:rFonts w:ascii="Arial" w:hAnsi="Arial" w:cs="Arial"/>
              </w:rPr>
            </w:pPr>
          </w:p>
          <w:p w14:paraId="37492B1C" w14:textId="77777777" w:rsidR="008818E2" w:rsidRPr="008818E2" w:rsidRDefault="008818E2" w:rsidP="00F76CE2">
            <w:pPr>
              <w:pStyle w:val="BodyText"/>
              <w:rPr>
                <w:rFonts w:ascii="Arial" w:hAnsi="Arial" w:cs="Arial"/>
              </w:rPr>
            </w:pPr>
          </w:p>
        </w:tc>
        <w:tc>
          <w:tcPr>
            <w:tcW w:w="2891" w:type="dxa"/>
            <w:tcBorders>
              <w:top w:val="nil"/>
              <w:left w:val="single" w:sz="8" w:space="0" w:color="auto"/>
              <w:right w:val="single" w:sz="8" w:space="0" w:color="auto"/>
            </w:tcBorders>
            <w:tcMar>
              <w:top w:w="0" w:type="dxa"/>
              <w:left w:w="108" w:type="dxa"/>
              <w:bottom w:w="0" w:type="dxa"/>
              <w:right w:w="108" w:type="dxa"/>
            </w:tcMar>
            <w:hideMark/>
          </w:tcPr>
          <w:p w14:paraId="0D079762" w14:textId="77777777" w:rsidR="008818E2" w:rsidRPr="008818E2" w:rsidRDefault="008818E2" w:rsidP="00F76CE2">
            <w:pPr>
              <w:pStyle w:val="BodyText"/>
              <w:rPr>
                <w:rFonts w:ascii="Arial" w:hAnsi="Arial" w:cs="Arial"/>
              </w:rPr>
            </w:pPr>
            <w:r w:rsidRPr="008818E2">
              <w:rPr>
                <w:rFonts w:ascii="Arial" w:hAnsi="Arial" w:cs="Arial"/>
                <w:noProof/>
              </w:rPr>
              <w:drawing>
                <wp:anchor distT="0" distB="0" distL="114300" distR="114300" simplePos="0" relativeHeight="251658251" behindDoc="1" locked="0" layoutInCell="1" allowOverlap="1" wp14:anchorId="5DCD78DC" wp14:editId="2EA269B0">
                  <wp:simplePos x="0" y="0"/>
                  <wp:positionH relativeFrom="column">
                    <wp:posOffset>626508</wp:posOffset>
                  </wp:positionH>
                  <wp:positionV relativeFrom="paragraph">
                    <wp:posOffset>92237</wp:posOffset>
                  </wp:positionV>
                  <wp:extent cx="390525" cy="520065"/>
                  <wp:effectExtent l="0" t="0" r="0" b="0"/>
                  <wp:wrapNone/>
                  <wp:docPr id="1266055092" name="Picture 1266055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1"/>
                          <pic:cNvPicPr/>
                        </pic:nvPicPr>
                        <pic:blipFill>
                          <a:blip r:embed="rId61">
                            <a:extLst>
                              <a:ext uri="{28A0092B-C50C-407E-A947-70E740481C1C}">
                                <a14:useLocalDpi xmlns:a14="http://schemas.microsoft.com/office/drawing/2010/main" val="0"/>
                              </a:ext>
                            </a:extLst>
                          </a:blip>
                          <a:stretch>
                            <a:fillRect/>
                          </a:stretch>
                        </pic:blipFill>
                        <pic:spPr>
                          <a:xfrm>
                            <a:off x="0" y="0"/>
                            <a:ext cx="390525" cy="520065"/>
                          </a:xfrm>
                          <a:prstGeom prst="rect">
                            <a:avLst/>
                          </a:prstGeom>
                        </pic:spPr>
                      </pic:pic>
                    </a:graphicData>
                  </a:graphic>
                  <wp14:sizeRelH relativeFrom="page">
                    <wp14:pctWidth>0</wp14:pctWidth>
                  </wp14:sizeRelH>
                  <wp14:sizeRelV relativeFrom="page">
                    <wp14:pctHeight>0</wp14:pctHeight>
                  </wp14:sizeRelV>
                </wp:anchor>
              </w:drawing>
            </w:r>
          </w:p>
        </w:tc>
      </w:tr>
      <w:tr w:rsidR="008818E2" w:rsidRPr="008818E2" w14:paraId="26EBF8AF" w14:textId="77777777" w:rsidTr="00F76CE2">
        <w:trPr>
          <w:trHeight w:val="1170"/>
          <w:jc w:val="center"/>
        </w:trPr>
        <w:tc>
          <w:tcPr>
            <w:tcW w:w="2891" w:type="dxa"/>
            <w:tcBorders>
              <w:left w:val="single" w:sz="8" w:space="0" w:color="auto"/>
              <w:right w:val="single" w:sz="8" w:space="0" w:color="auto"/>
            </w:tcBorders>
            <w:tcMar>
              <w:top w:w="0" w:type="dxa"/>
              <w:left w:w="108" w:type="dxa"/>
              <w:bottom w:w="0" w:type="dxa"/>
              <w:right w:w="108" w:type="dxa"/>
            </w:tcMar>
          </w:tcPr>
          <w:p w14:paraId="0447A9E1" w14:textId="77777777" w:rsidR="008818E2" w:rsidRPr="008818E2" w:rsidRDefault="008818E2" w:rsidP="00F76CE2">
            <w:pPr>
              <w:pStyle w:val="BodyText"/>
              <w:rPr>
                <w:rFonts w:ascii="Arial" w:hAnsi="Arial" w:cs="Arial"/>
              </w:rPr>
            </w:pPr>
            <w:r w:rsidRPr="008818E2">
              <w:rPr>
                <w:rFonts w:ascii="Arial" w:hAnsi="Arial" w:cs="Arial"/>
                <w:b/>
                <w:bCs/>
              </w:rPr>
              <w:t>Scenario:</w:t>
            </w:r>
            <w:r w:rsidRPr="008818E2">
              <w:rPr>
                <w:rFonts w:ascii="Arial" w:hAnsi="Arial" w:cs="Arial"/>
              </w:rPr>
              <w:t xml:space="preserve"> </w:t>
            </w:r>
          </w:p>
          <w:p w14:paraId="4C4CD59C" w14:textId="77777777" w:rsidR="008818E2" w:rsidRPr="008818E2" w:rsidRDefault="008818E2" w:rsidP="00F76CE2">
            <w:pPr>
              <w:pStyle w:val="BodyText"/>
              <w:rPr>
                <w:rFonts w:ascii="Arial" w:hAnsi="Arial" w:cs="Arial"/>
              </w:rPr>
            </w:pPr>
            <w:r w:rsidRPr="008818E2">
              <w:rPr>
                <w:rFonts w:ascii="Arial" w:hAnsi="Arial" w:cs="Arial"/>
              </w:rPr>
              <w:t>A non-admitted patient presents for a pre-admission clinic telehealth service event at Facility A.</w:t>
            </w:r>
          </w:p>
          <w:p w14:paraId="3AAB9657" w14:textId="77777777" w:rsidR="008818E2" w:rsidRPr="008818E2" w:rsidRDefault="008818E2" w:rsidP="00F76CE2">
            <w:pPr>
              <w:pStyle w:val="BodyText"/>
              <w:rPr>
                <w:rFonts w:ascii="Arial" w:hAnsi="Arial" w:cs="Arial"/>
              </w:rPr>
            </w:pPr>
            <w:r w:rsidRPr="008818E2">
              <w:rPr>
                <w:rFonts w:ascii="Arial" w:hAnsi="Arial" w:cs="Arial"/>
              </w:rPr>
              <w:t>A Registered Nurse assists with the delivery of the service event.</w:t>
            </w:r>
          </w:p>
        </w:tc>
        <w:tc>
          <w:tcPr>
            <w:tcW w:w="2891" w:type="dxa"/>
            <w:tcBorders>
              <w:left w:val="single" w:sz="8" w:space="0" w:color="auto"/>
              <w:bottom w:val="single" w:sz="8" w:space="0" w:color="auto"/>
              <w:right w:val="single" w:sz="8" w:space="0" w:color="auto"/>
            </w:tcBorders>
            <w:tcMar>
              <w:top w:w="0" w:type="dxa"/>
              <w:left w:w="108" w:type="dxa"/>
              <w:bottom w:w="0" w:type="dxa"/>
              <w:right w:w="108" w:type="dxa"/>
            </w:tcMar>
          </w:tcPr>
          <w:p w14:paraId="63B36B2F" w14:textId="77777777" w:rsidR="008818E2" w:rsidRPr="008818E2" w:rsidRDefault="008818E2" w:rsidP="00F76CE2">
            <w:pPr>
              <w:pStyle w:val="BodyText"/>
              <w:rPr>
                <w:rFonts w:ascii="Arial" w:hAnsi="Arial" w:cs="Arial"/>
              </w:rPr>
            </w:pPr>
            <w:r w:rsidRPr="008818E2">
              <w:rPr>
                <w:rFonts w:ascii="Arial" w:hAnsi="Arial" w:cs="Arial"/>
                <w:noProof/>
              </w:rPr>
              <w:drawing>
                <wp:anchor distT="0" distB="0" distL="114300" distR="114300" simplePos="0" relativeHeight="251658250" behindDoc="1" locked="0" layoutInCell="1" allowOverlap="1" wp14:anchorId="27BD4FA5" wp14:editId="24A52417">
                  <wp:simplePos x="0" y="0"/>
                  <wp:positionH relativeFrom="column">
                    <wp:posOffset>636422</wp:posOffset>
                  </wp:positionH>
                  <wp:positionV relativeFrom="paragraph">
                    <wp:posOffset>-505739</wp:posOffset>
                  </wp:positionV>
                  <wp:extent cx="396240" cy="541655"/>
                  <wp:effectExtent l="0" t="0" r="0" b="0"/>
                  <wp:wrapNone/>
                  <wp:docPr id="229347280" name="Picture 229347280"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pic:nvPicPr>
                        <pic:blipFill>
                          <a:blip r:embed="rId58">
                            <a:extLst>
                              <a:ext uri="{28A0092B-C50C-407E-A947-70E740481C1C}">
                                <a14:useLocalDpi xmlns:a14="http://schemas.microsoft.com/office/drawing/2010/main" val="0"/>
                              </a:ext>
                            </a:extLst>
                          </a:blip>
                          <a:srcRect/>
                          <a:stretch>
                            <a:fillRect/>
                          </a:stretch>
                        </pic:blipFill>
                        <pic:spPr>
                          <a:xfrm>
                            <a:off x="0" y="0"/>
                            <a:ext cx="396240" cy="541655"/>
                          </a:xfrm>
                          <a:prstGeom prst="rect">
                            <a:avLst/>
                          </a:prstGeom>
                        </pic:spPr>
                      </pic:pic>
                    </a:graphicData>
                  </a:graphic>
                  <wp14:sizeRelH relativeFrom="page">
                    <wp14:pctWidth>0</wp14:pctWidth>
                  </wp14:sizeRelH>
                  <wp14:sizeRelV relativeFrom="page">
                    <wp14:pctHeight>0</wp14:pctHeight>
                  </wp14:sizeRelV>
                </wp:anchor>
              </w:drawing>
            </w:r>
            <w:r w:rsidRPr="008818E2">
              <w:rPr>
                <w:rFonts w:ascii="Arial" w:hAnsi="Arial" w:cs="Arial"/>
                <w:b/>
                <w:bCs/>
              </w:rPr>
              <w:t>Scenario:</w:t>
            </w:r>
            <w:r w:rsidRPr="008818E2">
              <w:rPr>
                <w:rFonts w:ascii="Arial" w:hAnsi="Arial" w:cs="Arial"/>
              </w:rPr>
              <w:t xml:space="preserve"> </w:t>
            </w:r>
          </w:p>
          <w:p w14:paraId="7523D345" w14:textId="77777777" w:rsidR="008818E2" w:rsidRPr="008818E2" w:rsidRDefault="008818E2" w:rsidP="00F76CE2">
            <w:pPr>
              <w:pStyle w:val="BodyText"/>
              <w:rPr>
                <w:rFonts w:ascii="Arial" w:hAnsi="Arial" w:cs="Arial"/>
                <w:b/>
                <w:bCs/>
              </w:rPr>
            </w:pPr>
            <w:r w:rsidRPr="008818E2">
              <w:rPr>
                <w:rFonts w:ascii="Arial" w:hAnsi="Arial" w:cs="Arial"/>
              </w:rPr>
              <w:t>An Anaesthetist at Facility B provides the service event.</w:t>
            </w:r>
          </w:p>
        </w:tc>
        <w:tc>
          <w:tcPr>
            <w:tcW w:w="2891" w:type="dxa"/>
            <w:tcBorders>
              <w:left w:val="single" w:sz="8" w:space="0" w:color="auto"/>
              <w:bottom w:val="single" w:sz="4" w:space="0" w:color="auto"/>
              <w:right w:val="single" w:sz="8" w:space="0" w:color="auto"/>
            </w:tcBorders>
            <w:tcMar>
              <w:top w:w="0" w:type="dxa"/>
              <w:left w:w="108" w:type="dxa"/>
              <w:bottom w:w="0" w:type="dxa"/>
              <w:right w:w="108" w:type="dxa"/>
            </w:tcMar>
          </w:tcPr>
          <w:p w14:paraId="7A6CFF2A" w14:textId="77777777" w:rsidR="008818E2" w:rsidRPr="008818E2" w:rsidRDefault="008818E2" w:rsidP="00F76CE2">
            <w:pPr>
              <w:pStyle w:val="BodyText"/>
              <w:rPr>
                <w:rFonts w:ascii="Arial" w:hAnsi="Arial" w:cs="Arial"/>
              </w:rPr>
            </w:pPr>
            <w:r w:rsidRPr="008818E2">
              <w:rPr>
                <w:rFonts w:ascii="Arial" w:hAnsi="Arial" w:cs="Arial"/>
                <w:b/>
                <w:bCs/>
              </w:rPr>
              <w:t>Scenario:</w:t>
            </w:r>
            <w:r w:rsidRPr="008818E2">
              <w:rPr>
                <w:rFonts w:ascii="Arial" w:hAnsi="Arial" w:cs="Arial"/>
              </w:rPr>
              <w:t xml:space="preserve"> </w:t>
            </w:r>
          </w:p>
          <w:p w14:paraId="4285ED43" w14:textId="77777777" w:rsidR="008818E2" w:rsidRPr="008818E2" w:rsidRDefault="008818E2" w:rsidP="00F76CE2">
            <w:pPr>
              <w:pStyle w:val="BodyText"/>
              <w:rPr>
                <w:rFonts w:ascii="Arial" w:hAnsi="Arial" w:cs="Arial"/>
                <w:b/>
                <w:bCs/>
              </w:rPr>
            </w:pPr>
            <w:r w:rsidRPr="008818E2">
              <w:rPr>
                <w:rFonts w:ascii="Arial" w:hAnsi="Arial" w:cs="Arial"/>
              </w:rPr>
              <w:t>A Clinical Pharmacist at Facility C provides the service event concurrently.</w:t>
            </w:r>
          </w:p>
        </w:tc>
      </w:tr>
      <w:tr w:rsidR="008818E2" w:rsidRPr="008818E2" w14:paraId="58E9091D" w14:textId="77777777" w:rsidTr="00F76CE2">
        <w:trPr>
          <w:trHeight w:val="741"/>
          <w:jc w:val="center"/>
        </w:trPr>
        <w:tc>
          <w:tcPr>
            <w:tcW w:w="2891"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45B02724" w14:textId="77777777" w:rsidR="008818E2" w:rsidRPr="008818E2" w:rsidRDefault="008818E2" w:rsidP="00F76CE2">
            <w:pPr>
              <w:pStyle w:val="BodyText"/>
              <w:rPr>
                <w:rFonts w:ascii="Arial" w:hAnsi="Arial" w:cs="Arial"/>
              </w:rPr>
            </w:pPr>
            <w:r w:rsidRPr="008818E2">
              <w:rPr>
                <w:rFonts w:ascii="Arial" w:hAnsi="Arial" w:cs="Arial"/>
                <w:b/>
                <w:bCs/>
              </w:rPr>
              <w:t>Count:</w:t>
            </w:r>
            <w:r w:rsidRPr="008818E2">
              <w:rPr>
                <w:rFonts w:ascii="Arial" w:hAnsi="Arial" w:cs="Arial"/>
              </w:rPr>
              <w:t xml:space="preserve"> One 1:1 telehealth service event</w:t>
            </w:r>
          </w:p>
        </w:tc>
        <w:tc>
          <w:tcPr>
            <w:tcW w:w="2891" w:type="dxa"/>
            <w:tcBorders>
              <w:top w:val="nil"/>
              <w:left w:val="nil"/>
              <w:bottom w:val="single" w:sz="8" w:space="0" w:color="auto"/>
              <w:right w:val="single" w:sz="8" w:space="0" w:color="auto"/>
            </w:tcBorders>
            <w:shd w:val="clear" w:color="auto" w:fill="4BACC6"/>
            <w:tcMar>
              <w:top w:w="0" w:type="dxa"/>
              <w:left w:w="108" w:type="dxa"/>
              <w:bottom w:w="0" w:type="dxa"/>
              <w:right w:w="108" w:type="dxa"/>
            </w:tcMar>
            <w:hideMark/>
          </w:tcPr>
          <w:p w14:paraId="11DA7A8E" w14:textId="77777777" w:rsidR="008818E2" w:rsidRPr="008818E2" w:rsidRDefault="008818E2" w:rsidP="00F76CE2">
            <w:pPr>
              <w:pStyle w:val="BodyText"/>
              <w:rPr>
                <w:rFonts w:ascii="Arial" w:hAnsi="Arial" w:cs="Arial"/>
              </w:rPr>
            </w:pPr>
            <w:r w:rsidRPr="008818E2">
              <w:rPr>
                <w:rFonts w:ascii="Arial" w:hAnsi="Arial" w:cs="Arial"/>
                <w:b/>
                <w:bCs/>
              </w:rPr>
              <w:t>Count:</w:t>
            </w:r>
            <w:r w:rsidRPr="008818E2">
              <w:rPr>
                <w:rFonts w:ascii="Arial" w:hAnsi="Arial" w:cs="Arial"/>
              </w:rPr>
              <w:t xml:space="preserve"> One 1:1 telehealth service event</w:t>
            </w:r>
          </w:p>
        </w:tc>
        <w:tc>
          <w:tcPr>
            <w:tcW w:w="2891" w:type="dxa"/>
            <w:vMerge w:val="restart"/>
            <w:tcBorders>
              <w:top w:val="single" w:sz="4" w:space="0" w:color="auto"/>
              <w:left w:val="single" w:sz="8" w:space="0" w:color="auto"/>
              <w:bottom w:val="single" w:sz="4" w:space="0" w:color="auto"/>
              <w:right w:val="single" w:sz="8" w:space="0" w:color="auto"/>
            </w:tcBorders>
            <w:shd w:val="clear" w:color="auto" w:fill="31849B"/>
            <w:tcMar>
              <w:top w:w="0" w:type="dxa"/>
              <w:left w:w="108" w:type="dxa"/>
              <w:bottom w:w="0" w:type="dxa"/>
              <w:right w:w="108" w:type="dxa"/>
            </w:tcMar>
            <w:vAlign w:val="center"/>
            <w:hideMark/>
          </w:tcPr>
          <w:p w14:paraId="059C5156" w14:textId="77777777" w:rsidR="008818E2" w:rsidRPr="008818E2" w:rsidRDefault="008818E2" w:rsidP="00F76CE2">
            <w:pPr>
              <w:pStyle w:val="BodyText"/>
              <w:rPr>
                <w:rFonts w:ascii="Arial" w:hAnsi="Arial" w:cs="Arial"/>
              </w:rPr>
            </w:pPr>
            <w:r w:rsidRPr="008818E2">
              <w:rPr>
                <w:rFonts w:ascii="Arial" w:hAnsi="Arial" w:cs="Arial"/>
              </w:rPr>
              <w:t>Activity can only be reported once by a providing facility, and it is up to the providers to negotiate which facility will report the activity.</w:t>
            </w:r>
          </w:p>
        </w:tc>
      </w:tr>
      <w:tr w:rsidR="008818E2" w:rsidRPr="008818E2" w14:paraId="674ED25A" w14:textId="77777777" w:rsidTr="00F76CE2">
        <w:trPr>
          <w:trHeight w:val="1022"/>
          <w:jc w:val="center"/>
        </w:trPr>
        <w:tc>
          <w:tcPr>
            <w:tcW w:w="2891"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7F0F7233" w14:textId="77777777" w:rsidR="008818E2" w:rsidRPr="008818E2" w:rsidRDefault="008818E2" w:rsidP="00F76CE2">
            <w:pPr>
              <w:pStyle w:val="BodyText"/>
              <w:rPr>
                <w:rFonts w:ascii="Arial" w:hAnsi="Arial" w:cs="Arial"/>
              </w:rPr>
            </w:pPr>
            <w:r w:rsidRPr="008818E2">
              <w:rPr>
                <w:rFonts w:ascii="Arial" w:hAnsi="Arial" w:cs="Arial"/>
                <w:b/>
                <w:bCs/>
              </w:rPr>
              <w:t xml:space="preserve">Service provider: </w:t>
            </w:r>
            <w:r w:rsidRPr="008818E2">
              <w:rPr>
                <w:rFonts w:ascii="Arial" w:hAnsi="Arial" w:cs="Arial"/>
              </w:rPr>
              <w:t>Other Health Professional</w:t>
            </w:r>
          </w:p>
        </w:tc>
        <w:tc>
          <w:tcPr>
            <w:tcW w:w="2891" w:type="dxa"/>
            <w:tcBorders>
              <w:top w:val="nil"/>
              <w:left w:val="nil"/>
              <w:bottom w:val="single" w:sz="8" w:space="0" w:color="auto"/>
              <w:right w:val="single" w:sz="8" w:space="0" w:color="auto"/>
            </w:tcBorders>
            <w:shd w:val="clear" w:color="auto" w:fill="4BACC6"/>
            <w:tcMar>
              <w:top w:w="0" w:type="dxa"/>
              <w:left w:w="108" w:type="dxa"/>
              <w:bottom w:w="0" w:type="dxa"/>
              <w:right w:w="108" w:type="dxa"/>
            </w:tcMar>
            <w:hideMark/>
          </w:tcPr>
          <w:p w14:paraId="0E9D1879" w14:textId="77777777" w:rsidR="008818E2" w:rsidRPr="008818E2" w:rsidRDefault="008818E2" w:rsidP="00F76CE2">
            <w:pPr>
              <w:pStyle w:val="BodyText"/>
              <w:rPr>
                <w:rFonts w:ascii="Arial" w:hAnsi="Arial" w:cs="Arial"/>
              </w:rPr>
            </w:pPr>
            <w:r w:rsidRPr="008818E2">
              <w:rPr>
                <w:rFonts w:ascii="Arial" w:hAnsi="Arial" w:cs="Arial"/>
                <w:b/>
                <w:bCs/>
              </w:rPr>
              <w:t xml:space="preserve">Service provider: </w:t>
            </w:r>
            <w:r w:rsidRPr="008818E2">
              <w:rPr>
                <w:rFonts w:ascii="Arial" w:hAnsi="Arial" w:cs="Arial"/>
              </w:rPr>
              <w:t>Multiple Health Care Provider - Medical Officer</w:t>
            </w:r>
          </w:p>
        </w:tc>
        <w:tc>
          <w:tcPr>
            <w:tcW w:w="2891" w:type="dxa"/>
            <w:vMerge/>
            <w:tcBorders>
              <w:top w:val="single" w:sz="8" w:space="0" w:color="auto"/>
              <w:left w:val="single" w:sz="8" w:space="0" w:color="auto"/>
              <w:bottom w:val="single" w:sz="8" w:space="0" w:color="auto"/>
              <w:right w:val="single" w:sz="8" w:space="0" w:color="auto"/>
            </w:tcBorders>
            <w:vAlign w:val="center"/>
            <w:hideMark/>
          </w:tcPr>
          <w:p w14:paraId="3BC09CDE" w14:textId="77777777" w:rsidR="008818E2" w:rsidRPr="008818E2" w:rsidRDefault="008818E2" w:rsidP="00F76CE2">
            <w:pPr>
              <w:pStyle w:val="BodyText"/>
              <w:rPr>
                <w:rFonts w:ascii="Arial" w:hAnsi="Arial" w:cs="Arial"/>
              </w:rPr>
            </w:pPr>
          </w:p>
        </w:tc>
      </w:tr>
    </w:tbl>
    <w:p w14:paraId="55E8C180" w14:textId="77777777" w:rsidR="008818E2" w:rsidRPr="008818E2" w:rsidRDefault="008818E2" w:rsidP="008818E2">
      <w:pPr>
        <w:rPr>
          <w:rFonts w:ascii="Arial" w:hAnsi="Arial" w:cs="Arial"/>
        </w:rPr>
      </w:pPr>
      <w:r w:rsidRPr="008818E2">
        <w:rPr>
          <w:rFonts w:ascii="Arial" w:hAnsi="Arial" w:cs="Arial"/>
        </w:rPr>
        <w:br w:type="page"/>
      </w:r>
    </w:p>
    <w:p w14:paraId="5D544089"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lastRenderedPageBreak/>
        <w:t xml:space="preserve">Scenario </w:t>
      </w:r>
      <w:r w:rsidRPr="008818E2">
        <w:rPr>
          <w:rFonts w:ascii="Arial" w:hAnsi="Arial" w:cs="Arial"/>
          <w:b/>
          <w:bCs/>
          <w:sz w:val="22"/>
          <w:szCs w:val="22"/>
        </w:rPr>
        <w:fldChar w:fldCharType="begin"/>
      </w:r>
      <w:r w:rsidRPr="008818E2">
        <w:rPr>
          <w:rFonts w:ascii="Arial" w:hAnsi="Arial" w:cs="Arial"/>
          <w:b/>
          <w:bCs/>
          <w:sz w:val="22"/>
          <w:szCs w:val="22"/>
        </w:rPr>
        <w:instrText xml:space="preserve"> SEQ Scenario \* ARABIC </w:instrText>
      </w:r>
      <w:r w:rsidRPr="008818E2">
        <w:rPr>
          <w:rFonts w:ascii="Arial" w:hAnsi="Arial" w:cs="Arial"/>
          <w:b/>
          <w:bCs/>
          <w:sz w:val="22"/>
          <w:szCs w:val="22"/>
        </w:rPr>
        <w:fldChar w:fldCharType="separate"/>
      </w:r>
      <w:r w:rsidRPr="008818E2">
        <w:rPr>
          <w:rFonts w:ascii="Arial" w:hAnsi="Arial" w:cs="Arial"/>
          <w:b/>
          <w:bCs/>
          <w:noProof/>
          <w:sz w:val="22"/>
          <w:szCs w:val="22"/>
        </w:rPr>
        <w:t>6</w:t>
      </w:r>
      <w:r w:rsidRPr="008818E2">
        <w:rPr>
          <w:rFonts w:ascii="Arial" w:hAnsi="Arial" w:cs="Arial"/>
          <w:b/>
          <w:bCs/>
          <w:sz w:val="22"/>
          <w:szCs w:val="22"/>
        </w:rPr>
        <w:fldChar w:fldCharType="end"/>
      </w:r>
    </w:p>
    <w:tbl>
      <w:tblPr>
        <w:tblW w:w="8637" w:type="dxa"/>
        <w:jc w:val="center"/>
        <w:tblLayout w:type="fixed"/>
        <w:tblCellMar>
          <w:left w:w="0" w:type="dxa"/>
          <w:right w:w="0" w:type="dxa"/>
        </w:tblCellMar>
        <w:tblLook w:val="04A0" w:firstRow="1" w:lastRow="0" w:firstColumn="1" w:lastColumn="0" w:noHBand="0" w:noVBand="1"/>
      </w:tblPr>
      <w:tblGrid>
        <w:gridCol w:w="4952"/>
        <w:gridCol w:w="3685"/>
      </w:tblGrid>
      <w:tr w:rsidR="008A14F7" w:rsidRPr="001917B2" w14:paraId="26B67493" w14:textId="77777777" w:rsidTr="00F76CE2">
        <w:trPr>
          <w:trHeight w:val="530"/>
          <w:jc w:val="center"/>
        </w:trPr>
        <w:tc>
          <w:tcPr>
            <w:tcW w:w="4952"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429B7FDD" w14:textId="77777777" w:rsidR="008A14F7" w:rsidRPr="001917B2" w:rsidRDefault="008A14F7" w:rsidP="008A14F7">
            <w:pPr>
              <w:spacing w:before="0" w:after="0"/>
              <w:jc w:val="center"/>
              <w:rPr>
                <w:b/>
                <w:spacing w:val="2"/>
                <w:kern w:val="21"/>
                <w:sz w:val="28"/>
                <w:szCs w:val="28"/>
                <w14:numSpacing w14:val="proportional"/>
              </w:rPr>
            </w:pPr>
            <w:bookmarkStart w:id="29" w:name="_Hlk225347527"/>
            <w:r w:rsidRPr="001917B2">
              <w:rPr>
                <w:b/>
                <w:spacing w:val="2"/>
                <w:kern w:val="21"/>
                <w:sz w:val="28"/>
                <w:szCs w:val="28"/>
                <w14:numSpacing w14:val="proportional"/>
              </w:rPr>
              <w:t>Facility A: Receiver</w:t>
            </w:r>
          </w:p>
        </w:tc>
        <w:tc>
          <w:tcPr>
            <w:tcW w:w="368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62851654" w14:textId="77777777" w:rsidR="008A14F7" w:rsidRPr="001917B2" w:rsidRDefault="008A14F7" w:rsidP="008A14F7">
            <w:pPr>
              <w:spacing w:before="0" w:after="0"/>
              <w:jc w:val="center"/>
              <w:rPr>
                <w:b/>
                <w:spacing w:val="2"/>
                <w:kern w:val="21"/>
                <w:sz w:val="28"/>
                <w:szCs w:val="28"/>
                <w14:numSpacing w14:val="proportional"/>
              </w:rPr>
            </w:pPr>
            <w:r w:rsidRPr="001917B2">
              <w:rPr>
                <w:b/>
                <w:spacing w:val="2"/>
                <w:kern w:val="21"/>
                <w:sz w:val="28"/>
                <w:szCs w:val="28"/>
                <w14:numSpacing w14:val="proportional"/>
              </w:rPr>
              <w:t>Facility B: Provider</w:t>
            </w:r>
          </w:p>
        </w:tc>
      </w:tr>
      <w:tr w:rsidR="008A14F7" w:rsidRPr="001917B2" w14:paraId="48B0D79E" w14:textId="77777777" w:rsidTr="00F76CE2">
        <w:trPr>
          <w:trHeight w:val="831"/>
          <w:jc w:val="center"/>
        </w:trPr>
        <w:tc>
          <w:tcPr>
            <w:tcW w:w="4952" w:type="dxa"/>
            <w:tcBorders>
              <w:top w:val="nil"/>
              <w:left w:val="single" w:sz="8" w:space="0" w:color="auto"/>
              <w:right w:val="single" w:sz="8" w:space="0" w:color="auto"/>
            </w:tcBorders>
            <w:tcMar>
              <w:top w:w="0" w:type="dxa"/>
              <w:left w:w="108" w:type="dxa"/>
              <w:bottom w:w="0" w:type="dxa"/>
              <w:right w:w="108" w:type="dxa"/>
            </w:tcMar>
            <w:hideMark/>
          </w:tcPr>
          <w:p w14:paraId="40A2FFFF" w14:textId="77777777" w:rsidR="008A14F7" w:rsidRPr="001917B2" w:rsidRDefault="008A14F7" w:rsidP="00F76CE2">
            <w:pPr>
              <w:rPr>
                <w:spacing w:val="2"/>
                <w:kern w:val="21"/>
                <w14:numSpacing w14:val="proportional"/>
              </w:rPr>
            </w:pPr>
            <w:r w:rsidRPr="001917B2">
              <w:rPr>
                <w:noProof/>
                <w:spacing w:val="2"/>
                <w:kern w:val="21"/>
                <w14:numSpacing w14:val="proportional"/>
              </w:rPr>
              <w:drawing>
                <wp:anchor distT="0" distB="0" distL="114300" distR="114300" simplePos="0" relativeHeight="251658262" behindDoc="0" locked="0" layoutInCell="1" allowOverlap="1" wp14:anchorId="7079D3DF" wp14:editId="0CC201F5">
                  <wp:simplePos x="0" y="0"/>
                  <wp:positionH relativeFrom="column">
                    <wp:posOffset>1378158</wp:posOffset>
                  </wp:positionH>
                  <wp:positionV relativeFrom="paragraph">
                    <wp:posOffset>118745</wp:posOffset>
                  </wp:positionV>
                  <wp:extent cx="361315" cy="681355"/>
                  <wp:effectExtent l="0" t="0" r="635" b="4445"/>
                  <wp:wrapSquare wrapText="bothSides"/>
                  <wp:docPr id="29" name="Picture 29"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7"/>
                          <pic:cNvPicPr/>
                        </pic:nvPicPr>
                        <pic:blipFill rotWithShape="1">
                          <a:blip r:embed="rId62">
                            <a:extLst>
                              <a:ext uri="{28A0092B-C50C-407E-A947-70E740481C1C}">
                                <a14:useLocalDpi xmlns:a14="http://schemas.microsoft.com/office/drawing/2010/main" val="0"/>
                              </a:ext>
                            </a:extLst>
                          </a:blip>
                          <a:srcRect/>
                          <a:stretch/>
                        </pic:blipFill>
                        <pic:spPr bwMode="auto">
                          <a:xfrm>
                            <a:off x="0" y="0"/>
                            <a:ext cx="361315" cy="68135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c>
          <w:tcPr>
            <w:tcW w:w="3685" w:type="dxa"/>
            <w:tcBorders>
              <w:top w:val="nil"/>
              <w:left w:val="nil"/>
              <w:right w:val="single" w:sz="8" w:space="0" w:color="auto"/>
            </w:tcBorders>
            <w:tcMar>
              <w:top w:w="0" w:type="dxa"/>
              <w:left w:w="108" w:type="dxa"/>
              <w:bottom w:w="0" w:type="dxa"/>
              <w:right w:w="108" w:type="dxa"/>
            </w:tcMar>
            <w:hideMark/>
          </w:tcPr>
          <w:p w14:paraId="4843B63F" w14:textId="77777777" w:rsidR="008A14F7" w:rsidRPr="001917B2" w:rsidRDefault="008A14F7" w:rsidP="00F76CE2">
            <w:pPr>
              <w:rPr>
                <w:spacing w:val="2"/>
                <w:kern w:val="21"/>
                <w14:numSpacing w14:val="proportional"/>
              </w:rPr>
            </w:pPr>
            <w:r w:rsidRPr="001917B2">
              <w:rPr>
                <w:noProof/>
                <w:spacing w:val="2"/>
                <w:kern w:val="21"/>
                <w14:numSpacing w14:val="proportional"/>
              </w:rPr>
              <w:drawing>
                <wp:anchor distT="0" distB="0" distL="114300" distR="114300" simplePos="0" relativeHeight="251658263" behindDoc="1" locked="0" layoutInCell="1" allowOverlap="1" wp14:anchorId="09D1D5DF" wp14:editId="52067286">
                  <wp:simplePos x="0" y="0"/>
                  <wp:positionH relativeFrom="column">
                    <wp:posOffset>378129</wp:posOffset>
                  </wp:positionH>
                  <wp:positionV relativeFrom="paragraph">
                    <wp:posOffset>135890</wp:posOffset>
                  </wp:positionV>
                  <wp:extent cx="583949" cy="664240"/>
                  <wp:effectExtent l="0" t="0" r="6985" b="254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1"/>
                          <pic:cNvPicPr/>
                        </pic:nvPicPr>
                        <pic:blipFill>
                          <a:blip r:embed="rId61">
                            <a:extLst>
                              <a:ext uri="{28A0092B-C50C-407E-A947-70E740481C1C}">
                                <a14:useLocalDpi xmlns:a14="http://schemas.microsoft.com/office/drawing/2010/main" val="0"/>
                              </a:ext>
                            </a:extLst>
                          </a:blip>
                          <a:stretch>
                            <a:fillRect/>
                          </a:stretch>
                        </pic:blipFill>
                        <pic:spPr>
                          <a:xfrm>
                            <a:off x="0" y="0"/>
                            <a:ext cx="583949" cy="664240"/>
                          </a:xfrm>
                          <a:prstGeom prst="rect">
                            <a:avLst/>
                          </a:prstGeom>
                        </pic:spPr>
                      </pic:pic>
                    </a:graphicData>
                  </a:graphic>
                  <wp14:sizeRelH relativeFrom="page">
                    <wp14:pctWidth>0</wp14:pctWidth>
                  </wp14:sizeRelH>
                  <wp14:sizeRelV relativeFrom="page">
                    <wp14:pctHeight>0</wp14:pctHeight>
                  </wp14:sizeRelV>
                </wp:anchor>
              </w:drawing>
            </w:r>
            <w:r w:rsidRPr="001917B2">
              <w:rPr>
                <w:noProof/>
                <w:spacing w:val="2"/>
                <w:kern w:val="21"/>
                <w14:numSpacing w14:val="proportional"/>
              </w:rPr>
              <w:drawing>
                <wp:anchor distT="0" distB="0" distL="114300" distR="114300" simplePos="0" relativeHeight="251658264" behindDoc="1" locked="0" layoutInCell="1" allowOverlap="1" wp14:anchorId="5C646674" wp14:editId="12BB5FF0">
                  <wp:simplePos x="0" y="0"/>
                  <wp:positionH relativeFrom="column">
                    <wp:posOffset>1176806</wp:posOffset>
                  </wp:positionH>
                  <wp:positionV relativeFrom="paragraph">
                    <wp:posOffset>100974</wp:posOffset>
                  </wp:positionV>
                  <wp:extent cx="528910" cy="723014"/>
                  <wp:effectExtent l="0" t="0" r="5080" b="1270"/>
                  <wp:wrapNone/>
                  <wp:docPr id="31" name="Picture 31"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pic:nvPicPr>
                        <pic:blipFill>
                          <a:blip r:embed="rId63">
                            <a:extLst>
                              <a:ext uri="{28A0092B-C50C-407E-A947-70E740481C1C}">
                                <a14:useLocalDpi xmlns:a14="http://schemas.microsoft.com/office/drawing/2010/main" val="0"/>
                              </a:ext>
                            </a:extLst>
                          </a:blip>
                          <a:srcRect/>
                          <a:stretch>
                            <a:fillRect/>
                          </a:stretch>
                        </pic:blipFill>
                        <pic:spPr>
                          <a:xfrm>
                            <a:off x="0" y="0"/>
                            <a:ext cx="528910" cy="723014"/>
                          </a:xfrm>
                          <a:prstGeom prst="rect">
                            <a:avLst/>
                          </a:prstGeom>
                        </pic:spPr>
                      </pic:pic>
                    </a:graphicData>
                  </a:graphic>
                  <wp14:sizeRelH relativeFrom="page">
                    <wp14:pctWidth>0</wp14:pctWidth>
                  </wp14:sizeRelH>
                  <wp14:sizeRelV relativeFrom="page">
                    <wp14:pctHeight>0</wp14:pctHeight>
                  </wp14:sizeRelV>
                </wp:anchor>
              </w:drawing>
            </w:r>
          </w:p>
          <w:p w14:paraId="68B37C34" w14:textId="77777777" w:rsidR="008A14F7" w:rsidRPr="001917B2" w:rsidRDefault="008A14F7" w:rsidP="00F76CE2">
            <w:pPr>
              <w:rPr>
                <w:spacing w:val="2"/>
                <w:kern w:val="21"/>
                <w14:numSpacing w14:val="proportional"/>
              </w:rPr>
            </w:pPr>
          </w:p>
        </w:tc>
      </w:tr>
      <w:tr w:rsidR="008A14F7" w:rsidRPr="001917B2" w14:paraId="1F2B34B7" w14:textId="77777777" w:rsidTr="00F76CE2">
        <w:trPr>
          <w:trHeight w:val="1170"/>
          <w:jc w:val="center"/>
        </w:trPr>
        <w:tc>
          <w:tcPr>
            <w:tcW w:w="4952" w:type="dxa"/>
            <w:tcBorders>
              <w:left w:val="single" w:sz="8" w:space="0" w:color="auto"/>
              <w:right w:val="single" w:sz="8" w:space="0" w:color="auto"/>
            </w:tcBorders>
            <w:tcMar>
              <w:top w:w="0" w:type="dxa"/>
              <w:left w:w="108" w:type="dxa"/>
              <w:bottom w:w="0" w:type="dxa"/>
              <w:right w:w="108" w:type="dxa"/>
            </w:tcMar>
          </w:tcPr>
          <w:p w14:paraId="434CA47C" w14:textId="77777777" w:rsidR="008A14F7" w:rsidRPr="001917B2" w:rsidRDefault="008A14F7" w:rsidP="00F76CE2">
            <w:pPr>
              <w:rPr>
                <w:spacing w:val="2"/>
                <w:kern w:val="21"/>
                <w14:numSpacing w14:val="proportional"/>
              </w:rPr>
            </w:pPr>
            <w:r w:rsidRPr="001917B2">
              <w:rPr>
                <w:b/>
                <w:bCs/>
                <w:spacing w:val="2"/>
                <w:kern w:val="21"/>
                <w14:numSpacing w14:val="proportional"/>
              </w:rPr>
              <w:t>Scenario:</w:t>
            </w:r>
            <w:r w:rsidRPr="001917B2">
              <w:rPr>
                <w:spacing w:val="2"/>
                <w:kern w:val="21"/>
                <w14:numSpacing w14:val="proportional"/>
              </w:rPr>
              <w:t xml:space="preserve"> </w:t>
            </w:r>
          </w:p>
          <w:p w14:paraId="6E4F0BF3" w14:textId="77777777" w:rsidR="008A14F7" w:rsidRPr="001917B2" w:rsidRDefault="008A14F7" w:rsidP="00F76CE2">
            <w:pPr>
              <w:rPr>
                <w:spacing w:val="2"/>
                <w:kern w:val="21"/>
                <w14:numSpacing w14:val="proportional"/>
              </w:rPr>
            </w:pPr>
            <w:r w:rsidRPr="001917B2">
              <w:rPr>
                <w:spacing w:val="2"/>
                <w:kern w:val="21"/>
                <w14:numSpacing w14:val="proportional"/>
              </w:rPr>
              <w:t xml:space="preserve">A patient attends a falls and mobility clinic and is seen supported by a Clinical Nurse Specialist (CNS) at Facility A. </w:t>
            </w:r>
          </w:p>
          <w:p w14:paraId="698A607C" w14:textId="77777777" w:rsidR="008A14F7" w:rsidRPr="001917B2" w:rsidRDefault="008A14F7" w:rsidP="008A14F7">
            <w:pPr>
              <w:spacing w:after="0"/>
              <w:rPr>
                <w:spacing w:val="2"/>
                <w:kern w:val="21"/>
                <w14:numSpacing w14:val="proportional"/>
              </w:rPr>
            </w:pPr>
            <w:r w:rsidRPr="001917B2">
              <w:rPr>
                <w:spacing w:val="2"/>
                <w:kern w:val="21"/>
                <w14:numSpacing w14:val="proportional"/>
              </w:rPr>
              <w:t>After the appointment, the CNS has a case conference via videoconference with a physiotherapist, and a geriatrician at Facility B to discuss the treatment plan. The patient is not present.</w:t>
            </w:r>
          </w:p>
        </w:tc>
        <w:tc>
          <w:tcPr>
            <w:tcW w:w="3685" w:type="dxa"/>
            <w:tcBorders>
              <w:left w:val="single" w:sz="8" w:space="0" w:color="auto"/>
              <w:bottom w:val="single" w:sz="8" w:space="0" w:color="auto"/>
              <w:right w:val="single" w:sz="8" w:space="0" w:color="auto"/>
            </w:tcBorders>
            <w:tcMar>
              <w:top w:w="0" w:type="dxa"/>
              <w:left w:w="108" w:type="dxa"/>
              <w:bottom w:w="0" w:type="dxa"/>
              <w:right w:w="108" w:type="dxa"/>
            </w:tcMar>
          </w:tcPr>
          <w:p w14:paraId="7CA474F2" w14:textId="77777777" w:rsidR="008A14F7" w:rsidRPr="001917B2" w:rsidRDefault="008A14F7" w:rsidP="00F76CE2">
            <w:pPr>
              <w:rPr>
                <w:spacing w:val="2"/>
                <w:kern w:val="21"/>
                <w14:numSpacing w14:val="proportional"/>
              </w:rPr>
            </w:pPr>
            <w:r w:rsidRPr="001917B2">
              <w:rPr>
                <w:b/>
                <w:bCs/>
                <w:spacing w:val="2"/>
                <w:kern w:val="21"/>
                <w14:numSpacing w14:val="proportional"/>
              </w:rPr>
              <w:t>Scenario:</w:t>
            </w:r>
            <w:r w:rsidRPr="001917B2">
              <w:rPr>
                <w:spacing w:val="2"/>
                <w:kern w:val="21"/>
                <w14:numSpacing w14:val="proportional"/>
              </w:rPr>
              <w:t xml:space="preserve"> </w:t>
            </w:r>
          </w:p>
          <w:p w14:paraId="4C276A70" w14:textId="77777777" w:rsidR="008A14F7" w:rsidRPr="001917B2" w:rsidRDefault="008A14F7" w:rsidP="00F76CE2">
            <w:pPr>
              <w:rPr>
                <w:b/>
                <w:bCs/>
                <w:spacing w:val="2"/>
                <w:kern w:val="21"/>
                <w14:numSpacing w14:val="proportional"/>
              </w:rPr>
            </w:pPr>
            <w:r w:rsidRPr="001917B2">
              <w:rPr>
                <w:spacing w:val="2"/>
                <w:kern w:val="21"/>
                <w14:numSpacing w14:val="proportional"/>
              </w:rPr>
              <w:t>A physiotherapist and geriatrician at Facility B participate in the case conference to provide advice on the treatment plan for the patient.</w:t>
            </w:r>
          </w:p>
        </w:tc>
      </w:tr>
      <w:tr w:rsidR="008A14F7" w:rsidRPr="001917B2" w14:paraId="5E371608" w14:textId="77777777" w:rsidTr="00F76CE2">
        <w:trPr>
          <w:trHeight w:val="741"/>
          <w:jc w:val="center"/>
        </w:trPr>
        <w:tc>
          <w:tcPr>
            <w:tcW w:w="4952"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579204C8" w14:textId="77777777" w:rsidR="008A14F7" w:rsidRPr="001917B2" w:rsidRDefault="008A14F7" w:rsidP="008A14F7">
            <w:pPr>
              <w:spacing w:before="0" w:after="0"/>
              <w:rPr>
                <w:spacing w:val="2"/>
                <w:kern w:val="21"/>
                <w14:numSpacing w14:val="proportional"/>
              </w:rPr>
            </w:pPr>
            <w:r w:rsidRPr="001917B2">
              <w:rPr>
                <w:b/>
                <w:bCs/>
                <w:spacing w:val="2"/>
                <w:kern w:val="21"/>
                <w14:numSpacing w14:val="proportional"/>
              </w:rPr>
              <w:t>Count:</w:t>
            </w:r>
            <w:r w:rsidRPr="001917B2">
              <w:rPr>
                <w:spacing w:val="2"/>
                <w:kern w:val="21"/>
                <w14:numSpacing w14:val="proportional"/>
              </w:rPr>
              <w:t> Not reportable only one facility may report the MDCC.</w:t>
            </w:r>
          </w:p>
        </w:tc>
        <w:tc>
          <w:tcPr>
            <w:tcW w:w="368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17CE3E42" w14:textId="77777777" w:rsidR="008A14F7" w:rsidRPr="001917B2" w:rsidRDefault="008A14F7" w:rsidP="008A14F7">
            <w:pPr>
              <w:spacing w:before="0" w:after="0"/>
              <w:rPr>
                <w:spacing w:val="2"/>
                <w:kern w:val="21"/>
                <w14:numSpacing w14:val="proportional"/>
              </w:rPr>
            </w:pPr>
            <w:r w:rsidRPr="001917B2">
              <w:rPr>
                <w:b/>
                <w:bCs/>
                <w:spacing w:val="2"/>
                <w:kern w:val="21"/>
                <w14:numSpacing w14:val="proportional"/>
              </w:rPr>
              <w:t>Count:</w:t>
            </w:r>
            <w:r w:rsidRPr="001917B2">
              <w:rPr>
                <w:spacing w:val="2"/>
                <w:kern w:val="21"/>
                <w14:numSpacing w14:val="proportional"/>
              </w:rPr>
              <w:t> One 1:1 telehealth service event, MHCP indicator and patient not present indicator.</w:t>
            </w:r>
          </w:p>
        </w:tc>
      </w:tr>
      <w:tr w:rsidR="008A14F7" w:rsidRPr="001917B2" w14:paraId="2C5C6ACC" w14:textId="77777777" w:rsidTr="00F76CE2">
        <w:trPr>
          <w:trHeight w:val="875"/>
          <w:jc w:val="center"/>
        </w:trPr>
        <w:tc>
          <w:tcPr>
            <w:tcW w:w="4952"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0255299F" w14:textId="77777777" w:rsidR="008A14F7" w:rsidRPr="001917B2" w:rsidRDefault="008A14F7" w:rsidP="008A14F7">
            <w:pPr>
              <w:spacing w:before="0" w:after="0"/>
              <w:rPr>
                <w:spacing w:val="2"/>
                <w:kern w:val="21"/>
                <w14:numSpacing w14:val="proportional"/>
              </w:rPr>
            </w:pPr>
            <w:r w:rsidRPr="001917B2">
              <w:rPr>
                <w:b/>
                <w:bCs/>
                <w:spacing w:val="2"/>
                <w:kern w:val="21"/>
                <w14:numSpacing w14:val="proportional"/>
              </w:rPr>
              <w:t xml:space="preserve">Service provider: </w:t>
            </w:r>
            <w:r w:rsidRPr="001917B2">
              <w:rPr>
                <w:spacing w:val="2"/>
                <w:kern w:val="21"/>
                <w14:numSpacing w14:val="proportional"/>
              </w:rPr>
              <w:t>Not reportable. Only one facility may report the MDCC.</w:t>
            </w:r>
          </w:p>
        </w:tc>
        <w:tc>
          <w:tcPr>
            <w:tcW w:w="368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182A5DC7" w14:textId="77777777" w:rsidR="008A14F7" w:rsidRPr="001917B2" w:rsidRDefault="008A14F7" w:rsidP="008A14F7">
            <w:pPr>
              <w:spacing w:before="0" w:after="0"/>
              <w:rPr>
                <w:spacing w:val="2"/>
                <w:kern w:val="21"/>
                <w14:numSpacing w14:val="proportional"/>
              </w:rPr>
            </w:pPr>
            <w:r w:rsidRPr="001917B2">
              <w:rPr>
                <w:b/>
                <w:bCs/>
                <w:spacing w:val="2"/>
                <w:kern w:val="21"/>
                <w14:numSpacing w14:val="proportional"/>
              </w:rPr>
              <w:t xml:space="preserve">Service provider: </w:t>
            </w:r>
            <w:r w:rsidRPr="001917B2">
              <w:rPr>
                <w:spacing w:val="2"/>
                <w:kern w:val="21"/>
                <w14:numSpacing w14:val="proportional"/>
              </w:rPr>
              <w:t>Multiple Health Care Provider - Medical Officer</w:t>
            </w:r>
          </w:p>
        </w:tc>
      </w:tr>
      <w:bookmarkEnd w:id="29"/>
    </w:tbl>
    <w:p w14:paraId="18F0ABF8" w14:textId="77777777" w:rsidR="008818E2" w:rsidRPr="008818E2" w:rsidRDefault="008818E2" w:rsidP="008818E2">
      <w:pPr>
        <w:rPr>
          <w:rFonts w:ascii="Arial" w:hAnsi="Arial" w:cs="Arial"/>
          <w:spacing w:val="2"/>
          <w:kern w:val="21"/>
          <w14:numSpacing w14:val="proportional"/>
        </w:rPr>
      </w:pPr>
    </w:p>
    <w:p w14:paraId="6401FAC5"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t xml:space="preserve">Scenario </w:t>
      </w:r>
      <w:r w:rsidRPr="008818E2">
        <w:rPr>
          <w:rFonts w:ascii="Arial" w:hAnsi="Arial" w:cs="Arial"/>
          <w:b/>
          <w:bCs/>
          <w:sz w:val="22"/>
          <w:szCs w:val="22"/>
        </w:rPr>
        <w:fldChar w:fldCharType="begin"/>
      </w:r>
      <w:r w:rsidRPr="008818E2">
        <w:rPr>
          <w:rFonts w:ascii="Arial" w:hAnsi="Arial" w:cs="Arial"/>
          <w:b/>
          <w:bCs/>
          <w:sz w:val="22"/>
          <w:szCs w:val="22"/>
        </w:rPr>
        <w:instrText xml:space="preserve"> SEQ Scenario \* ARABIC </w:instrText>
      </w:r>
      <w:r w:rsidRPr="008818E2">
        <w:rPr>
          <w:rFonts w:ascii="Arial" w:hAnsi="Arial" w:cs="Arial"/>
          <w:b/>
          <w:bCs/>
          <w:sz w:val="22"/>
          <w:szCs w:val="22"/>
        </w:rPr>
        <w:fldChar w:fldCharType="separate"/>
      </w:r>
      <w:r w:rsidRPr="008818E2">
        <w:rPr>
          <w:rFonts w:ascii="Arial" w:hAnsi="Arial" w:cs="Arial"/>
          <w:b/>
          <w:bCs/>
          <w:noProof/>
          <w:sz w:val="22"/>
          <w:szCs w:val="22"/>
        </w:rPr>
        <w:t>7</w:t>
      </w:r>
      <w:r w:rsidRPr="008818E2">
        <w:rPr>
          <w:rFonts w:ascii="Arial" w:hAnsi="Arial" w:cs="Arial"/>
          <w:b/>
          <w:bCs/>
          <w:sz w:val="22"/>
          <w:szCs w:val="22"/>
        </w:rPr>
        <w:fldChar w:fldCharType="end"/>
      </w:r>
    </w:p>
    <w:tbl>
      <w:tblPr>
        <w:tblW w:w="8640" w:type="dxa"/>
        <w:jc w:val="center"/>
        <w:tblCellMar>
          <w:left w:w="0" w:type="dxa"/>
          <w:right w:w="0" w:type="dxa"/>
        </w:tblCellMar>
        <w:tblLook w:val="04A0" w:firstRow="1" w:lastRow="0" w:firstColumn="1" w:lastColumn="0" w:noHBand="0" w:noVBand="1"/>
      </w:tblPr>
      <w:tblGrid>
        <w:gridCol w:w="4345"/>
        <w:gridCol w:w="4295"/>
      </w:tblGrid>
      <w:tr w:rsidR="008818E2" w:rsidRPr="008818E2" w14:paraId="0CB7B597" w14:textId="77777777" w:rsidTr="008A14F7">
        <w:trPr>
          <w:trHeight w:val="590"/>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3AFE41D1" w14:textId="77777777" w:rsidR="008818E2" w:rsidRPr="008818E2" w:rsidRDefault="008818E2" w:rsidP="008A14F7">
            <w:pPr>
              <w:spacing w:before="0" w:after="0"/>
              <w:jc w:val="center"/>
              <w:rPr>
                <w:rFonts w:ascii="Arial" w:hAnsi="Arial" w:cs="Arial"/>
                <w:b/>
                <w:bCs/>
                <w:spacing w:val="2"/>
                <w:kern w:val="21"/>
                <w:sz w:val="28"/>
                <w:szCs w:val="28"/>
                <w14:numSpacing w14:val="proportional"/>
              </w:rPr>
            </w:pPr>
            <w:r w:rsidRPr="008818E2">
              <w:rPr>
                <w:rFonts w:ascii="Arial" w:hAnsi="Arial" w:cs="Arial"/>
                <w:b/>
                <w:bCs/>
                <w:spacing w:val="2"/>
                <w:kern w:val="21"/>
                <w:sz w:val="28"/>
                <w:szCs w:val="28"/>
                <w14:numSpacing w14:val="proportional"/>
              </w:rPr>
              <w:t>Facility A: Receiver</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72FB821" w14:textId="77777777" w:rsidR="008818E2" w:rsidRPr="008818E2" w:rsidRDefault="008818E2" w:rsidP="008A14F7">
            <w:pPr>
              <w:spacing w:before="0" w:after="0"/>
              <w:jc w:val="center"/>
              <w:rPr>
                <w:rFonts w:ascii="Arial" w:hAnsi="Arial" w:cs="Arial"/>
                <w:b/>
                <w:bCs/>
                <w:spacing w:val="2"/>
                <w:kern w:val="21"/>
                <w:sz w:val="28"/>
                <w:szCs w:val="28"/>
                <w14:numSpacing w14:val="proportional"/>
              </w:rPr>
            </w:pPr>
            <w:r w:rsidRPr="008818E2">
              <w:rPr>
                <w:rFonts w:ascii="Arial" w:hAnsi="Arial" w:cs="Arial"/>
                <w:b/>
                <w:bCs/>
                <w:spacing w:val="2"/>
                <w:kern w:val="21"/>
                <w:sz w:val="28"/>
                <w:szCs w:val="28"/>
                <w14:numSpacing w14:val="proportional"/>
              </w:rPr>
              <w:t>Facility A: Provider</w:t>
            </w:r>
          </w:p>
        </w:tc>
      </w:tr>
      <w:tr w:rsidR="008818E2" w:rsidRPr="008818E2" w14:paraId="10FF14E2" w14:textId="77777777" w:rsidTr="008A14F7">
        <w:trPr>
          <w:trHeight w:val="1088"/>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7EBE0F09" w14:textId="77777777" w:rsidR="008818E2" w:rsidRPr="008818E2" w:rsidRDefault="008818E2" w:rsidP="00F76CE2">
            <w:pPr>
              <w:rPr>
                <w:rFonts w:ascii="Arial" w:hAnsi="Arial" w:cs="Arial"/>
                <w:spacing w:val="2"/>
                <w:kern w:val="21"/>
                <w14:numSpacing w14:val="proportional"/>
              </w:rPr>
            </w:pPr>
            <w:r w:rsidRPr="008818E2">
              <w:rPr>
                <w:rFonts w:ascii="Arial" w:hAnsi="Arial" w:cs="Arial"/>
                <w:noProof/>
                <w:spacing w:val="2"/>
                <w:kern w:val="21"/>
                <w14:numSpacing w14:val="proportional"/>
              </w:rPr>
              <w:drawing>
                <wp:anchor distT="0" distB="0" distL="114300" distR="114300" simplePos="0" relativeHeight="251658253" behindDoc="0" locked="0" layoutInCell="1" allowOverlap="1" wp14:anchorId="70CB7715" wp14:editId="48A451C5">
                  <wp:simplePos x="0" y="0"/>
                  <wp:positionH relativeFrom="column">
                    <wp:posOffset>916305</wp:posOffset>
                  </wp:positionH>
                  <wp:positionV relativeFrom="paragraph">
                    <wp:posOffset>187325</wp:posOffset>
                  </wp:positionV>
                  <wp:extent cx="573405" cy="573405"/>
                  <wp:effectExtent l="0" t="0" r="0" b="0"/>
                  <wp:wrapSquare wrapText="bothSides"/>
                  <wp:docPr id="13" name="Picture 13"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7"/>
                          <pic:cNvPicPr/>
                        </pic:nvPicPr>
                        <pic:blipFill>
                          <a:blip r:embed="rId55">
                            <a:extLst>
                              <a:ext uri="{28A0092B-C50C-407E-A947-70E740481C1C}">
                                <a14:useLocalDpi xmlns:a14="http://schemas.microsoft.com/office/drawing/2010/main" val="0"/>
                              </a:ext>
                            </a:extLst>
                          </a:blip>
                          <a:stretch>
                            <a:fillRect/>
                          </a:stretch>
                        </pic:blipFill>
                        <pic:spPr>
                          <a:xfrm>
                            <a:off x="0" y="0"/>
                            <a:ext cx="573405" cy="573405"/>
                          </a:xfrm>
                          <a:prstGeom prst="rect">
                            <a:avLst/>
                          </a:prstGeom>
                        </pic:spPr>
                      </pic:pic>
                    </a:graphicData>
                  </a:graphic>
                  <wp14:sizeRelH relativeFrom="page">
                    <wp14:pctWidth>0</wp14:pctWidth>
                  </wp14:sizeRelH>
                  <wp14:sizeRelV relativeFrom="page">
                    <wp14:pctHeight>0</wp14:pctHeight>
                  </wp14:sizeRelV>
                </wp:anchor>
              </w:drawing>
            </w:r>
          </w:p>
          <w:p w14:paraId="5C53BA6A" w14:textId="77777777" w:rsidR="008818E2" w:rsidRPr="008818E2" w:rsidRDefault="008818E2" w:rsidP="00F76CE2">
            <w:pPr>
              <w:rPr>
                <w:rFonts w:ascii="Arial" w:hAnsi="Arial" w:cs="Arial"/>
                <w:spacing w:val="2"/>
                <w:kern w:val="21"/>
                <w14:numSpacing w14:val="proportional"/>
              </w:rPr>
            </w:pPr>
          </w:p>
        </w:tc>
        <w:tc>
          <w:tcPr>
            <w:tcW w:w="4295" w:type="dxa"/>
            <w:tcBorders>
              <w:top w:val="nil"/>
              <w:left w:val="nil"/>
              <w:right w:val="single" w:sz="8" w:space="0" w:color="auto"/>
            </w:tcBorders>
            <w:tcMar>
              <w:top w:w="0" w:type="dxa"/>
              <w:left w:w="108" w:type="dxa"/>
              <w:bottom w:w="0" w:type="dxa"/>
              <w:right w:w="108" w:type="dxa"/>
            </w:tcMar>
            <w:hideMark/>
          </w:tcPr>
          <w:p w14:paraId="13234EF3" w14:textId="77777777" w:rsidR="008818E2" w:rsidRPr="008818E2" w:rsidRDefault="008818E2" w:rsidP="00F76CE2">
            <w:pPr>
              <w:rPr>
                <w:rFonts w:ascii="Arial" w:hAnsi="Arial" w:cs="Arial"/>
                <w:spacing w:val="2"/>
                <w:kern w:val="21"/>
                <w14:numSpacing w14:val="proportional"/>
              </w:rPr>
            </w:pPr>
            <w:r w:rsidRPr="008818E2">
              <w:rPr>
                <w:rFonts w:ascii="Arial" w:hAnsi="Arial" w:cs="Arial"/>
                <w:noProof/>
                <w:spacing w:val="2"/>
                <w:kern w:val="21"/>
                <w14:numSpacing w14:val="proportional"/>
              </w:rPr>
              <w:drawing>
                <wp:anchor distT="0" distB="0" distL="114300" distR="114300" simplePos="0" relativeHeight="251658252" behindDoc="0" locked="0" layoutInCell="1" allowOverlap="1" wp14:anchorId="62E1D731" wp14:editId="0D0970D5">
                  <wp:simplePos x="0" y="0"/>
                  <wp:positionH relativeFrom="column">
                    <wp:posOffset>1054354</wp:posOffset>
                  </wp:positionH>
                  <wp:positionV relativeFrom="paragraph">
                    <wp:posOffset>146304</wp:posOffset>
                  </wp:positionV>
                  <wp:extent cx="407670" cy="438150"/>
                  <wp:effectExtent l="0" t="0" r="0" b="0"/>
                  <wp:wrapSquare wrapText="bothSides"/>
                  <wp:docPr id="8" name="Picture 8"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53">
                            <a:extLst>
                              <a:ext uri="{28A0092B-C50C-407E-A947-70E740481C1C}">
                                <a14:useLocalDpi xmlns:a14="http://schemas.microsoft.com/office/drawing/2010/main" val="0"/>
                              </a:ext>
                            </a:extLst>
                          </a:blip>
                          <a:srcRect/>
                          <a:stretch>
                            <a:fillRect/>
                          </a:stretch>
                        </pic:blipFill>
                        <pic:spPr>
                          <a:xfrm>
                            <a:off x="0" y="0"/>
                            <a:ext cx="407670" cy="438150"/>
                          </a:xfrm>
                          <a:prstGeom prst="rect">
                            <a:avLst/>
                          </a:prstGeom>
                        </pic:spPr>
                      </pic:pic>
                    </a:graphicData>
                  </a:graphic>
                  <wp14:sizeRelH relativeFrom="page">
                    <wp14:pctWidth>0</wp14:pctWidth>
                  </wp14:sizeRelH>
                  <wp14:sizeRelV relativeFrom="page">
                    <wp14:pctHeight>0</wp14:pctHeight>
                  </wp14:sizeRelV>
                </wp:anchor>
              </w:drawing>
            </w:r>
          </w:p>
          <w:p w14:paraId="4C987CF8" w14:textId="77777777" w:rsidR="008818E2" w:rsidRPr="008818E2" w:rsidRDefault="008818E2" w:rsidP="00F76CE2">
            <w:pPr>
              <w:rPr>
                <w:rFonts w:ascii="Arial" w:hAnsi="Arial" w:cs="Arial"/>
                <w:spacing w:val="2"/>
                <w:kern w:val="21"/>
                <w14:numSpacing w14:val="proportional"/>
              </w:rPr>
            </w:pPr>
          </w:p>
        </w:tc>
      </w:tr>
      <w:tr w:rsidR="008818E2" w:rsidRPr="008818E2" w14:paraId="32D10053" w14:textId="77777777" w:rsidTr="00F76CE2">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24D0CCF6" w14:textId="77777777" w:rsidR="008818E2" w:rsidRPr="008818E2" w:rsidRDefault="008818E2" w:rsidP="00F76CE2">
            <w:pPr>
              <w:rPr>
                <w:rFonts w:ascii="Arial" w:hAnsi="Arial" w:cs="Arial"/>
                <w:spacing w:val="2"/>
                <w:kern w:val="21"/>
                <w14:numSpacing w14:val="proportional"/>
              </w:rPr>
            </w:pPr>
            <w:r w:rsidRPr="008818E2">
              <w:rPr>
                <w:rFonts w:ascii="Arial" w:hAnsi="Arial" w:cs="Arial"/>
                <w:b/>
                <w:bCs/>
                <w:spacing w:val="2"/>
                <w:kern w:val="21"/>
                <w14:numSpacing w14:val="proportional"/>
              </w:rPr>
              <w:t>Scenario:</w:t>
            </w:r>
            <w:r w:rsidRPr="008818E2">
              <w:rPr>
                <w:rFonts w:ascii="Arial" w:hAnsi="Arial" w:cs="Arial"/>
                <w:spacing w:val="2"/>
                <w:kern w:val="21"/>
                <w14:numSpacing w14:val="proportional"/>
              </w:rPr>
              <w:t xml:space="preserve"> A non-admitted patient newly diagnosed with diabetes has a video consult with the Endocrinologist employed by Facility A while the patient is in their own home.</w:t>
            </w:r>
          </w:p>
          <w:p w14:paraId="7953CF4F" w14:textId="77777777" w:rsidR="008818E2" w:rsidRPr="008818E2" w:rsidRDefault="008818E2" w:rsidP="00F76CE2">
            <w:pPr>
              <w:rPr>
                <w:rFonts w:ascii="Arial" w:hAnsi="Arial" w:cs="Arial"/>
                <w:spacing w:val="2"/>
                <w:kern w:val="21"/>
                <w14:numSpacing w14:val="proportional"/>
              </w:rPr>
            </w:pPr>
            <w:r w:rsidRPr="008818E2">
              <w:rPr>
                <w:rFonts w:ascii="Arial" w:hAnsi="Arial" w:cs="Arial"/>
                <w:spacing w:val="2"/>
                <w:kern w:val="21"/>
                <w14:numSpacing w14:val="proportional"/>
              </w:rPr>
              <w:t xml:space="preserve">A diabetes nurse attends to provide patient support, clinical interaction and records the interaction in the patients’ medical record. </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1F44F0A7"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Scenario:</w:t>
            </w:r>
            <w:r w:rsidRPr="008818E2">
              <w:rPr>
                <w:rFonts w:ascii="Arial" w:hAnsi="Arial" w:cs="Arial"/>
                <w:spacing w:val="2"/>
                <w:kern w:val="21"/>
                <w14:numSpacing w14:val="proportional"/>
              </w:rPr>
              <w:t xml:space="preserve"> An Endocrinologist at Facility A provides the service event via videoconference.</w:t>
            </w:r>
          </w:p>
        </w:tc>
      </w:tr>
      <w:tr w:rsidR="008818E2" w:rsidRPr="008818E2" w14:paraId="13EA7258" w14:textId="77777777" w:rsidTr="00F76CE2">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170638D6" w14:textId="77777777" w:rsidR="008818E2" w:rsidRPr="008818E2" w:rsidRDefault="008818E2" w:rsidP="008A14F7">
            <w:pPr>
              <w:spacing w:before="0" w:after="0"/>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Count: </w:t>
            </w:r>
            <w:r w:rsidRPr="008818E2">
              <w:rPr>
                <w:rFonts w:ascii="Arial" w:hAnsi="Arial" w:cs="Arial"/>
                <w:spacing w:val="2"/>
                <w:kern w:val="21"/>
                <w14:numSpacing w14:val="proportional"/>
              </w:rPr>
              <w:t>One 1:1 telehealth service event</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64BF248F" w14:textId="77777777" w:rsidR="008818E2" w:rsidRPr="008818E2" w:rsidRDefault="008818E2" w:rsidP="008A14F7">
            <w:pPr>
              <w:spacing w:before="0" w:after="0"/>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Count: </w:t>
            </w:r>
            <w:r w:rsidRPr="008818E2">
              <w:rPr>
                <w:rFonts w:ascii="Arial" w:hAnsi="Arial" w:cs="Arial"/>
                <w:spacing w:val="2"/>
                <w:kern w:val="21"/>
                <w14:numSpacing w14:val="proportional"/>
              </w:rPr>
              <w:t>One 1:1 telehealth service event</w:t>
            </w:r>
          </w:p>
        </w:tc>
      </w:tr>
      <w:tr w:rsidR="008818E2" w:rsidRPr="008818E2" w14:paraId="51AF2394" w14:textId="77777777" w:rsidTr="00F76CE2">
        <w:trPr>
          <w:trHeight w:val="641"/>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24315F21" w14:textId="77777777" w:rsidR="008818E2" w:rsidRPr="008818E2" w:rsidRDefault="008818E2" w:rsidP="008A14F7">
            <w:pPr>
              <w:spacing w:before="0" w:after="0"/>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Service provider: </w:t>
            </w:r>
            <w:r w:rsidRPr="008818E2">
              <w:rPr>
                <w:rFonts w:ascii="Arial" w:hAnsi="Arial" w:cs="Arial"/>
                <w:spacing w:val="2"/>
                <w:kern w:val="21"/>
                <w14:numSpacing w14:val="proportional"/>
              </w:rPr>
              <w:t>Other Health Professional</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151B4191" w14:textId="77777777" w:rsidR="008818E2" w:rsidRPr="008818E2" w:rsidRDefault="008818E2" w:rsidP="008A14F7">
            <w:pPr>
              <w:spacing w:before="0" w:after="0"/>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Service provider: </w:t>
            </w:r>
            <w:r w:rsidRPr="008818E2">
              <w:rPr>
                <w:rFonts w:ascii="Arial" w:hAnsi="Arial" w:cs="Arial"/>
                <w:spacing w:val="2"/>
                <w:kern w:val="21"/>
                <w14:numSpacing w14:val="proportional"/>
              </w:rPr>
              <w:t>Medical Officer</w:t>
            </w:r>
          </w:p>
        </w:tc>
      </w:tr>
    </w:tbl>
    <w:p w14:paraId="3643F1DA"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lastRenderedPageBreak/>
        <w:t xml:space="preserve">Scenario </w:t>
      </w:r>
      <w:r w:rsidRPr="008818E2">
        <w:rPr>
          <w:rFonts w:ascii="Arial" w:hAnsi="Arial" w:cs="Arial"/>
          <w:b/>
          <w:bCs/>
          <w:sz w:val="22"/>
          <w:szCs w:val="22"/>
        </w:rPr>
        <w:fldChar w:fldCharType="begin"/>
      </w:r>
      <w:r w:rsidRPr="008818E2">
        <w:rPr>
          <w:rFonts w:ascii="Arial" w:hAnsi="Arial" w:cs="Arial"/>
          <w:b/>
          <w:bCs/>
          <w:sz w:val="22"/>
          <w:szCs w:val="22"/>
        </w:rPr>
        <w:instrText xml:space="preserve"> SEQ Scenario \* ARABIC </w:instrText>
      </w:r>
      <w:r w:rsidRPr="008818E2">
        <w:rPr>
          <w:rFonts w:ascii="Arial" w:hAnsi="Arial" w:cs="Arial"/>
          <w:b/>
          <w:bCs/>
          <w:sz w:val="22"/>
          <w:szCs w:val="22"/>
        </w:rPr>
        <w:fldChar w:fldCharType="separate"/>
      </w:r>
      <w:r w:rsidRPr="008818E2">
        <w:rPr>
          <w:rFonts w:ascii="Arial" w:hAnsi="Arial" w:cs="Arial"/>
          <w:b/>
          <w:bCs/>
          <w:noProof/>
          <w:sz w:val="22"/>
          <w:szCs w:val="22"/>
        </w:rPr>
        <w:t>8</w:t>
      </w:r>
      <w:r w:rsidRPr="008818E2">
        <w:rPr>
          <w:rFonts w:ascii="Arial" w:hAnsi="Arial" w:cs="Arial"/>
          <w:b/>
          <w:bCs/>
          <w:sz w:val="22"/>
          <w:szCs w:val="22"/>
        </w:rPr>
        <w:fldChar w:fldCharType="end"/>
      </w:r>
    </w:p>
    <w:tbl>
      <w:tblPr>
        <w:tblW w:w="8640" w:type="dxa"/>
        <w:jc w:val="center"/>
        <w:tblCellMar>
          <w:left w:w="0" w:type="dxa"/>
          <w:right w:w="0" w:type="dxa"/>
        </w:tblCellMar>
        <w:tblLook w:val="04A0" w:firstRow="1" w:lastRow="0" w:firstColumn="1" w:lastColumn="0" w:noHBand="0" w:noVBand="1"/>
      </w:tblPr>
      <w:tblGrid>
        <w:gridCol w:w="4345"/>
        <w:gridCol w:w="4295"/>
      </w:tblGrid>
      <w:tr w:rsidR="008818E2" w:rsidRPr="008818E2" w14:paraId="36551F9C" w14:textId="77777777" w:rsidTr="00F76CE2">
        <w:trPr>
          <w:trHeight w:val="491"/>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67A20D76" w14:textId="77777777" w:rsidR="008818E2" w:rsidRPr="008818E2" w:rsidRDefault="008818E2" w:rsidP="00F76CE2">
            <w:pPr>
              <w:jc w:val="center"/>
              <w:rPr>
                <w:rFonts w:ascii="Arial" w:hAnsi="Arial" w:cs="Arial"/>
                <w:b/>
                <w:bCs/>
                <w:spacing w:val="2"/>
                <w:kern w:val="21"/>
                <w:sz w:val="28"/>
                <w:szCs w:val="28"/>
                <w14:numSpacing w14:val="proportional"/>
              </w:rPr>
            </w:pPr>
            <w:r w:rsidRPr="008818E2">
              <w:rPr>
                <w:rFonts w:ascii="Arial" w:hAnsi="Arial" w:cs="Arial"/>
                <w:b/>
                <w:bCs/>
                <w:spacing w:val="2"/>
                <w:kern w:val="21"/>
                <w:sz w:val="28"/>
                <w:szCs w:val="28"/>
                <w14:numSpacing w14:val="proportional"/>
              </w:rPr>
              <w:t>Facility A: Receiver</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EEB5CD4" w14:textId="77777777" w:rsidR="008818E2" w:rsidRPr="008818E2" w:rsidRDefault="008818E2" w:rsidP="00F76CE2">
            <w:pPr>
              <w:jc w:val="center"/>
              <w:rPr>
                <w:rFonts w:ascii="Arial" w:hAnsi="Arial" w:cs="Arial"/>
                <w:b/>
                <w:bCs/>
                <w:spacing w:val="2"/>
                <w:kern w:val="21"/>
                <w:sz w:val="28"/>
                <w:szCs w:val="28"/>
                <w14:numSpacing w14:val="proportional"/>
              </w:rPr>
            </w:pPr>
            <w:r w:rsidRPr="008818E2">
              <w:rPr>
                <w:rFonts w:ascii="Arial" w:hAnsi="Arial" w:cs="Arial"/>
                <w:b/>
                <w:bCs/>
                <w:spacing w:val="2"/>
                <w:kern w:val="21"/>
                <w:sz w:val="28"/>
                <w:szCs w:val="28"/>
                <w14:numSpacing w14:val="proportional"/>
              </w:rPr>
              <w:t>Facility A: Provider</w:t>
            </w:r>
          </w:p>
        </w:tc>
      </w:tr>
      <w:tr w:rsidR="008818E2" w:rsidRPr="008818E2" w14:paraId="4D1FEE7D" w14:textId="77777777" w:rsidTr="00F76CE2">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7AAA8167" w14:textId="77777777" w:rsidR="008818E2" w:rsidRPr="008818E2" w:rsidRDefault="008818E2" w:rsidP="00F76CE2">
            <w:pPr>
              <w:rPr>
                <w:rFonts w:ascii="Arial" w:hAnsi="Arial" w:cs="Arial"/>
                <w:spacing w:val="2"/>
                <w:kern w:val="21"/>
                <w14:numSpacing w14:val="proportional"/>
              </w:rPr>
            </w:pPr>
            <w:r w:rsidRPr="008818E2">
              <w:rPr>
                <w:rFonts w:ascii="Arial" w:hAnsi="Arial" w:cs="Arial"/>
                <w:noProof/>
                <w:spacing w:val="2"/>
                <w:kern w:val="21"/>
                <w14:numSpacing w14:val="proportional"/>
              </w:rPr>
              <w:drawing>
                <wp:anchor distT="0" distB="0" distL="114300" distR="114300" simplePos="0" relativeHeight="251658255" behindDoc="0" locked="0" layoutInCell="1" allowOverlap="1" wp14:anchorId="3E3A62C9" wp14:editId="60EC96D4">
                  <wp:simplePos x="0" y="0"/>
                  <wp:positionH relativeFrom="column">
                    <wp:posOffset>916305</wp:posOffset>
                  </wp:positionH>
                  <wp:positionV relativeFrom="paragraph">
                    <wp:posOffset>187325</wp:posOffset>
                  </wp:positionV>
                  <wp:extent cx="573405" cy="573405"/>
                  <wp:effectExtent l="0" t="0" r="0" b="0"/>
                  <wp:wrapSquare wrapText="bothSides"/>
                  <wp:docPr id="14" name="Picture 14"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7"/>
                          <pic:cNvPicPr/>
                        </pic:nvPicPr>
                        <pic:blipFill>
                          <a:blip r:embed="rId55">
                            <a:extLst>
                              <a:ext uri="{28A0092B-C50C-407E-A947-70E740481C1C}">
                                <a14:useLocalDpi xmlns:a14="http://schemas.microsoft.com/office/drawing/2010/main" val="0"/>
                              </a:ext>
                            </a:extLst>
                          </a:blip>
                          <a:stretch>
                            <a:fillRect/>
                          </a:stretch>
                        </pic:blipFill>
                        <pic:spPr>
                          <a:xfrm>
                            <a:off x="0" y="0"/>
                            <a:ext cx="573405" cy="573405"/>
                          </a:xfrm>
                          <a:prstGeom prst="rect">
                            <a:avLst/>
                          </a:prstGeom>
                        </pic:spPr>
                      </pic:pic>
                    </a:graphicData>
                  </a:graphic>
                  <wp14:sizeRelH relativeFrom="page">
                    <wp14:pctWidth>0</wp14:pctWidth>
                  </wp14:sizeRelH>
                  <wp14:sizeRelV relativeFrom="page">
                    <wp14:pctHeight>0</wp14:pctHeight>
                  </wp14:sizeRelV>
                </wp:anchor>
              </w:drawing>
            </w:r>
          </w:p>
          <w:p w14:paraId="7A335589" w14:textId="77777777" w:rsidR="008818E2" w:rsidRPr="008818E2" w:rsidRDefault="008818E2" w:rsidP="00F76CE2">
            <w:pPr>
              <w:rPr>
                <w:rFonts w:ascii="Arial" w:hAnsi="Arial" w:cs="Arial"/>
                <w:spacing w:val="2"/>
                <w:kern w:val="21"/>
                <w14:numSpacing w14:val="proportional"/>
              </w:rPr>
            </w:pPr>
          </w:p>
        </w:tc>
        <w:tc>
          <w:tcPr>
            <w:tcW w:w="4295" w:type="dxa"/>
            <w:tcBorders>
              <w:top w:val="nil"/>
              <w:left w:val="nil"/>
              <w:right w:val="single" w:sz="8" w:space="0" w:color="auto"/>
            </w:tcBorders>
            <w:tcMar>
              <w:top w:w="0" w:type="dxa"/>
              <w:left w:w="108" w:type="dxa"/>
              <w:bottom w:w="0" w:type="dxa"/>
              <w:right w:w="108" w:type="dxa"/>
            </w:tcMar>
            <w:hideMark/>
          </w:tcPr>
          <w:p w14:paraId="1E655232" w14:textId="77777777" w:rsidR="008818E2" w:rsidRPr="008818E2" w:rsidRDefault="008818E2" w:rsidP="00F76CE2">
            <w:pPr>
              <w:rPr>
                <w:rFonts w:ascii="Arial" w:hAnsi="Arial" w:cs="Arial"/>
                <w:spacing w:val="2"/>
                <w:kern w:val="21"/>
                <w14:numSpacing w14:val="proportional"/>
              </w:rPr>
            </w:pPr>
            <w:r w:rsidRPr="008818E2">
              <w:rPr>
                <w:rFonts w:ascii="Arial" w:hAnsi="Arial" w:cs="Arial"/>
                <w:noProof/>
                <w:spacing w:val="2"/>
                <w:kern w:val="21"/>
                <w14:numSpacing w14:val="proportional"/>
              </w:rPr>
              <w:drawing>
                <wp:anchor distT="0" distB="0" distL="114300" distR="114300" simplePos="0" relativeHeight="251658254" behindDoc="0" locked="0" layoutInCell="1" allowOverlap="1" wp14:anchorId="6F632CBD" wp14:editId="4AB833D0">
                  <wp:simplePos x="0" y="0"/>
                  <wp:positionH relativeFrom="column">
                    <wp:posOffset>1049057</wp:posOffset>
                  </wp:positionH>
                  <wp:positionV relativeFrom="paragraph">
                    <wp:posOffset>143376</wp:posOffset>
                  </wp:positionV>
                  <wp:extent cx="482537" cy="518615"/>
                  <wp:effectExtent l="0" t="0" r="0" b="0"/>
                  <wp:wrapSquare wrapText="bothSides"/>
                  <wp:docPr id="20" name="Picture 20"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64">
                            <a:extLst>
                              <a:ext uri="{28A0092B-C50C-407E-A947-70E740481C1C}">
                                <a14:useLocalDpi xmlns:a14="http://schemas.microsoft.com/office/drawing/2010/main" val="0"/>
                              </a:ext>
                            </a:extLst>
                          </a:blip>
                          <a:srcRect/>
                          <a:stretch>
                            <a:fillRect/>
                          </a:stretch>
                        </pic:blipFill>
                        <pic:spPr>
                          <a:xfrm>
                            <a:off x="0" y="0"/>
                            <a:ext cx="486055" cy="522396"/>
                          </a:xfrm>
                          <a:prstGeom prst="rect">
                            <a:avLst/>
                          </a:prstGeom>
                        </pic:spPr>
                      </pic:pic>
                    </a:graphicData>
                  </a:graphic>
                  <wp14:sizeRelH relativeFrom="page">
                    <wp14:pctWidth>0</wp14:pctWidth>
                  </wp14:sizeRelH>
                  <wp14:sizeRelV relativeFrom="page">
                    <wp14:pctHeight>0</wp14:pctHeight>
                  </wp14:sizeRelV>
                </wp:anchor>
              </w:drawing>
            </w:r>
          </w:p>
          <w:p w14:paraId="300F1185" w14:textId="77777777" w:rsidR="008818E2" w:rsidRPr="008818E2" w:rsidRDefault="008818E2" w:rsidP="00F76CE2">
            <w:pPr>
              <w:rPr>
                <w:rFonts w:ascii="Arial" w:hAnsi="Arial" w:cs="Arial"/>
                <w:spacing w:val="2"/>
                <w:kern w:val="21"/>
                <w14:numSpacing w14:val="proportional"/>
              </w:rPr>
            </w:pPr>
          </w:p>
        </w:tc>
      </w:tr>
      <w:tr w:rsidR="008818E2" w:rsidRPr="008818E2" w14:paraId="1E23AC84" w14:textId="77777777" w:rsidTr="00F76CE2">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5D0CFCB6" w14:textId="77777777" w:rsidR="008818E2" w:rsidRPr="008818E2" w:rsidRDefault="008818E2" w:rsidP="00F76CE2">
            <w:pPr>
              <w:rPr>
                <w:rFonts w:ascii="Arial" w:hAnsi="Arial" w:cs="Arial"/>
                <w:spacing w:val="2"/>
                <w:kern w:val="21"/>
                <w14:numSpacing w14:val="proportional"/>
              </w:rPr>
            </w:pPr>
            <w:r w:rsidRPr="008818E2">
              <w:rPr>
                <w:rFonts w:ascii="Arial" w:hAnsi="Arial" w:cs="Arial"/>
                <w:b/>
                <w:bCs/>
                <w:spacing w:val="2"/>
                <w:kern w:val="21"/>
                <w14:numSpacing w14:val="proportional"/>
              </w:rPr>
              <w:t>Scenario:</w:t>
            </w:r>
            <w:r w:rsidRPr="008818E2">
              <w:rPr>
                <w:rFonts w:ascii="Arial" w:hAnsi="Arial" w:cs="Arial"/>
                <w:spacing w:val="2"/>
                <w:kern w:val="21"/>
                <w14:numSpacing w14:val="proportional"/>
              </w:rPr>
              <w:t xml:space="preserve"> A non-admitted patient newly diagnosed with diabetes has a video consult with the Endocrinologist employed by Facility A, while the patient attends Facility A.</w:t>
            </w:r>
          </w:p>
          <w:p w14:paraId="5647C103" w14:textId="77777777" w:rsidR="008818E2" w:rsidRPr="008818E2" w:rsidRDefault="008818E2" w:rsidP="00F76CE2">
            <w:pPr>
              <w:rPr>
                <w:rFonts w:ascii="Arial" w:hAnsi="Arial" w:cs="Arial"/>
                <w:spacing w:val="2"/>
                <w:kern w:val="21"/>
                <w14:numSpacing w14:val="proportional"/>
              </w:rPr>
            </w:pPr>
            <w:r w:rsidRPr="008818E2">
              <w:rPr>
                <w:rFonts w:ascii="Arial" w:hAnsi="Arial" w:cs="Arial"/>
                <w:spacing w:val="2"/>
                <w:kern w:val="21"/>
                <w14:numSpacing w14:val="proportional"/>
              </w:rPr>
              <w:t xml:space="preserve">A diabetes nurse attends to provide patient support, clinical interaction and records the interaction in the patients’ medical record. </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19C46356"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Scenario:</w:t>
            </w:r>
            <w:r w:rsidRPr="008818E2">
              <w:rPr>
                <w:rFonts w:ascii="Arial" w:hAnsi="Arial" w:cs="Arial"/>
                <w:spacing w:val="2"/>
                <w:kern w:val="21"/>
                <w14:numSpacing w14:val="proportional"/>
              </w:rPr>
              <w:t xml:space="preserve"> The Endocrinologist employed by Facility A provides the service event via videoconference, while not physically present at facility A (as they are travelling around the district to provide services).</w:t>
            </w:r>
          </w:p>
        </w:tc>
      </w:tr>
      <w:tr w:rsidR="008818E2" w:rsidRPr="008818E2" w14:paraId="6DC38387" w14:textId="77777777" w:rsidTr="00F76CE2">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599E085D"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Count: </w:t>
            </w:r>
            <w:r w:rsidRPr="008818E2">
              <w:rPr>
                <w:rFonts w:ascii="Arial" w:hAnsi="Arial" w:cs="Arial"/>
                <w:spacing w:val="2"/>
                <w:kern w:val="21"/>
                <w14:numSpacing w14:val="proportional"/>
              </w:rPr>
              <w:t>One 1:1 telehealth service event</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1EB3AB68"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Count: </w:t>
            </w:r>
            <w:r w:rsidRPr="008818E2">
              <w:rPr>
                <w:rFonts w:ascii="Arial" w:hAnsi="Arial" w:cs="Arial"/>
                <w:spacing w:val="2"/>
                <w:kern w:val="21"/>
                <w14:numSpacing w14:val="proportional"/>
              </w:rPr>
              <w:t>One 1:1 telehealth service event</w:t>
            </w:r>
          </w:p>
        </w:tc>
      </w:tr>
      <w:tr w:rsidR="008818E2" w:rsidRPr="008818E2" w14:paraId="5B5F9E70" w14:textId="77777777" w:rsidTr="00F76CE2">
        <w:trPr>
          <w:trHeight w:val="641"/>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0099CE94"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Service provider: </w:t>
            </w:r>
            <w:r w:rsidRPr="008818E2">
              <w:rPr>
                <w:rFonts w:ascii="Arial" w:hAnsi="Arial" w:cs="Arial"/>
                <w:spacing w:val="2"/>
                <w:kern w:val="21"/>
                <w14:numSpacing w14:val="proportional"/>
              </w:rPr>
              <w:t>Other Health Professional.</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2796B30C"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Service provider: </w:t>
            </w:r>
            <w:r w:rsidRPr="008818E2">
              <w:rPr>
                <w:rFonts w:ascii="Arial" w:hAnsi="Arial" w:cs="Arial"/>
                <w:spacing w:val="2"/>
                <w:kern w:val="21"/>
                <w14:numSpacing w14:val="proportional"/>
              </w:rPr>
              <w:t>Medical Officer</w:t>
            </w:r>
          </w:p>
        </w:tc>
      </w:tr>
    </w:tbl>
    <w:p w14:paraId="7E4E142D" w14:textId="77777777" w:rsidR="008818E2" w:rsidRPr="008818E2" w:rsidRDefault="008818E2" w:rsidP="008818E2">
      <w:pPr>
        <w:rPr>
          <w:rFonts w:ascii="Arial" w:hAnsi="Arial" w:cs="Arial"/>
          <w:spacing w:val="2"/>
          <w:kern w:val="21"/>
          <w14:numSpacing w14:val="proportional"/>
        </w:rPr>
      </w:pPr>
    </w:p>
    <w:p w14:paraId="1468F0A5"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t>Scenario 9</w:t>
      </w:r>
    </w:p>
    <w:tbl>
      <w:tblPr>
        <w:tblW w:w="8640" w:type="dxa"/>
        <w:jc w:val="center"/>
        <w:tblCellMar>
          <w:left w:w="0" w:type="dxa"/>
          <w:right w:w="0" w:type="dxa"/>
        </w:tblCellMar>
        <w:tblLook w:val="04A0" w:firstRow="1" w:lastRow="0" w:firstColumn="1" w:lastColumn="0" w:noHBand="0" w:noVBand="1"/>
      </w:tblPr>
      <w:tblGrid>
        <w:gridCol w:w="4345"/>
        <w:gridCol w:w="4295"/>
      </w:tblGrid>
      <w:tr w:rsidR="008818E2" w:rsidRPr="008818E2" w14:paraId="68308FE4" w14:textId="77777777" w:rsidTr="00F76CE2">
        <w:trPr>
          <w:trHeight w:val="491"/>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18E4ABCE" w14:textId="77777777" w:rsidR="008818E2" w:rsidRPr="008818E2" w:rsidRDefault="008818E2" w:rsidP="00F76CE2">
            <w:pPr>
              <w:jc w:val="center"/>
              <w:rPr>
                <w:rFonts w:ascii="Arial" w:hAnsi="Arial" w:cs="Arial"/>
                <w:b/>
                <w:bCs/>
                <w:spacing w:val="2"/>
                <w:kern w:val="21"/>
                <w:sz w:val="28"/>
                <w:szCs w:val="28"/>
                <w14:numSpacing w14:val="proportional"/>
              </w:rPr>
            </w:pPr>
            <w:r w:rsidRPr="008818E2">
              <w:rPr>
                <w:rFonts w:ascii="Arial" w:hAnsi="Arial" w:cs="Arial"/>
                <w:b/>
                <w:bCs/>
                <w:spacing w:val="2"/>
                <w:kern w:val="21"/>
                <w:sz w:val="28"/>
                <w:szCs w:val="28"/>
                <w14:numSpacing w14:val="proportional"/>
              </w:rPr>
              <w:t>Patient at home</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179FCAB7" w14:textId="77777777" w:rsidR="008818E2" w:rsidRPr="008818E2" w:rsidRDefault="008818E2" w:rsidP="00F76CE2">
            <w:pPr>
              <w:jc w:val="center"/>
              <w:rPr>
                <w:rFonts w:ascii="Arial" w:hAnsi="Arial" w:cs="Arial"/>
                <w:b/>
                <w:bCs/>
                <w:spacing w:val="2"/>
                <w:kern w:val="21"/>
                <w:sz w:val="28"/>
                <w:szCs w:val="28"/>
                <w14:numSpacing w14:val="proportional"/>
              </w:rPr>
            </w:pPr>
            <w:r w:rsidRPr="008818E2">
              <w:rPr>
                <w:rFonts w:ascii="Arial" w:hAnsi="Arial" w:cs="Arial"/>
                <w:b/>
                <w:bCs/>
                <w:spacing w:val="2"/>
                <w:kern w:val="21"/>
                <w:sz w:val="28"/>
                <w:szCs w:val="28"/>
                <w14:numSpacing w14:val="proportional"/>
              </w:rPr>
              <w:t>Provider facility</w:t>
            </w:r>
          </w:p>
        </w:tc>
      </w:tr>
      <w:tr w:rsidR="008818E2" w:rsidRPr="008818E2" w14:paraId="1586CD6C" w14:textId="77777777" w:rsidTr="00F76CE2">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2A0D0D9F" w14:textId="77777777" w:rsidR="008818E2" w:rsidRPr="008818E2" w:rsidRDefault="008818E2" w:rsidP="00F76CE2">
            <w:pPr>
              <w:rPr>
                <w:rFonts w:ascii="Arial" w:hAnsi="Arial" w:cs="Arial"/>
                <w:spacing w:val="2"/>
                <w:kern w:val="21"/>
                <w14:numSpacing w14:val="proportional"/>
              </w:rPr>
            </w:pPr>
            <w:r w:rsidRPr="008818E2">
              <w:rPr>
                <w:rFonts w:ascii="Arial" w:hAnsi="Arial" w:cs="Arial"/>
                <w:noProof/>
              </w:rPr>
              <w:drawing>
                <wp:anchor distT="0" distB="0" distL="114300" distR="114300" simplePos="0" relativeHeight="251658257" behindDoc="0" locked="0" layoutInCell="1" allowOverlap="1" wp14:anchorId="17A894CC" wp14:editId="39610E9B">
                  <wp:simplePos x="0" y="0"/>
                  <wp:positionH relativeFrom="column">
                    <wp:posOffset>1018206</wp:posOffset>
                  </wp:positionH>
                  <wp:positionV relativeFrom="paragraph">
                    <wp:posOffset>87740</wp:posOffset>
                  </wp:positionV>
                  <wp:extent cx="304165" cy="538480"/>
                  <wp:effectExtent l="0" t="0" r="635" b="0"/>
                  <wp:wrapSquare wrapText="bothSides"/>
                  <wp:docPr id="129206087" name="Picture 129206087"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3"/>
                          <pic:cNvPicPr/>
                        </pic:nvPicPr>
                        <pic:blipFill>
                          <a:blip r:embed="rId52">
                            <a:extLst>
                              <a:ext uri="{28A0092B-C50C-407E-A947-70E740481C1C}">
                                <a14:useLocalDpi xmlns:a14="http://schemas.microsoft.com/office/drawing/2010/main" val="0"/>
                              </a:ext>
                            </a:extLst>
                          </a:blip>
                          <a:srcRect/>
                          <a:stretch>
                            <a:fillRect/>
                          </a:stretch>
                        </pic:blipFill>
                        <pic:spPr>
                          <a:xfrm>
                            <a:off x="0" y="0"/>
                            <a:ext cx="304165" cy="538480"/>
                          </a:xfrm>
                          <a:prstGeom prst="rect">
                            <a:avLst/>
                          </a:prstGeom>
                        </pic:spPr>
                      </pic:pic>
                    </a:graphicData>
                  </a:graphic>
                  <wp14:sizeRelH relativeFrom="page">
                    <wp14:pctWidth>0</wp14:pctWidth>
                  </wp14:sizeRelH>
                  <wp14:sizeRelV relativeFrom="page">
                    <wp14:pctHeight>0</wp14:pctHeight>
                  </wp14:sizeRelV>
                </wp:anchor>
              </w:drawing>
            </w:r>
          </w:p>
          <w:p w14:paraId="51D066E6" w14:textId="77777777" w:rsidR="008818E2" w:rsidRPr="008818E2" w:rsidRDefault="008818E2" w:rsidP="00F76CE2">
            <w:pPr>
              <w:rPr>
                <w:rFonts w:ascii="Arial" w:hAnsi="Arial" w:cs="Arial"/>
                <w:spacing w:val="2"/>
                <w:kern w:val="21"/>
                <w14:numSpacing w14:val="proportional"/>
              </w:rPr>
            </w:pPr>
          </w:p>
        </w:tc>
        <w:tc>
          <w:tcPr>
            <w:tcW w:w="4295" w:type="dxa"/>
            <w:tcBorders>
              <w:top w:val="nil"/>
              <w:left w:val="nil"/>
              <w:right w:val="single" w:sz="8" w:space="0" w:color="auto"/>
            </w:tcBorders>
            <w:tcMar>
              <w:top w:w="0" w:type="dxa"/>
              <w:left w:w="108" w:type="dxa"/>
              <w:bottom w:w="0" w:type="dxa"/>
              <w:right w:w="108" w:type="dxa"/>
            </w:tcMar>
            <w:hideMark/>
          </w:tcPr>
          <w:p w14:paraId="4308731A" w14:textId="77777777" w:rsidR="008818E2" w:rsidRPr="008818E2" w:rsidRDefault="008818E2" w:rsidP="00F76CE2">
            <w:pPr>
              <w:rPr>
                <w:rFonts w:ascii="Arial" w:hAnsi="Arial" w:cs="Arial"/>
                <w:spacing w:val="2"/>
                <w:kern w:val="21"/>
                <w14:numSpacing w14:val="proportional"/>
              </w:rPr>
            </w:pPr>
            <w:r w:rsidRPr="008818E2">
              <w:rPr>
                <w:rFonts w:ascii="Arial" w:hAnsi="Arial" w:cs="Arial"/>
                <w:noProof/>
                <w:spacing w:val="2"/>
                <w:kern w:val="21"/>
                <w14:numSpacing w14:val="proportional"/>
              </w:rPr>
              <w:drawing>
                <wp:anchor distT="0" distB="0" distL="114300" distR="114300" simplePos="0" relativeHeight="251658256" behindDoc="0" locked="0" layoutInCell="1" allowOverlap="1" wp14:anchorId="5B7A287F" wp14:editId="78708852">
                  <wp:simplePos x="0" y="0"/>
                  <wp:positionH relativeFrom="column">
                    <wp:posOffset>1049057</wp:posOffset>
                  </wp:positionH>
                  <wp:positionV relativeFrom="paragraph">
                    <wp:posOffset>143376</wp:posOffset>
                  </wp:positionV>
                  <wp:extent cx="482537" cy="518615"/>
                  <wp:effectExtent l="0" t="0" r="0" b="0"/>
                  <wp:wrapSquare wrapText="bothSides"/>
                  <wp:docPr id="1349256917" name="Picture 1349256917"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64">
                            <a:extLst>
                              <a:ext uri="{28A0092B-C50C-407E-A947-70E740481C1C}">
                                <a14:useLocalDpi xmlns:a14="http://schemas.microsoft.com/office/drawing/2010/main" val="0"/>
                              </a:ext>
                            </a:extLst>
                          </a:blip>
                          <a:srcRect/>
                          <a:stretch>
                            <a:fillRect/>
                          </a:stretch>
                        </pic:blipFill>
                        <pic:spPr>
                          <a:xfrm>
                            <a:off x="0" y="0"/>
                            <a:ext cx="486055" cy="522396"/>
                          </a:xfrm>
                          <a:prstGeom prst="rect">
                            <a:avLst/>
                          </a:prstGeom>
                        </pic:spPr>
                      </pic:pic>
                    </a:graphicData>
                  </a:graphic>
                  <wp14:sizeRelH relativeFrom="page">
                    <wp14:pctWidth>0</wp14:pctWidth>
                  </wp14:sizeRelH>
                  <wp14:sizeRelV relativeFrom="page">
                    <wp14:pctHeight>0</wp14:pctHeight>
                  </wp14:sizeRelV>
                </wp:anchor>
              </w:drawing>
            </w:r>
          </w:p>
          <w:p w14:paraId="3634755A" w14:textId="77777777" w:rsidR="008818E2" w:rsidRPr="008818E2" w:rsidRDefault="008818E2" w:rsidP="00F76CE2">
            <w:pPr>
              <w:rPr>
                <w:rFonts w:ascii="Arial" w:hAnsi="Arial" w:cs="Arial"/>
                <w:spacing w:val="2"/>
                <w:kern w:val="21"/>
                <w14:numSpacing w14:val="proportional"/>
              </w:rPr>
            </w:pPr>
          </w:p>
        </w:tc>
      </w:tr>
      <w:tr w:rsidR="008818E2" w:rsidRPr="008818E2" w14:paraId="6EDF2E0D" w14:textId="77777777" w:rsidTr="00F76CE2">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6F8365E6" w14:textId="77777777" w:rsidR="008818E2" w:rsidRPr="008818E2" w:rsidRDefault="008818E2" w:rsidP="00F76CE2">
            <w:pPr>
              <w:rPr>
                <w:rFonts w:ascii="Arial" w:hAnsi="Arial" w:cs="Arial"/>
                <w:spacing w:val="2"/>
                <w:kern w:val="21"/>
                <w14:numSpacing w14:val="proportional"/>
              </w:rPr>
            </w:pPr>
            <w:r w:rsidRPr="008818E2">
              <w:rPr>
                <w:rFonts w:ascii="Arial" w:hAnsi="Arial" w:cs="Arial"/>
                <w:b/>
                <w:bCs/>
                <w:spacing w:val="2"/>
                <w:kern w:val="21"/>
                <w14:numSpacing w14:val="proportional"/>
              </w:rPr>
              <w:t>Scenario:</w:t>
            </w:r>
            <w:r w:rsidRPr="008818E2">
              <w:rPr>
                <w:rFonts w:ascii="Arial" w:hAnsi="Arial" w:cs="Arial"/>
                <w:spacing w:val="2"/>
                <w:kern w:val="21"/>
                <w14:numSpacing w14:val="proportional"/>
              </w:rPr>
              <w:t xml:space="preserve"> A non-admitted patient presents for a cardiac telehealth service event using their own device in their home.</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1EE91534"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Scenario:</w:t>
            </w:r>
            <w:r w:rsidRPr="008818E2">
              <w:rPr>
                <w:rFonts w:ascii="Arial" w:hAnsi="Arial" w:cs="Arial"/>
                <w:spacing w:val="2"/>
                <w:kern w:val="21"/>
                <w14:numSpacing w14:val="proportional"/>
              </w:rPr>
              <w:t xml:space="preserve"> A Cardiologist at the provider facility delivers a service event via videoconference directly to a patient in their home.</w:t>
            </w:r>
          </w:p>
        </w:tc>
      </w:tr>
      <w:tr w:rsidR="008818E2" w:rsidRPr="008818E2" w14:paraId="19F76FED" w14:textId="77777777" w:rsidTr="00F76CE2">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02F6917A"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Count: </w:t>
            </w:r>
            <w:r w:rsidRPr="008818E2">
              <w:rPr>
                <w:rFonts w:ascii="Arial" w:hAnsi="Arial" w:cs="Arial"/>
              </w:rPr>
              <w:t>N/A Out of scope</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837A666"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Count: </w:t>
            </w:r>
            <w:r w:rsidRPr="008818E2">
              <w:rPr>
                <w:rFonts w:ascii="Arial" w:hAnsi="Arial" w:cs="Arial"/>
                <w:spacing w:val="2"/>
                <w:kern w:val="21"/>
                <w14:numSpacing w14:val="proportional"/>
              </w:rPr>
              <w:t>One 1:1 telehealth service event</w:t>
            </w:r>
          </w:p>
        </w:tc>
      </w:tr>
      <w:tr w:rsidR="008818E2" w:rsidRPr="008818E2" w14:paraId="048541E0" w14:textId="77777777" w:rsidTr="00F76CE2">
        <w:trPr>
          <w:trHeight w:val="641"/>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448D8B8C"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Service provider: </w:t>
            </w:r>
            <w:r w:rsidRPr="008818E2">
              <w:rPr>
                <w:rFonts w:ascii="Arial" w:hAnsi="Arial" w:cs="Arial"/>
              </w:rPr>
              <w:t>N/A Out of scope. The patient is not supported by a clinician in their home during the telehealth service event.</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052F5966" w14:textId="77777777" w:rsidR="008818E2" w:rsidRPr="008818E2" w:rsidRDefault="008818E2" w:rsidP="00F76CE2">
            <w:pPr>
              <w:rPr>
                <w:rFonts w:ascii="Arial" w:hAnsi="Arial" w:cs="Arial"/>
                <w:b/>
                <w:bCs/>
                <w:spacing w:val="2"/>
                <w:kern w:val="21"/>
                <w14:numSpacing w14:val="proportional"/>
              </w:rPr>
            </w:pPr>
            <w:r w:rsidRPr="008818E2">
              <w:rPr>
                <w:rFonts w:ascii="Arial" w:hAnsi="Arial" w:cs="Arial"/>
                <w:b/>
                <w:bCs/>
                <w:spacing w:val="2"/>
                <w:kern w:val="21"/>
                <w14:numSpacing w14:val="proportional"/>
              </w:rPr>
              <w:t xml:space="preserve">Service provider: </w:t>
            </w:r>
            <w:r w:rsidRPr="008818E2">
              <w:rPr>
                <w:rFonts w:ascii="Arial" w:hAnsi="Arial" w:cs="Arial"/>
                <w:spacing w:val="2"/>
                <w:kern w:val="21"/>
                <w14:numSpacing w14:val="proportional"/>
              </w:rPr>
              <w:t>Medical Officer</w:t>
            </w:r>
          </w:p>
        </w:tc>
      </w:tr>
    </w:tbl>
    <w:p w14:paraId="073CDB1C" w14:textId="77777777" w:rsidR="008818E2" w:rsidRPr="008818E2" w:rsidRDefault="008818E2" w:rsidP="008818E2">
      <w:pPr>
        <w:rPr>
          <w:rFonts w:ascii="Arial" w:hAnsi="Arial" w:cs="Arial"/>
          <w:spacing w:val="2"/>
          <w:kern w:val="21"/>
          <w14:numSpacing w14:val="proportional"/>
        </w:rPr>
      </w:pPr>
    </w:p>
    <w:p w14:paraId="44AE8582"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br w:type="page"/>
      </w:r>
    </w:p>
    <w:p w14:paraId="764498E0" w14:textId="77777777" w:rsidR="008818E2" w:rsidRPr="008818E2" w:rsidRDefault="008818E2" w:rsidP="008818E2">
      <w:pPr>
        <w:pStyle w:val="Caption"/>
        <w:rPr>
          <w:rFonts w:ascii="Arial" w:hAnsi="Arial" w:cs="Arial"/>
          <w:b/>
          <w:bCs/>
          <w:sz w:val="22"/>
          <w:szCs w:val="22"/>
        </w:rPr>
      </w:pPr>
      <w:r w:rsidRPr="008818E2">
        <w:rPr>
          <w:rFonts w:ascii="Arial" w:hAnsi="Arial" w:cs="Arial"/>
          <w:b/>
          <w:bCs/>
          <w:sz w:val="22"/>
          <w:szCs w:val="22"/>
        </w:rPr>
        <w:lastRenderedPageBreak/>
        <w:t>Scenario 10</w:t>
      </w:r>
    </w:p>
    <w:tbl>
      <w:tblPr>
        <w:tblW w:w="8640" w:type="dxa"/>
        <w:jc w:val="center"/>
        <w:tblCellMar>
          <w:left w:w="0" w:type="dxa"/>
          <w:right w:w="0" w:type="dxa"/>
        </w:tblCellMar>
        <w:tblLook w:val="04A0" w:firstRow="1" w:lastRow="0" w:firstColumn="1" w:lastColumn="0" w:noHBand="0" w:noVBand="1"/>
      </w:tblPr>
      <w:tblGrid>
        <w:gridCol w:w="4345"/>
        <w:gridCol w:w="4295"/>
      </w:tblGrid>
      <w:tr w:rsidR="008818E2" w:rsidRPr="008818E2" w14:paraId="2ED35DFD" w14:textId="77777777" w:rsidTr="00F76CE2">
        <w:trPr>
          <w:trHeight w:val="604"/>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40A9C29C" w14:textId="77777777" w:rsidR="008818E2" w:rsidRPr="008818E2" w:rsidRDefault="008818E2" w:rsidP="00F76CE2">
            <w:pPr>
              <w:pStyle w:val="ListBullet"/>
              <w:numPr>
                <w:ilvl w:val="0"/>
                <w:numId w:val="0"/>
              </w:numPr>
              <w:spacing w:after="0"/>
              <w:jc w:val="center"/>
              <w:rPr>
                <w:rFonts w:ascii="Arial" w:hAnsi="Arial" w:cs="Arial"/>
                <w:b/>
                <w:bCs/>
                <w:sz w:val="28"/>
                <w:szCs w:val="28"/>
              </w:rPr>
            </w:pPr>
            <w:r w:rsidRPr="008818E2">
              <w:rPr>
                <w:rFonts w:ascii="Arial" w:hAnsi="Arial" w:cs="Arial"/>
                <w:b/>
                <w:bCs/>
                <w:sz w:val="28"/>
                <w:szCs w:val="28"/>
              </w:rPr>
              <w:t>Facility A: Receiver</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B9BB09D" w14:textId="77777777" w:rsidR="008818E2" w:rsidRPr="008818E2" w:rsidRDefault="008818E2" w:rsidP="00F76CE2">
            <w:pPr>
              <w:pStyle w:val="ListBullet"/>
              <w:numPr>
                <w:ilvl w:val="0"/>
                <w:numId w:val="0"/>
              </w:numPr>
              <w:spacing w:after="0"/>
              <w:jc w:val="center"/>
              <w:rPr>
                <w:rFonts w:ascii="Arial" w:hAnsi="Arial" w:cs="Arial"/>
                <w:b/>
                <w:bCs/>
                <w:sz w:val="28"/>
                <w:szCs w:val="28"/>
              </w:rPr>
            </w:pPr>
            <w:r w:rsidRPr="008818E2">
              <w:rPr>
                <w:rFonts w:ascii="Arial" w:hAnsi="Arial" w:cs="Arial"/>
                <w:b/>
                <w:bCs/>
                <w:sz w:val="28"/>
                <w:szCs w:val="28"/>
              </w:rPr>
              <w:t>Facility B: Provider</w:t>
            </w:r>
          </w:p>
        </w:tc>
      </w:tr>
      <w:tr w:rsidR="008818E2" w:rsidRPr="008818E2" w14:paraId="3C8A1102" w14:textId="77777777" w:rsidTr="00F76CE2">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7DC97C69" w14:textId="77777777" w:rsidR="008818E2" w:rsidRPr="008818E2" w:rsidRDefault="008818E2" w:rsidP="00F76CE2">
            <w:pPr>
              <w:pStyle w:val="ListBullet"/>
              <w:numPr>
                <w:ilvl w:val="0"/>
                <w:numId w:val="0"/>
              </w:numPr>
              <w:rPr>
                <w:rFonts w:ascii="Arial" w:hAnsi="Arial" w:cs="Arial"/>
              </w:rPr>
            </w:pPr>
            <w:r w:rsidRPr="008818E2">
              <w:rPr>
                <w:rFonts w:ascii="Arial" w:hAnsi="Arial" w:cs="Arial"/>
                <w:noProof/>
              </w:rPr>
              <w:drawing>
                <wp:anchor distT="0" distB="0" distL="114300" distR="114300" simplePos="0" relativeHeight="251658258" behindDoc="0" locked="0" layoutInCell="1" allowOverlap="1" wp14:anchorId="102A991E" wp14:editId="4D40D9F5">
                  <wp:simplePos x="0" y="0"/>
                  <wp:positionH relativeFrom="column">
                    <wp:posOffset>612074</wp:posOffset>
                  </wp:positionH>
                  <wp:positionV relativeFrom="paragraph">
                    <wp:posOffset>74328</wp:posOffset>
                  </wp:positionV>
                  <wp:extent cx="304165" cy="538480"/>
                  <wp:effectExtent l="0" t="0" r="635" b="0"/>
                  <wp:wrapSquare wrapText="bothSides"/>
                  <wp:docPr id="1957841893" name="Picture 1957841893"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3"/>
                          <pic:cNvPicPr/>
                        </pic:nvPicPr>
                        <pic:blipFill>
                          <a:blip r:embed="rId52">
                            <a:extLst>
                              <a:ext uri="{28A0092B-C50C-407E-A947-70E740481C1C}">
                                <a14:useLocalDpi xmlns:a14="http://schemas.microsoft.com/office/drawing/2010/main" val="0"/>
                              </a:ext>
                            </a:extLst>
                          </a:blip>
                          <a:srcRect/>
                          <a:stretch>
                            <a:fillRect/>
                          </a:stretch>
                        </pic:blipFill>
                        <pic:spPr>
                          <a:xfrm>
                            <a:off x="0" y="0"/>
                            <a:ext cx="304165" cy="538480"/>
                          </a:xfrm>
                          <a:prstGeom prst="rect">
                            <a:avLst/>
                          </a:prstGeom>
                        </pic:spPr>
                      </pic:pic>
                    </a:graphicData>
                  </a:graphic>
                  <wp14:sizeRelH relativeFrom="page">
                    <wp14:pctWidth>0</wp14:pctWidth>
                  </wp14:sizeRelH>
                  <wp14:sizeRelV relativeFrom="page">
                    <wp14:pctHeight>0</wp14:pctHeight>
                  </wp14:sizeRelV>
                </wp:anchor>
              </w:drawing>
            </w:r>
          </w:p>
          <w:p w14:paraId="35B6CF9E" w14:textId="77777777" w:rsidR="008818E2" w:rsidRPr="008818E2" w:rsidRDefault="008818E2" w:rsidP="00F76CE2">
            <w:pPr>
              <w:pStyle w:val="ListBullet"/>
              <w:numPr>
                <w:ilvl w:val="0"/>
                <w:numId w:val="0"/>
              </w:numPr>
              <w:rPr>
                <w:rFonts w:ascii="Arial" w:hAnsi="Arial" w:cs="Arial"/>
              </w:rPr>
            </w:pPr>
            <w:r w:rsidRPr="008818E2">
              <w:rPr>
                <w:rFonts w:ascii="Arial" w:hAnsi="Arial" w:cs="Arial"/>
                <w:noProof/>
              </w:rPr>
              <w:drawing>
                <wp:anchor distT="0" distB="0" distL="114300" distR="114300" simplePos="0" relativeHeight="251658260" behindDoc="0" locked="0" layoutInCell="1" allowOverlap="1" wp14:anchorId="4BF65F79" wp14:editId="45B98C22">
                  <wp:simplePos x="0" y="0"/>
                  <wp:positionH relativeFrom="column">
                    <wp:posOffset>1029120</wp:posOffset>
                  </wp:positionH>
                  <wp:positionV relativeFrom="paragraph">
                    <wp:posOffset>14844</wp:posOffset>
                  </wp:positionV>
                  <wp:extent cx="407670" cy="438150"/>
                  <wp:effectExtent l="0" t="0" r="0" b="0"/>
                  <wp:wrapSquare wrapText="bothSides"/>
                  <wp:docPr id="1121183169" name="Picture 1121183169"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53">
                            <a:extLst>
                              <a:ext uri="{28A0092B-C50C-407E-A947-70E740481C1C}">
                                <a14:useLocalDpi xmlns:a14="http://schemas.microsoft.com/office/drawing/2010/main" val="0"/>
                              </a:ext>
                            </a:extLst>
                          </a:blip>
                          <a:srcRect/>
                          <a:stretch>
                            <a:fillRect/>
                          </a:stretch>
                        </pic:blipFill>
                        <pic:spPr>
                          <a:xfrm>
                            <a:off x="0" y="0"/>
                            <a:ext cx="407670" cy="438150"/>
                          </a:xfrm>
                          <a:prstGeom prst="rect">
                            <a:avLst/>
                          </a:prstGeom>
                        </pic:spPr>
                      </pic:pic>
                    </a:graphicData>
                  </a:graphic>
                  <wp14:sizeRelH relativeFrom="page">
                    <wp14:pctWidth>0</wp14:pctWidth>
                  </wp14:sizeRelH>
                  <wp14:sizeRelV relativeFrom="page">
                    <wp14:pctHeight>0</wp14:pctHeight>
                  </wp14:sizeRelV>
                </wp:anchor>
              </w:drawing>
            </w:r>
          </w:p>
        </w:tc>
        <w:tc>
          <w:tcPr>
            <w:tcW w:w="4295" w:type="dxa"/>
            <w:tcBorders>
              <w:top w:val="nil"/>
              <w:left w:val="nil"/>
              <w:right w:val="single" w:sz="8" w:space="0" w:color="auto"/>
            </w:tcBorders>
            <w:tcMar>
              <w:top w:w="0" w:type="dxa"/>
              <w:left w:w="108" w:type="dxa"/>
              <w:bottom w:w="0" w:type="dxa"/>
              <w:right w:w="108" w:type="dxa"/>
            </w:tcMar>
            <w:hideMark/>
          </w:tcPr>
          <w:p w14:paraId="4147A376" w14:textId="77777777" w:rsidR="008818E2" w:rsidRPr="008818E2" w:rsidRDefault="008818E2" w:rsidP="00F76CE2">
            <w:pPr>
              <w:pStyle w:val="ListBullet"/>
              <w:numPr>
                <w:ilvl w:val="0"/>
                <w:numId w:val="0"/>
              </w:numPr>
              <w:rPr>
                <w:rFonts w:ascii="Arial" w:hAnsi="Arial" w:cs="Arial"/>
              </w:rPr>
            </w:pPr>
            <w:r w:rsidRPr="008818E2">
              <w:rPr>
                <w:rFonts w:ascii="Arial" w:hAnsi="Arial" w:cs="Arial"/>
                <w:noProof/>
              </w:rPr>
              <w:drawing>
                <wp:anchor distT="0" distB="0" distL="114300" distR="114300" simplePos="0" relativeHeight="251658259" behindDoc="0" locked="0" layoutInCell="1" allowOverlap="1" wp14:anchorId="7A41D2C2" wp14:editId="4A3F5795">
                  <wp:simplePos x="0" y="0"/>
                  <wp:positionH relativeFrom="column">
                    <wp:posOffset>1054354</wp:posOffset>
                  </wp:positionH>
                  <wp:positionV relativeFrom="paragraph">
                    <wp:posOffset>146304</wp:posOffset>
                  </wp:positionV>
                  <wp:extent cx="407670" cy="438150"/>
                  <wp:effectExtent l="0" t="0" r="0" b="0"/>
                  <wp:wrapSquare wrapText="bothSides"/>
                  <wp:docPr id="187407901" name="Picture 187407901"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53">
                            <a:extLst>
                              <a:ext uri="{28A0092B-C50C-407E-A947-70E740481C1C}">
                                <a14:useLocalDpi xmlns:a14="http://schemas.microsoft.com/office/drawing/2010/main" val="0"/>
                              </a:ext>
                            </a:extLst>
                          </a:blip>
                          <a:srcRect/>
                          <a:stretch>
                            <a:fillRect/>
                          </a:stretch>
                        </pic:blipFill>
                        <pic:spPr>
                          <a:xfrm>
                            <a:off x="0" y="0"/>
                            <a:ext cx="407670" cy="438150"/>
                          </a:xfrm>
                          <a:prstGeom prst="rect">
                            <a:avLst/>
                          </a:prstGeom>
                        </pic:spPr>
                      </pic:pic>
                    </a:graphicData>
                  </a:graphic>
                  <wp14:sizeRelH relativeFrom="page">
                    <wp14:pctWidth>0</wp14:pctWidth>
                  </wp14:sizeRelH>
                  <wp14:sizeRelV relativeFrom="page">
                    <wp14:pctHeight>0</wp14:pctHeight>
                  </wp14:sizeRelV>
                </wp:anchor>
              </w:drawing>
            </w:r>
          </w:p>
          <w:p w14:paraId="7456AF25" w14:textId="77777777" w:rsidR="008818E2" w:rsidRPr="008818E2" w:rsidRDefault="008818E2" w:rsidP="00F76CE2">
            <w:pPr>
              <w:pStyle w:val="ListBullet"/>
              <w:numPr>
                <w:ilvl w:val="0"/>
                <w:numId w:val="0"/>
              </w:numPr>
              <w:rPr>
                <w:rFonts w:ascii="Arial" w:hAnsi="Arial" w:cs="Arial"/>
              </w:rPr>
            </w:pPr>
          </w:p>
        </w:tc>
      </w:tr>
      <w:tr w:rsidR="008818E2" w:rsidRPr="008818E2" w14:paraId="4FE2A83D" w14:textId="77777777" w:rsidTr="00F76CE2">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17BB493A" w14:textId="77777777" w:rsidR="008818E2" w:rsidRPr="008818E2" w:rsidRDefault="008818E2" w:rsidP="00F76CE2">
            <w:pPr>
              <w:pStyle w:val="ListBullet"/>
              <w:numPr>
                <w:ilvl w:val="0"/>
                <w:numId w:val="0"/>
              </w:numPr>
              <w:rPr>
                <w:rFonts w:ascii="Arial" w:hAnsi="Arial" w:cs="Arial"/>
                <w:b/>
                <w:bCs/>
              </w:rPr>
            </w:pPr>
          </w:p>
          <w:p w14:paraId="06F50533" w14:textId="77777777" w:rsidR="008818E2" w:rsidRPr="008818E2" w:rsidRDefault="008818E2" w:rsidP="00F76CE2">
            <w:pPr>
              <w:pStyle w:val="ListBullet"/>
              <w:numPr>
                <w:ilvl w:val="0"/>
                <w:numId w:val="0"/>
              </w:numPr>
              <w:rPr>
                <w:rStyle w:val="normaltextrun"/>
                <w:rFonts w:ascii="Arial" w:hAnsi="Arial" w:cs="Arial"/>
                <w:color w:val="3B3838"/>
                <w:bdr w:val="none" w:sz="0" w:space="0" w:color="auto" w:frame="1"/>
              </w:rPr>
            </w:pPr>
            <w:r w:rsidRPr="008818E2">
              <w:rPr>
                <w:rFonts w:ascii="Arial" w:hAnsi="Arial" w:cs="Arial"/>
                <w:b/>
                <w:bCs/>
              </w:rPr>
              <w:t>Scenario:</w:t>
            </w:r>
            <w:r w:rsidRPr="008818E2">
              <w:rPr>
                <w:rFonts w:ascii="Arial" w:hAnsi="Arial" w:cs="Arial"/>
              </w:rPr>
              <w:t xml:space="preserve"> </w:t>
            </w:r>
            <w:r w:rsidRPr="008818E2">
              <w:rPr>
                <w:rStyle w:val="normaltextrun"/>
                <w:rFonts w:ascii="Arial" w:hAnsi="Arial" w:cs="Arial"/>
                <w:color w:val="3B3838"/>
                <w:shd w:val="clear" w:color="auto" w:fill="FFFFFF"/>
              </w:rPr>
              <w:t xml:space="preserve">A non-admitted patient newly diagnosed with diabetes has a consult with the </w:t>
            </w:r>
            <w:r w:rsidRPr="008818E2">
              <w:rPr>
                <w:rStyle w:val="normaltextrun"/>
                <w:rFonts w:ascii="Arial" w:hAnsi="Arial" w:cs="Arial"/>
                <w:color w:val="3B3838"/>
                <w:bdr w:val="none" w:sz="0" w:space="0" w:color="auto" w:frame="1"/>
              </w:rPr>
              <w:t xml:space="preserve">Endocrinologist at Facility B. </w:t>
            </w:r>
          </w:p>
          <w:p w14:paraId="00D521D0" w14:textId="77777777" w:rsidR="008818E2" w:rsidRPr="008818E2" w:rsidRDefault="008818E2" w:rsidP="00F76CE2">
            <w:pPr>
              <w:pStyle w:val="ListBullet"/>
              <w:numPr>
                <w:ilvl w:val="0"/>
                <w:numId w:val="0"/>
              </w:numPr>
              <w:rPr>
                <w:rFonts w:ascii="Arial" w:hAnsi="Arial" w:cs="Arial"/>
                <w:bdr w:val="none" w:sz="0" w:space="0" w:color="auto" w:frame="1"/>
              </w:rPr>
            </w:pPr>
          </w:p>
          <w:p w14:paraId="0B7EE974" w14:textId="77777777" w:rsidR="008818E2" w:rsidRPr="008818E2" w:rsidRDefault="008818E2" w:rsidP="00F76CE2">
            <w:pPr>
              <w:pStyle w:val="ListBullet"/>
              <w:numPr>
                <w:ilvl w:val="0"/>
                <w:numId w:val="0"/>
              </w:numPr>
              <w:rPr>
                <w:rFonts w:ascii="Arial" w:hAnsi="Arial" w:cs="Arial"/>
              </w:rPr>
            </w:pPr>
            <w:r w:rsidRPr="008818E2">
              <w:rPr>
                <w:rFonts w:ascii="Arial" w:hAnsi="Arial" w:cs="Arial"/>
                <w:bdr w:val="none" w:sz="0" w:space="0" w:color="auto" w:frame="1"/>
              </w:rPr>
              <w:t>The patient books an appointment with their general practitioner who provides patient support during the telehealth appointment.</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1ECEC629" w14:textId="77777777" w:rsidR="008818E2" w:rsidRPr="008818E2" w:rsidRDefault="008818E2" w:rsidP="00F76CE2">
            <w:pPr>
              <w:pStyle w:val="ListBullet"/>
              <w:numPr>
                <w:ilvl w:val="0"/>
                <w:numId w:val="0"/>
              </w:numPr>
              <w:rPr>
                <w:rFonts w:ascii="Arial" w:hAnsi="Arial" w:cs="Arial"/>
                <w:b/>
                <w:bCs/>
              </w:rPr>
            </w:pPr>
          </w:p>
          <w:p w14:paraId="7D94C8A7" w14:textId="77777777" w:rsidR="008818E2" w:rsidRPr="008818E2" w:rsidRDefault="008818E2" w:rsidP="00F76CE2">
            <w:pPr>
              <w:pStyle w:val="ListBullet"/>
              <w:numPr>
                <w:ilvl w:val="0"/>
                <w:numId w:val="0"/>
              </w:numPr>
              <w:rPr>
                <w:rFonts w:ascii="Arial" w:hAnsi="Arial" w:cs="Arial"/>
                <w:b/>
                <w:bCs/>
              </w:rPr>
            </w:pPr>
            <w:r w:rsidRPr="008818E2">
              <w:rPr>
                <w:rFonts w:ascii="Arial" w:hAnsi="Arial" w:cs="Arial"/>
                <w:b/>
                <w:bCs/>
              </w:rPr>
              <w:t>Scenario:</w:t>
            </w:r>
            <w:r w:rsidRPr="008818E2">
              <w:rPr>
                <w:rFonts w:ascii="Arial" w:hAnsi="Arial" w:cs="Arial"/>
              </w:rPr>
              <w:t xml:space="preserve"> </w:t>
            </w:r>
            <w:r w:rsidRPr="008818E2">
              <w:rPr>
                <w:rStyle w:val="normaltextrun"/>
                <w:rFonts w:ascii="Arial" w:hAnsi="Arial" w:cs="Arial"/>
                <w:color w:val="3B3838"/>
                <w:bdr w:val="none" w:sz="0" w:space="0" w:color="auto" w:frame="1"/>
              </w:rPr>
              <w:t>An Endocrinologist at Facility B provides the service event via videoconference.</w:t>
            </w:r>
          </w:p>
        </w:tc>
      </w:tr>
      <w:tr w:rsidR="008818E2" w:rsidRPr="008818E2" w14:paraId="558DC2D9" w14:textId="77777777" w:rsidTr="00F76CE2">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455D0E3E" w14:textId="77777777" w:rsidR="008818E2" w:rsidRPr="008818E2" w:rsidRDefault="008818E2" w:rsidP="00F76CE2">
            <w:pPr>
              <w:pStyle w:val="ListBullet"/>
              <w:numPr>
                <w:ilvl w:val="0"/>
                <w:numId w:val="0"/>
              </w:numPr>
              <w:spacing w:after="0"/>
              <w:rPr>
                <w:rFonts w:ascii="Arial" w:hAnsi="Arial" w:cs="Arial"/>
                <w:b/>
                <w:bCs/>
              </w:rPr>
            </w:pPr>
            <w:r w:rsidRPr="008818E2">
              <w:rPr>
                <w:rFonts w:ascii="Arial" w:hAnsi="Arial" w:cs="Arial"/>
                <w:b/>
                <w:bCs/>
              </w:rPr>
              <w:t xml:space="preserve">Count: </w:t>
            </w:r>
            <w:r w:rsidRPr="008818E2">
              <w:rPr>
                <w:rFonts w:ascii="Arial" w:hAnsi="Arial" w:cs="Arial"/>
              </w:rPr>
              <w:t>N/A Out of scope</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1DF83173" w14:textId="77777777" w:rsidR="008818E2" w:rsidRPr="008818E2" w:rsidRDefault="008818E2" w:rsidP="00F76CE2">
            <w:pPr>
              <w:pStyle w:val="ListBullet"/>
              <w:numPr>
                <w:ilvl w:val="0"/>
                <w:numId w:val="0"/>
              </w:numPr>
              <w:spacing w:after="0"/>
              <w:rPr>
                <w:rFonts w:ascii="Arial" w:hAnsi="Arial" w:cs="Arial"/>
                <w:b/>
                <w:bCs/>
              </w:rPr>
            </w:pPr>
            <w:r w:rsidRPr="008818E2">
              <w:rPr>
                <w:rFonts w:ascii="Arial" w:hAnsi="Arial" w:cs="Arial"/>
                <w:b/>
                <w:bCs/>
              </w:rPr>
              <w:t xml:space="preserve">Count: </w:t>
            </w:r>
            <w:r w:rsidRPr="008818E2">
              <w:rPr>
                <w:rFonts w:ascii="Arial" w:hAnsi="Arial" w:cs="Arial"/>
              </w:rPr>
              <w:t>One 1:1 telehealth service event</w:t>
            </w:r>
          </w:p>
        </w:tc>
      </w:tr>
      <w:tr w:rsidR="008818E2" w:rsidRPr="008818E2" w14:paraId="14D342B7" w14:textId="77777777" w:rsidTr="00F76CE2">
        <w:trPr>
          <w:trHeight w:val="1252"/>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3A78CFE8" w14:textId="77777777" w:rsidR="008818E2" w:rsidRPr="008818E2" w:rsidRDefault="008818E2" w:rsidP="00F76CE2">
            <w:pPr>
              <w:pStyle w:val="ListBullet"/>
              <w:numPr>
                <w:ilvl w:val="0"/>
                <w:numId w:val="0"/>
              </w:numPr>
              <w:spacing w:after="0"/>
              <w:rPr>
                <w:rFonts w:ascii="Arial" w:hAnsi="Arial" w:cs="Arial"/>
                <w:b/>
                <w:bCs/>
              </w:rPr>
            </w:pPr>
            <w:r w:rsidRPr="008818E2">
              <w:rPr>
                <w:rFonts w:ascii="Arial" w:hAnsi="Arial" w:cs="Arial"/>
                <w:b/>
                <w:bCs/>
              </w:rPr>
              <w:t xml:space="preserve">Service provider: </w:t>
            </w:r>
            <w:r w:rsidRPr="008818E2">
              <w:rPr>
                <w:rFonts w:ascii="Arial" w:hAnsi="Arial" w:cs="Arial"/>
              </w:rPr>
              <w:t>N/A Out of scope. The patient is supported by a General Practitioner who is not a Queensland Health clinician.</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7CCBF4A" w14:textId="77777777" w:rsidR="008818E2" w:rsidRPr="008818E2" w:rsidRDefault="008818E2" w:rsidP="00F76CE2">
            <w:pPr>
              <w:pStyle w:val="ListBullet"/>
              <w:numPr>
                <w:ilvl w:val="0"/>
                <w:numId w:val="0"/>
              </w:numPr>
              <w:spacing w:after="0"/>
              <w:rPr>
                <w:rFonts w:ascii="Arial" w:hAnsi="Arial" w:cs="Arial"/>
                <w:b/>
                <w:bCs/>
              </w:rPr>
            </w:pPr>
            <w:r w:rsidRPr="008818E2">
              <w:rPr>
                <w:rFonts w:ascii="Arial" w:hAnsi="Arial" w:cs="Arial"/>
                <w:b/>
                <w:bCs/>
              </w:rPr>
              <w:t xml:space="preserve">Service provider: </w:t>
            </w:r>
            <w:r w:rsidRPr="008818E2">
              <w:rPr>
                <w:rFonts w:ascii="Arial" w:hAnsi="Arial" w:cs="Arial"/>
              </w:rPr>
              <w:t>Medical Officer</w:t>
            </w:r>
          </w:p>
        </w:tc>
      </w:tr>
    </w:tbl>
    <w:p w14:paraId="07B32F3D" w14:textId="77777777" w:rsidR="008818E2" w:rsidRPr="008818E2" w:rsidRDefault="008818E2" w:rsidP="008818E2">
      <w:pPr>
        <w:rPr>
          <w:rFonts w:ascii="Arial" w:hAnsi="Arial" w:cs="Arial"/>
          <w:spacing w:val="2"/>
          <w:kern w:val="21"/>
          <w14:numSpacing w14:val="proportional"/>
        </w:rPr>
      </w:pPr>
    </w:p>
    <w:p w14:paraId="0027F8F4" w14:textId="77777777" w:rsidR="008818E2" w:rsidRPr="008818E2" w:rsidRDefault="008818E2" w:rsidP="008818E2">
      <w:pPr>
        <w:pStyle w:val="NumberedHeading2"/>
        <w:tabs>
          <w:tab w:val="left" w:pos="810"/>
        </w:tabs>
        <w:spacing w:before="360" w:after="160" w:line="247" w:lineRule="auto"/>
        <w:ind w:left="576" w:hanging="576"/>
        <w:textboxTightWrap w:val="allLines"/>
        <w:rPr>
          <w:rFonts w:ascii="Arial" w:hAnsi="Arial" w:cs="Arial"/>
          <w:b/>
          <w:bCs/>
        </w:rPr>
      </w:pPr>
      <w:bookmarkStart w:id="30" w:name="_Ref137041724"/>
      <w:bookmarkStart w:id="31" w:name="_Ref137041738"/>
      <w:bookmarkStart w:id="32" w:name="_Toc225345333"/>
      <w:bookmarkStart w:id="33" w:name="eConsults"/>
      <w:r w:rsidRPr="008818E2">
        <w:rPr>
          <w:rFonts w:ascii="Arial" w:hAnsi="Arial" w:cs="Arial"/>
        </w:rPr>
        <w:t>Reporting of eConsults</w:t>
      </w:r>
      <w:bookmarkEnd w:id="30"/>
      <w:bookmarkEnd w:id="31"/>
      <w:r w:rsidRPr="008818E2">
        <w:rPr>
          <w:rFonts w:ascii="Arial" w:hAnsi="Arial" w:cs="Arial"/>
        </w:rPr>
        <w:t>/Requests for Advice</w:t>
      </w:r>
      <w:bookmarkEnd w:id="32"/>
    </w:p>
    <w:bookmarkEnd w:id="33"/>
    <w:p w14:paraId="18864830" w14:textId="77777777" w:rsidR="008818E2" w:rsidRPr="008818E2" w:rsidRDefault="008818E2" w:rsidP="008818E2">
      <w:pPr>
        <w:pStyle w:val="BodyTextExpanded"/>
        <w:rPr>
          <w:rFonts w:ascii="Arial" w:hAnsi="Arial" w:cs="Arial"/>
        </w:rPr>
      </w:pPr>
      <w:r w:rsidRPr="008818E2">
        <w:rPr>
          <w:rFonts w:ascii="Arial" w:hAnsi="Arial" w:cs="Arial"/>
        </w:rPr>
        <w:t xml:space="preserve">The Queensland Virtual Hospital requested the inclusion of eConsult records for reporting to the QHNAPDC from 01 July 2023. </w:t>
      </w:r>
      <w:r w:rsidRPr="008818E2">
        <w:rPr>
          <w:rFonts w:ascii="Arial" w:hAnsi="Arial" w:cs="Arial"/>
          <w:lang w:val="en-US"/>
        </w:rPr>
        <w:t>When describing eConsults, the term Request for Advice is also used interchangeably.</w:t>
      </w:r>
    </w:p>
    <w:p w14:paraId="728C1EF8" w14:textId="77777777" w:rsidR="008818E2" w:rsidRPr="008818E2" w:rsidRDefault="008818E2" w:rsidP="008818E2">
      <w:pPr>
        <w:pStyle w:val="BodyTextExpanded"/>
        <w:rPr>
          <w:rFonts w:ascii="Arial" w:hAnsi="Arial" w:cs="Arial"/>
          <w:i/>
          <w:iCs/>
        </w:rPr>
      </w:pPr>
      <w:r w:rsidRPr="008818E2">
        <w:rPr>
          <w:rFonts w:ascii="Arial" w:hAnsi="Arial" w:cs="Arial"/>
        </w:rPr>
        <w:t xml:space="preserve">An eConsult is </w:t>
      </w:r>
      <w:r w:rsidRPr="008818E2">
        <w:rPr>
          <w:rFonts w:ascii="Arial" w:hAnsi="Arial" w:cs="Arial"/>
          <w:i/>
          <w:iCs/>
        </w:rPr>
        <w:t>the asynchronous written provision and electronic transmission of clinical advice about a patient from a healthcare provider to a healthcare provider, based on assessment of digitised clinical data sent as a request, and results in a dated entry in the patient’s medical record.</w:t>
      </w:r>
    </w:p>
    <w:p w14:paraId="048D0DE2" w14:textId="77777777" w:rsidR="008818E2" w:rsidRPr="008818E2" w:rsidRDefault="008818E2" w:rsidP="008818E2">
      <w:pPr>
        <w:pStyle w:val="BodyTextExpanded"/>
        <w:rPr>
          <w:rFonts w:ascii="Arial" w:hAnsi="Arial" w:cs="Arial"/>
        </w:rPr>
      </w:pPr>
      <w:r w:rsidRPr="008818E2">
        <w:rPr>
          <w:rFonts w:ascii="Arial" w:hAnsi="Arial" w:cs="Arial"/>
        </w:rPr>
        <w:t>As eConsult records do not meet the definition of a service event, they are out of the usual scope of QHNAPDC, however the Queensland Virtual Hospital requested their inclusion in the QHNAPDC in order to obtain this activity data.</w:t>
      </w:r>
    </w:p>
    <w:p w14:paraId="325A5179" w14:textId="77777777" w:rsidR="008818E2" w:rsidRPr="008818E2" w:rsidRDefault="008818E2" w:rsidP="008818E2">
      <w:pPr>
        <w:pStyle w:val="BodyTextExpanded"/>
        <w:rPr>
          <w:rFonts w:ascii="Arial" w:hAnsi="Arial" w:cs="Arial"/>
        </w:rPr>
      </w:pPr>
      <w:r w:rsidRPr="008818E2">
        <w:rPr>
          <w:rFonts w:ascii="Arial" w:hAnsi="Arial" w:cs="Arial"/>
        </w:rPr>
        <w:t xml:space="preserve">eConsult records are to be reported with the value of </w:t>
      </w:r>
      <w:r w:rsidRPr="008818E2">
        <w:rPr>
          <w:rFonts w:ascii="Arial" w:hAnsi="Arial" w:cs="Arial"/>
          <w:b/>
          <w:bCs/>
          <w:i/>
          <w:iCs/>
        </w:rPr>
        <w:t>QH-eConsult</w:t>
      </w:r>
      <w:r w:rsidRPr="008818E2">
        <w:rPr>
          <w:rFonts w:ascii="Arial" w:hAnsi="Arial" w:cs="Arial"/>
          <w:b/>
          <w:bCs/>
        </w:rPr>
        <w:t xml:space="preserve"> </w:t>
      </w:r>
      <w:r w:rsidRPr="008818E2">
        <w:rPr>
          <w:rFonts w:ascii="Arial" w:hAnsi="Arial" w:cs="Arial"/>
        </w:rPr>
        <w:t xml:space="preserve">for the QHNAPDC data item of </w:t>
      </w:r>
      <w:hyperlink r:id="rId65" w:history="1">
        <w:hyperlink r:id="rId66" w:history="1">
          <w:r w:rsidRPr="008818E2">
            <w:rPr>
              <w:rFonts w:ascii="Arial" w:hAnsi="Arial" w:cs="Arial"/>
              <w:i/>
              <w:iCs/>
            </w:rPr>
            <w:t>Local Clinic Code</w:t>
          </w:r>
        </w:hyperlink>
      </w:hyperlink>
      <w:r w:rsidRPr="008818E2">
        <w:rPr>
          <w:rFonts w:ascii="Arial" w:hAnsi="Arial" w:cs="Arial"/>
          <w:i/>
          <w:iCs/>
        </w:rPr>
        <w:t xml:space="preserve">, </w:t>
      </w:r>
      <w:r w:rsidRPr="008818E2">
        <w:rPr>
          <w:rFonts w:ascii="Arial" w:hAnsi="Arial" w:cs="Arial"/>
        </w:rPr>
        <w:t>and will not be validated when processed by the QHNAPDC as part of its initial inclusion within the data collection.</w:t>
      </w:r>
    </w:p>
    <w:p w14:paraId="4DF4558A" w14:textId="77777777" w:rsidR="008818E2" w:rsidRPr="008818E2" w:rsidRDefault="008818E2" w:rsidP="008818E2">
      <w:pPr>
        <w:pStyle w:val="BodyTextExpanded"/>
        <w:rPr>
          <w:rFonts w:ascii="Arial" w:hAnsi="Arial" w:cs="Arial"/>
        </w:rPr>
      </w:pPr>
      <w:r w:rsidRPr="008818E2">
        <w:rPr>
          <w:rFonts w:ascii="Arial" w:hAnsi="Arial" w:cs="Arial"/>
        </w:rPr>
        <w:t xml:space="preserve">eConsults are mapped to the Queensland Tier 2 Code of 76.48 for the activity of medical officers and 76.49 for the activity of nurses, allied health and other health professionals and are be excluded from national reporting to the AIHW and IHACPA, and DSB data requests including linked data requests unless specifically requested. </w:t>
      </w:r>
    </w:p>
    <w:p w14:paraId="31826D05" w14:textId="77777777" w:rsidR="008818E2" w:rsidRPr="008818E2" w:rsidRDefault="008818E2" w:rsidP="008818E2">
      <w:pPr>
        <w:pStyle w:val="BodyTextExpanded"/>
        <w:rPr>
          <w:rFonts w:ascii="Arial" w:hAnsi="Arial" w:cs="Arial"/>
        </w:rPr>
      </w:pPr>
      <w:r w:rsidRPr="008818E2">
        <w:rPr>
          <w:rFonts w:ascii="Arial" w:hAnsi="Arial" w:cs="Arial"/>
        </w:rPr>
        <w:t xml:space="preserve">Further information on eConsults is available in the </w:t>
      </w:r>
      <w:r w:rsidRPr="008818E2">
        <w:rPr>
          <w:rFonts w:ascii="Arial" w:hAnsi="Arial" w:cs="Arial"/>
          <w:i/>
          <w:iCs/>
        </w:rPr>
        <w:t>eConsult Data Manual</w:t>
      </w:r>
      <w:r w:rsidRPr="008818E2">
        <w:rPr>
          <w:rFonts w:ascii="Arial" w:hAnsi="Arial" w:cs="Arial"/>
        </w:rPr>
        <w:t xml:space="preserve"> available from the </w:t>
      </w:r>
      <w:hyperlink r:id="rId67" w:history="1">
        <w:r w:rsidRPr="008818E2">
          <w:rPr>
            <w:rStyle w:val="Hyperlink"/>
            <w:rFonts w:ascii="Arial" w:hAnsi="Arial" w:cs="Arial"/>
          </w:rPr>
          <w:t>Queensland Virtual Hospital</w:t>
        </w:r>
      </w:hyperlink>
      <w:r w:rsidRPr="008818E2">
        <w:rPr>
          <w:rFonts w:ascii="Arial" w:hAnsi="Arial" w:cs="Arial"/>
        </w:rPr>
        <w:t>.</w:t>
      </w:r>
    </w:p>
    <w:p w14:paraId="739D2324" w14:textId="77777777" w:rsidR="008818E2" w:rsidRPr="008818E2" w:rsidRDefault="008818E2" w:rsidP="008818E2">
      <w:pPr>
        <w:pStyle w:val="NumberedHeading2"/>
        <w:tabs>
          <w:tab w:val="left" w:pos="810"/>
        </w:tabs>
        <w:spacing w:before="360" w:after="160" w:line="247" w:lineRule="auto"/>
        <w:ind w:left="576" w:hanging="576"/>
        <w:textboxTightWrap w:val="allLines"/>
        <w:rPr>
          <w:rFonts w:ascii="Arial" w:hAnsi="Arial" w:cs="Arial"/>
          <w:b/>
          <w:bCs/>
        </w:rPr>
      </w:pPr>
      <w:bookmarkStart w:id="34" w:name="_Ref137042784"/>
      <w:bookmarkStart w:id="35" w:name="_Ref137042807"/>
      <w:bookmarkStart w:id="36" w:name="_Toc225345334"/>
      <w:bookmarkStart w:id="37" w:name="Emergency_Telehealth"/>
      <w:r w:rsidRPr="008818E2">
        <w:rPr>
          <w:rFonts w:ascii="Arial" w:hAnsi="Arial" w:cs="Arial"/>
        </w:rPr>
        <w:lastRenderedPageBreak/>
        <w:t>Reporting of Emergency Telehealth</w:t>
      </w:r>
      <w:bookmarkEnd w:id="34"/>
      <w:bookmarkEnd w:id="35"/>
      <w:bookmarkEnd w:id="36"/>
    </w:p>
    <w:bookmarkEnd w:id="37"/>
    <w:p w14:paraId="6E5A2379" w14:textId="77777777" w:rsidR="008818E2" w:rsidRPr="008818E2" w:rsidRDefault="008818E2" w:rsidP="008818E2">
      <w:pPr>
        <w:pStyle w:val="BodyTextExpanded"/>
        <w:rPr>
          <w:rFonts w:ascii="Arial" w:hAnsi="Arial" w:cs="Arial"/>
        </w:rPr>
      </w:pPr>
      <w:r w:rsidRPr="008818E2">
        <w:rPr>
          <w:rFonts w:ascii="Arial" w:hAnsi="Arial" w:cs="Arial"/>
        </w:rPr>
        <w:t>Healthcare Purchasing and Funding Branch (HPFB) requested the inclusion of Emergency Telehealth records for reporting to the QHNAPDC from 01 July 2023.</w:t>
      </w:r>
    </w:p>
    <w:p w14:paraId="130FBB7E" w14:textId="77777777" w:rsidR="008818E2" w:rsidRPr="008818E2" w:rsidRDefault="008818E2" w:rsidP="008818E2">
      <w:pPr>
        <w:pStyle w:val="BodyTextExpanded"/>
        <w:rPr>
          <w:rFonts w:ascii="Arial" w:hAnsi="Arial" w:cs="Arial"/>
          <w:i/>
          <w:iCs/>
        </w:rPr>
      </w:pPr>
      <w:r w:rsidRPr="008818E2">
        <w:rPr>
          <w:rFonts w:ascii="Arial" w:hAnsi="Arial" w:cs="Arial"/>
          <w:i/>
          <w:iCs/>
        </w:rPr>
        <w:t>Emergency patient telehealth refers to the delivery of videoconference clinical consultations delivered during an emergency presentation, or delivery of videoconference clinical consultations by emergency department clinicians to patients prior to presentation at an emergency department.</w:t>
      </w:r>
    </w:p>
    <w:p w14:paraId="5D987EDA" w14:textId="77777777" w:rsidR="008818E2" w:rsidRPr="008818E2" w:rsidRDefault="008818E2" w:rsidP="008818E2">
      <w:pPr>
        <w:pStyle w:val="BodyTextExpanded"/>
        <w:rPr>
          <w:rFonts w:ascii="Arial" w:hAnsi="Arial" w:cs="Arial"/>
        </w:rPr>
      </w:pPr>
      <w:r w:rsidRPr="008818E2">
        <w:rPr>
          <w:rFonts w:ascii="Arial" w:hAnsi="Arial" w:cs="Arial"/>
        </w:rPr>
        <w:t>As Emergency Telehealth records do not meet the definition of a service event, they are out of the usual scope of QHNAPDC, however HPFB requested their inclusion in the QHNAPDC in order to obtain this activity data.</w:t>
      </w:r>
    </w:p>
    <w:p w14:paraId="3E47663C" w14:textId="77777777" w:rsidR="008818E2" w:rsidRPr="008818E2" w:rsidRDefault="008818E2" w:rsidP="008818E2">
      <w:pPr>
        <w:pStyle w:val="BodyTextExpanded"/>
        <w:rPr>
          <w:rFonts w:ascii="Arial" w:hAnsi="Arial" w:cs="Arial"/>
        </w:rPr>
      </w:pPr>
      <w:r w:rsidRPr="008818E2">
        <w:rPr>
          <w:rFonts w:ascii="Arial" w:hAnsi="Arial" w:cs="Arial"/>
        </w:rPr>
        <w:t xml:space="preserve">A Corporate Clinic Code of </w:t>
      </w:r>
      <w:r w:rsidRPr="008818E2">
        <w:rPr>
          <w:rFonts w:ascii="Arial" w:hAnsi="Arial" w:cs="Arial"/>
          <w:i/>
          <w:iCs/>
        </w:rPr>
        <w:t>760 Emergency Telehealth</w:t>
      </w:r>
      <w:r w:rsidRPr="008818E2">
        <w:rPr>
          <w:rFonts w:ascii="Arial" w:hAnsi="Arial" w:cs="Arial"/>
        </w:rPr>
        <w:t xml:space="preserve"> is mapped to the Queensland Tier 2 Code of 77.60 for the activity of medical officers and 77.61 for the activity of nurses, allied health and other health professionals. These records are not validated when processed by the QHNAPDC, are excluded from national reporting to the AIHW and IHACPA, and DSB data requests including linked data requests unless specifically requested. </w:t>
      </w:r>
    </w:p>
    <w:p w14:paraId="5429DAFF" w14:textId="77777777" w:rsidR="008818E2" w:rsidRPr="008818E2" w:rsidRDefault="008818E2" w:rsidP="008818E2">
      <w:pPr>
        <w:pStyle w:val="Callout"/>
        <w:rPr>
          <w:rFonts w:ascii="Arial" w:hAnsi="Arial" w:cs="Arial"/>
          <w:i/>
          <w:iCs/>
        </w:rPr>
      </w:pPr>
      <w:r w:rsidRPr="008818E2">
        <w:rPr>
          <w:rFonts w:ascii="Arial" w:hAnsi="Arial" w:cs="Arial"/>
          <w:b/>
          <w:bCs/>
          <w:i/>
        </w:rPr>
        <w:t>Note</w:t>
      </w:r>
      <w:r w:rsidRPr="008818E2">
        <w:rPr>
          <w:rFonts w:ascii="Arial" w:hAnsi="Arial" w:cs="Arial"/>
          <w:i/>
        </w:rPr>
        <w:t>: The Queensland Virtual Hospital will be supplying this data to QHNAPDC.</w:t>
      </w:r>
    </w:p>
    <w:p w14:paraId="64C34240" w14:textId="77777777" w:rsidR="008818E2" w:rsidRPr="008818E2" w:rsidRDefault="008818E2" w:rsidP="008818E2">
      <w:pPr>
        <w:pStyle w:val="BodyTextExpanded"/>
        <w:rPr>
          <w:rFonts w:ascii="Arial" w:hAnsi="Arial" w:cs="Arial"/>
        </w:rPr>
      </w:pPr>
      <w:r w:rsidRPr="008818E2">
        <w:rPr>
          <w:rFonts w:ascii="Arial" w:hAnsi="Arial" w:cs="Arial"/>
        </w:rPr>
        <w:t xml:space="preserve">Should further information be required please contact the </w:t>
      </w:r>
      <w:hyperlink r:id="rId68" w:history="1">
        <w:r w:rsidRPr="008818E2">
          <w:rPr>
            <w:rStyle w:val="Hyperlink"/>
            <w:rFonts w:ascii="Arial" w:hAnsi="Arial" w:cs="Arial"/>
          </w:rPr>
          <w:t>Queensland Virtual Hospital</w:t>
        </w:r>
      </w:hyperlink>
      <w:r w:rsidRPr="008818E2">
        <w:rPr>
          <w:rFonts w:ascii="Arial" w:hAnsi="Arial" w:cs="Arial"/>
        </w:rPr>
        <w:t>.</w:t>
      </w:r>
    </w:p>
    <w:bookmarkEnd w:id="23"/>
    <w:p w14:paraId="31D17462" w14:textId="77777777" w:rsidR="008818E2" w:rsidRPr="008818E2" w:rsidRDefault="008818E2" w:rsidP="008818E2">
      <w:pPr>
        <w:rPr>
          <w:rFonts w:ascii="Arial" w:hAnsi="Arial" w:cs="Arial"/>
          <w:spacing w:val="2"/>
          <w:kern w:val="21"/>
          <w14:numSpacing w14:val="proportional"/>
        </w:rPr>
      </w:pPr>
      <w:r w:rsidRPr="008818E2">
        <w:rPr>
          <w:rFonts w:ascii="Arial" w:hAnsi="Arial" w:cs="Arial"/>
        </w:rPr>
        <w:br w:type="page"/>
      </w:r>
    </w:p>
    <w:p w14:paraId="4B6A92FE" w14:textId="77777777" w:rsidR="008818E2" w:rsidRPr="008818E2" w:rsidRDefault="008818E2" w:rsidP="008818E2">
      <w:pPr>
        <w:pStyle w:val="NumberedHeading1"/>
        <w:spacing w:line="240" w:lineRule="auto"/>
        <w:ind w:left="432" w:hanging="432"/>
        <w:textboxTightWrap w:val="allLines"/>
        <w:rPr>
          <w:rFonts w:ascii="Arial" w:hAnsi="Arial" w:cs="Arial"/>
        </w:rPr>
      </w:pPr>
      <w:bookmarkStart w:id="38" w:name="_Toc225345335"/>
      <w:r w:rsidRPr="008818E2">
        <w:rPr>
          <w:rFonts w:ascii="Arial" w:hAnsi="Arial" w:cs="Arial"/>
        </w:rPr>
        <w:lastRenderedPageBreak/>
        <w:t>Data elements, file format and file submission</w:t>
      </w:r>
      <w:bookmarkEnd w:id="38"/>
    </w:p>
    <w:p w14:paraId="5295E760" w14:textId="52098A9F" w:rsidR="008818E2" w:rsidRPr="008818E2" w:rsidRDefault="008818E2" w:rsidP="008818E2">
      <w:pPr>
        <w:pStyle w:val="BodyTextExpanded"/>
        <w:rPr>
          <w:rFonts w:ascii="Arial" w:hAnsi="Arial" w:cs="Arial"/>
        </w:rPr>
      </w:pPr>
      <w:r w:rsidRPr="008818E2">
        <w:rPr>
          <w:rFonts w:ascii="Arial" w:hAnsi="Arial" w:cs="Arial"/>
        </w:rPr>
        <w:t xml:space="preserve">The data elements collected, including their definitions and the format of the file for submission to QHNAPDC is contained in the </w:t>
      </w:r>
      <w:hyperlink r:id="rId69" w:history="1">
        <w:r w:rsidRPr="008818E2">
          <w:rPr>
            <w:rStyle w:val="Hyperlink"/>
            <w:rFonts w:ascii="Arial" w:hAnsi="Arial" w:cs="Arial"/>
          </w:rPr>
          <w:t>QHNAPDC File Format</w:t>
        </w:r>
      </w:hyperlink>
      <w:r w:rsidRPr="008818E2">
        <w:rPr>
          <w:rFonts w:ascii="Arial" w:hAnsi="Arial" w:cs="Arial"/>
        </w:rPr>
        <w:t xml:space="preserve">.  For details on submitting a file to QHNAPDC please email </w:t>
      </w:r>
      <w:hyperlink r:id="rId70" w:history="1">
        <w:r w:rsidRPr="008818E2">
          <w:rPr>
            <w:rStyle w:val="Hyperlink"/>
            <w:rFonts w:ascii="Arial" w:hAnsi="Arial" w:cs="Arial"/>
          </w:rPr>
          <w:t>napmail@health.qld.gov.au</w:t>
        </w:r>
      </w:hyperlink>
      <w:r w:rsidRPr="008818E2">
        <w:rPr>
          <w:rFonts w:ascii="Arial" w:hAnsi="Arial" w:cs="Arial"/>
        </w:rPr>
        <w:t>.</w:t>
      </w:r>
    </w:p>
    <w:p w14:paraId="5BDA2431" w14:textId="77777777" w:rsidR="008818E2" w:rsidRPr="008818E2" w:rsidRDefault="008818E2" w:rsidP="008818E2">
      <w:pPr>
        <w:pStyle w:val="NumberedHeading1"/>
        <w:spacing w:line="240" w:lineRule="auto"/>
        <w:ind w:left="432" w:hanging="432"/>
        <w:textboxTightWrap w:val="allLines"/>
        <w:rPr>
          <w:rFonts w:ascii="Arial" w:hAnsi="Arial" w:cs="Arial"/>
        </w:rPr>
      </w:pPr>
      <w:bookmarkStart w:id="39" w:name="_Toc225345336"/>
      <w:r w:rsidRPr="008818E2">
        <w:rPr>
          <w:rFonts w:ascii="Arial" w:hAnsi="Arial" w:cs="Arial"/>
        </w:rPr>
        <w:t>Changes for 2026-2027</w:t>
      </w:r>
      <w:bookmarkEnd w:id="39"/>
    </w:p>
    <w:p w14:paraId="5AAB4F3B" w14:textId="32B4D5AA" w:rsidR="008818E2" w:rsidRPr="008818E2" w:rsidRDefault="008818E2" w:rsidP="008818E2">
      <w:pPr>
        <w:pStyle w:val="BodyTextExpanded"/>
        <w:rPr>
          <w:rFonts w:ascii="Arial" w:hAnsi="Arial" w:cs="Arial"/>
        </w:rPr>
      </w:pPr>
      <w:r w:rsidRPr="008818E2">
        <w:rPr>
          <w:rFonts w:ascii="Arial" w:hAnsi="Arial" w:cs="Arial"/>
        </w:rPr>
        <w:t xml:space="preserve">Generally, changes to reporting requirements are mandated each collection year by Commonwealth and State governments, as well as by request from </w:t>
      </w:r>
      <w:r w:rsidR="00DE2C6E">
        <w:rPr>
          <w:rFonts w:ascii="Arial" w:hAnsi="Arial" w:cs="Arial"/>
        </w:rPr>
        <w:t xml:space="preserve">Queensland </w:t>
      </w:r>
      <w:r w:rsidRPr="008818E2">
        <w:rPr>
          <w:rFonts w:ascii="Arial" w:hAnsi="Arial" w:cs="Arial"/>
        </w:rPr>
        <w:t xml:space="preserve">Health business areas.  There are a number of tasks undertaken to accommodate new reporting requirements such as creation of, or amendment to, data items, updates to source systems, changes to reference files, and updates to data collection documentation. Refer to </w:t>
      </w:r>
      <w:hyperlink r:id="rId71" w:history="1">
        <w:r w:rsidRPr="008818E2">
          <w:rPr>
            <w:rStyle w:val="Hyperlink"/>
            <w:rFonts w:ascii="Arial" w:hAnsi="Arial" w:cs="Arial"/>
          </w:rPr>
          <w:t>Queensland Health Non-Admitted Patient Data Collection Changes 2026-27</w:t>
        </w:r>
      </w:hyperlink>
      <w:r w:rsidRPr="008818E2">
        <w:rPr>
          <w:rFonts w:ascii="Arial" w:hAnsi="Arial" w:cs="Arial"/>
        </w:rPr>
        <w:t>.</w:t>
      </w:r>
    </w:p>
    <w:p w14:paraId="790B65B1" w14:textId="77777777" w:rsidR="008818E2" w:rsidRPr="008818E2" w:rsidRDefault="008818E2" w:rsidP="008818E2">
      <w:pPr>
        <w:pStyle w:val="NumberedHeading1"/>
        <w:spacing w:line="240" w:lineRule="auto"/>
        <w:ind w:left="432" w:hanging="432"/>
        <w:textboxTightWrap w:val="allLines"/>
        <w:rPr>
          <w:rFonts w:ascii="Arial" w:hAnsi="Arial" w:cs="Arial"/>
        </w:rPr>
      </w:pPr>
      <w:bookmarkStart w:id="40" w:name="_Toc225345337"/>
      <w:r w:rsidRPr="008818E2">
        <w:rPr>
          <w:rFonts w:ascii="Arial" w:hAnsi="Arial" w:cs="Arial"/>
        </w:rPr>
        <w:t>Data quality</w:t>
      </w:r>
      <w:bookmarkEnd w:id="40"/>
    </w:p>
    <w:p w14:paraId="454940A5" w14:textId="77777777" w:rsidR="008818E2" w:rsidRPr="008818E2" w:rsidRDefault="008818E2" w:rsidP="008818E2">
      <w:pPr>
        <w:pStyle w:val="BodyTextExpanded"/>
        <w:rPr>
          <w:rFonts w:ascii="Arial" w:hAnsi="Arial" w:cs="Arial"/>
        </w:rPr>
      </w:pPr>
      <w:r w:rsidRPr="008818E2">
        <w:rPr>
          <w:rFonts w:ascii="Arial" w:hAnsi="Arial" w:cs="Arial"/>
        </w:rPr>
        <w:t>Following a successful data load, the QHNAPDC system validates the information provided in the fields of each record against specific criteria. Records failing validation are notified to the reporting entity through the Electronic Validation Application (EVA).</w:t>
      </w:r>
    </w:p>
    <w:p w14:paraId="2641D1D6" w14:textId="77777777" w:rsidR="008818E2" w:rsidRPr="008818E2" w:rsidRDefault="008818E2" w:rsidP="008818E2">
      <w:pPr>
        <w:pStyle w:val="BodyTextExpanded"/>
        <w:rPr>
          <w:rFonts w:ascii="Arial" w:hAnsi="Arial" w:cs="Arial"/>
        </w:rPr>
      </w:pPr>
      <w:r w:rsidRPr="008818E2">
        <w:rPr>
          <w:rFonts w:ascii="Arial" w:hAnsi="Arial" w:cs="Arial"/>
        </w:rPr>
        <w:t>In addition to the validating of data, spot checks, frequency checks and time series analysis of reported service events are also undertaken by DSB to identify unusual trends that require further explanation by reporting entities.</w:t>
      </w:r>
    </w:p>
    <w:p w14:paraId="2FEFBBC0" w14:textId="77777777" w:rsidR="008818E2" w:rsidRPr="008818E2" w:rsidRDefault="008818E2" w:rsidP="008818E2">
      <w:pPr>
        <w:pStyle w:val="NumberedHeading1"/>
        <w:spacing w:line="240" w:lineRule="auto"/>
        <w:ind w:left="432" w:hanging="432"/>
        <w:textboxTightWrap w:val="allLines"/>
        <w:rPr>
          <w:rFonts w:ascii="Arial" w:hAnsi="Arial" w:cs="Arial"/>
        </w:rPr>
      </w:pPr>
      <w:bookmarkStart w:id="41" w:name="_Toc225345338"/>
      <w:r w:rsidRPr="008818E2">
        <w:rPr>
          <w:rFonts w:ascii="Arial" w:hAnsi="Arial" w:cs="Arial"/>
        </w:rPr>
        <w:t>Business rules and derivations</w:t>
      </w:r>
      <w:bookmarkEnd w:id="41"/>
    </w:p>
    <w:p w14:paraId="1B02793D" w14:textId="1E802063" w:rsidR="008818E2" w:rsidRPr="008818E2" w:rsidRDefault="008818E2" w:rsidP="008818E2">
      <w:pPr>
        <w:pStyle w:val="BodyTextExpanded"/>
        <w:rPr>
          <w:rFonts w:ascii="Arial" w:hAnsi="Arial" w:cs="Arial"/>
        </w:rPr>
      </w:pPr>
      <w:r w:rsidRPr="008818E2">
        <w:rPr>
          <w:rFonts w:ascii="Arial" w:hAnsi="Arial" w:cs="Arial"/>
        </w:rPr>
        <w:t>Business rules including deriving specific values are applied to service events</w:t>
      </w:r>
      <w:r w:rsidR="008E50BA">
        <w:rPr>
          <w:rFonts w:ascii="Arial" w:hAnsi="Arial" w:cs="Arial"/>
        </w:rPr>
        <w:t xml:space="preserve"> </w:t>
      </w:r>
      <w:r w:rsidR="006638A3">
        <w:rPr>
          <w:rFonts w:ascii="Arial" w:hAnsi="Arial" w:cs="Arial"/>
        </w:rPr>
        <w:t>in some cases</w:t>
      </w:r>
      <w:r w:rsidRPr="008818E2">
        <w:rPr>
          <w:rFonts w:ascii="Arial" w:hAnsi="Arial" w:cs="Arial"/>
        </w:rPr>
        <w:t xml:space="preserve">.  Please refer to the document </w:t>
      </w:r>
      <w:hyperlink r:id="rId72" w:history="1">
        <w:r w:rsidRPr="008818E2">
          <w:rPr>
            <w:rStyle w:val="Hyperlink"/>
            <w:rFonts w:ascii="Arial" w:hAnsi="Arial" w:cs="Arial"/>
          </w:rPr>
          <w:t>QHNAPDC Business Rules</w:t>
        </w:r>
      </w:hyperlink>
      <w:r w:rsidRPr="008818E2">
        <w:rPr>
          <w:rFonts w:ascii="Arial" w:hAnsi="Arial" w:cs="Arial"/>
        </w:rPr>
        <w:t>.</w:t>
      </w:r>
    </w:p>
    <w:bookmarkEnd w:id="2"/>
    <w:p w14:paraId="62C5A3A2" w14:textId="48F1CD63" w:rsidR="00210C45" w:rsidRPr="008818E2" w:rsidRDefault="00210C45" w:rsidP="008D6496">
      <w:pPr>
        <w:rPr>
          <w:rFonts w:ascii="Arial" w:hAnsi="Arial" w:cs="Arial"/>
        </w:rPr>
      </w:pPr>
    </w:p>
    <w:sectPr w:rsidR="00210C45" w:rsidRPr="008818E2" w:rsidSect="00AB2877">
      <w:headerReference w:type="default" r:id="rId73"/>
      <w:footerReference w:type="default" r:id="rId74"/>
      <w:headerReference w:type="first" r:id="rId75"/>
      <w:pgSz w:w="11906" w:h="16838" w:code="9"/>
      <w:pgMar w:top="1440" w:right="1077" w:bottom="1440" w:left="107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DC697C" w14:textId="77777777" w:rsidR="00E652BE" w:rsidRDefault="00E652BE" w:rsidP="005C306E">
      <w:pPr>
        <w:spacing w:after="0" w:line="240" w:lineRule="auto"/>
      </w:pPr>
      <w:r>
        <w:separator/>
      </w:r>
    </w:p>
  </w:endnote>
  <w:endnote w:type="continuationSeparator" w:id="0">
    <w:p w14:paraId="2B80E631" w14:textId="77777777" w:rsidR="00E652BE" w:rsidRDefault="00E652BE" w:rsidP="005C306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Medium">
    <w:panose1 w:val="020B06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imHei">
    <w:altName w:val="黑体"/>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Fira Sans">
    <w:altName w:val="Calibri"/>
    <w:charset w:val="00"/>
    <w:family w:val="swiss"/>
    <w:pitch w:val="variable"/>
    <w:sig w:usb0="600002FF" w:usb1="00000001" w:usb2="00000000" w:usb3="00000000" w:csb0="0000019F" w:csb1="00000000"/>
  </w:font>
  <w:font w:name="Fira Sans SemiBold">
    <w:charset w:val="00"/>
    <w:family w:val="swiss"/>
    <w:pitch w:val="variable"/>
    <w:sig w:usb0="600002FF" w:usb1="00000001" w:usb2="00000000" w:usb3="00000000" w:csb0="0000019F" w:csb1="00000000"/>
  </w:font>
  <w:font w:name="MS PGothic">
    <w:panose1 w:val="020B0600070205080204"/>
    <w:charset w:val="80"/>
    <w:family w:val="swiss"/>
    <w:pitch w:val="variable"/>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6F3F83" w14:textId="37B3F2F5" w:rsidR="0021733F" w:rsidRPr="0021733F" w:rsidRDefault="00F63EEF" w:rsidP="0021733F">
    <w:pPr>
      <w:pStyle w:val="Footer"/>
    </w:pPr>
    <w:sdt>
      <w:sdtPr>
        <w:alias w:val="Title"/>
        <w:tag w:val=""/>
        <w:id w:val="-2142170720"/>
        <w:placeholder>
          <w:docPart w:val="8DA3DAFAF06749CA840977844F54B754"/>
        </w:placeholder>
        <w:dataBinding w:prefixMappings="xmlns:ns0='http://purl.org/dc/elements/1.1/' xmlns:ns1='http://schemas.openxmlformats.org/package/2006/metadata/core-properties' " w:xpath="/ns1:coreProperties[1]/ns0:title[1]" w:storeItemID="{6C3C8BC8-F283-45AE-878A-BAB7291924A1}"/>
        <w:text/>
      </w:sdtPr>
      <w:sdtEndPr/>
      <w:sdtContent>
        <w:r w:rsidR="008B3F4F">
          <w:t>2026-2027 QHNAPDC Reference Guide</w:t>
        </w:r>
      </w:sdtContent>
    </w:sdt>
    <w:r w:rsidR="001127A7">
      <w:t xml:space="preserve"> - </w:t>
    </w:r>
    <w:sdt>
      <w:sdtPr>
        <w:alias w:val="Subject"/>
        <w:tag w:val=""/>
        <w:id w:val="1103305254"/>
        <w:placeholder>
          <w:docPart w:val="908DF184EE124C0D8DDBBEEA9640FC37"/>
        </w:placeholder>
        <w:dataBinding w:prefixMappings="xmlns:ns0='http://purl.org/dc/elements/1.1/' xmlns:ns1='http://schemas.openxmlformats.org/package/2006/metadata/core-properties' " w:xpath="/ns1:coreProperties[1]/ns0:subject[1]" w:storeItemID="{6C3C8BC8-F283-45AE-878A-BAB7291924A1}"/>
        <w:text/>
      </w:sdtPr>
      <w:sdtEndPr/>
      <w:sdtContent>
        <w:r w:rsidR="008B3F4F">
          <w:t>Queensland Health Non-Admitted Patient Data Collection (QHNAPDC) 2026-2027</w:t>
        </w:r>
      </w:sdtContent>
    </w:sdt>
    <w:r w:rsidR="0021733F">
      <w:ptab w:relativeTo="margin" w:alignment="right" w:leader="none"/>
    </w:r>
    <w:r w:rsidR="001127A7">
      <w:t xml:space="preserve">Page </w:t>
    </w:r>
    <w:r w:rsidR="0021733F">
      <w:fldChar w:fldCharType="begin"/>
    </w:r>
    <w:r w:rsidR="0021733F">
      <w:instrText xml:space="preserve"> PAGE  \* Arabic  \* MERGEFORMAT </w:instrText>
    </w:r>
    <w:r w:rsidR="0021733F">
      <w:fldChar w:fldCharType="separate"/>
    </w:r>
    <w:r w:rsidR="0021733F">
      <w:rPr>
        <w:noProof/>
      </w:rPr>
      <w:t>2</w:t>
    </w:r>
    <w:r w:rsidR="0021733F">
      <w:fldChar w:fldCharType="end"/>
    </w:r>
    <w:r w:rsidR="00F345B6">
      <w:t xml:space="preserve"> of </w:t>
    </w:r>
    <w:fldSimple w:instr="NUMPAGES  \* Arabic  \* MERGEFORMAT">
      <w:r w:rsidR="00F345B6">
        <w:rPr>
          <w:noProof/>
        </w:rPr>
        <w:t>8</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2E7852" w14:textId="77777777" w:rsidR="00B80C63" w:rsidRDefault="00B80C63">
    <w:pPr>
      <w:pStyle w:val="Footer"/>
    </w:pPr>
    <w:r>
      <w:rPr>
        <w:noProof/>
      </w:rPr>
      <w:drawing>
        <wp:anchor distT="71755" distB="0" distL="114300" distR="114300" simplePos="0" relativeHeight="251658242" behindDoc="0" locked="0" layoutInCell="1" allowOverlap="1" wp14:anchorId="6DCE9AC6" wp14:editId="2A149FB5">
          <wp:simplePos x="0" y="0"/>
          <wp:positionH relativeFrom="margin">
            <wp:align>right</wp:align>
          </wp:positionH>
          <wp:positionV relativeFrom="page">
            <wp:posOffset>9595485</wp:posOffset>
          </wp:positionV>
          <wp:extent cx="3222000" cy="558000"/>
          <wp:effectExtent l="0" t="0" r="0" b="0"/>
          <wp:wrapTopAndBottom/>
          <wp:docPr id="1211690754" name="Picture 1" descr="Delivering for QLD - Queensland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0237596" name="Picture 1" descr="Delivering for QLD - Queensland Government Logo."/>
                  <pic:cNvPicPr/>
                </pic:nvPicPr>
                <pic:blipFill rotWithShape="1">
                  <a:blip r:embed="rId1">
                    <a:extLst>
                      <a:ext uri="{28A0092B-C50C-407E-A947-70E740481C1C}">
                        <a14:useLocalDpi xmlns:a14="http://schemas.microsoft.com/office/drawing/2010/main" val="0"/>
                      </a:ext>
                    </a:extLst>
                  </a:blip>
                  <a:srcRect l="5016" t="20179" r="4821" b="18868"/>
                  <a:stretch>
                    <a:fillRect/>
                  </a:stretch>
                </pic:blipFill>
                <pic:spPr bwMode="auto">
                  <a:xfrm>
                    <a:off x="0" y="0"/>
                    <a:ext cx="3222000" cy="558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F259B8" w14:textId="4A4A2A12" w:rsidR="008818E2" w:rsidRDefault="00F63EEF" w:rsidP="00B44AEB">
    <w:pPr>
      <w:pStyle w:val="Footer"/>
    </w:pPr>
    <w:sdt>
      <w:sdtPr>
        <w:alias w:val="Title"/>
        <w:tag w:val=""/>
        <w:id w:val="787082416"/>
        <w:placeholder>
          <w:docPart w:val="8DA3DAFAF06749CA840977844F54B754"/>
        </w:placeholder>
        <w:dataBinding w:prefixMappings="xmlns:ns0='http://purl.org/dc/elements/1.1/' xmlns:ns1='http://schemas.openxmlformats.org/package/2006/metadata/core-properties' " w:xpath="/ns1:coreProperties[1]/ns0:title[1]" w:storeItemID="{6C3C8BC8-F283-45AE-878A-BAB7291924A1}"/>
        <w:text/>
      </w:sdtPr>
      <w:sdtEndPr/>
      <w:sdtContent>
        <w:r w:rsidR="008818E2">
          <w:t>2026-2027 QHNAPDC Reference Guide</w:t>
        </w:r>
      </w:sdtContent>
    </w:sdt>
    <w:r w:rsidR="008818E2">
      <w:t xml:space="preserve"> - </w:t>
    </w:r>
    <w:sdt>
      <w:sdtPr>
        <w:alias w:val="Subject"/>
        <w:tag w:val=""/>
        <w:id w:val="2035216455"/>
        <w:placeholder>
          <w:docPart w:val="908DF184EE124C0D8DDBBEEA9640FC37"/>
        </w:placeholder>
        <w:dataBinding w:prefixMappings="xmlns:ns0='http://purl.org/dc/elements/1.1/' xmlns:ns1='http://schemas.openxmlformats.org/package/2006/metadata/core-properties' " w:xpath="/ns1:coreProperties[1]/ns0:subject[1]" w:storeItemID="{6C3C8BC8-F283-45AE-878A-BAB7291924A1}"/>
        <w:text/>
      </w:sdtPr>
      <w:sdtEndPr/>
      <w:sdtContent>
        <w:r w:rsidR="008818E2">
          <w:t>Queensland Health Non-Admitted Patient Data Collection (QHNAPDC) 2026-2027</w:t>
        </w:r>
      </w:sdtContent>
    </w:sdt>
    <w:r w:rsidR="008818E2">
      <w:ptab w:relativeTo="margin" w:alignment="right" w:leader="none"/>
    </w:r>
    <w:r w:rsidR="008818E2">
      <w:t xml:space="preserve">Page </w:t>
    </w:r>
    <w:r w:rsidR="008818E2">
      <w:rPr>
        <w:b/>
        <w:bCs/>
      </w:rPr>
      <w:fldChar w:fldCharType="begin"/>
    </w:r>
    <w:r w:rsidR="008818E2">
      <w:rPr>
        <w:b/>
        <w:bCs/>
      </w:rPr>
      <w:instrText xml:space="preserve"> PAGE  \* Arabic  \* MERGEFORMAT </w:instrText>
    </w:r>
    <w:r w:rsidR="008818E2">
      <w:rPr>
        <w:b/>
        <w:bCs/>
      </w:rPr>
      <w:fldChar w:fldCharType="separate"/>
    </w:r>
    <w:r w:rsidR="008818E2">
      <w:rPr>
        <w:b/>
        <w:bCs/>
        <w:noProof/>
      </w:rPr>
      <w:t>4</w:t>
    </w:r>
    <w:r w:rsidR="008818E2">
      <w:rPr>
        <w:b/>
        <w:bCs/>
      </w:rPr>
      <w:fldChar w:fldCharType="end"/>
    </w:r>
    <w:r w:rsidR="008818E2">
      <w:t xml:space="preserve"> of </w:t>
    </w:r>
    <w:r w:rsidR="008818E2">
      <w:rPr>
        <w:b/>
        <w:bCs/>
      </w:rPr>
      <w:fldChar w:fldCharType="begin"/>
    </w:r>
    <w:r w:rsidR="008818E2">
      <w:rPr>
        <w:b/>
        <w:bCs/>
      </w:rPr>
      <w:instrText xml:space="preserve"> NUMPAGES  \* Arabic  \* MERGEFORMAT </w:instrText>
    </w:r>
    <w:r w:rsidR="008818E2">
      <w:rPr>
        <w:b/>
        <w:bCs/>
      </w:rPr>
      <w:fldChar w:fldCharType="separate"/>
    </w:r>
    <w:r w:rsidR="008818E2">
      <w:rPr>
        <w:b/>
        <w:bCs/>
        <w:noProof/>
      </w:rPr>
      <w:t>6</w:t>
    </w:r>
    <w:r w:rsidR="008818E2">
      <w:rPr>
        <w:b/>
        <w:bC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0E56DB" w14:textId="0DC895F6" w:rsidR="00742A3B" w:rsidRPr="0021733F" w:rsidRDefault="00F63EEF" w:rsidP="0021733F">
    <w:pPr>
      <w:pStyle w:val="Footer"/>
    </w:pPr>
    <w:sdt>
      <w:sdtPr>
        <w:alias w:val="Title"/>
        <w:tag w:val=""/>
        <w:id w:val="-150291915"/>
        <w:dataBinding w:prefixMappings="xmlns:ns0='http://purl.org/dc/elements/1.1/' xmlns:ns1='http://schemas.openxmlformats.org/package/2006/metadata/core-properties' " w:xpath="/ns1:coreProperties[1]/ns0:title[1]" w:storeItemID="{6C3C8BC8-F283-45AE-878A-BAB7291924A1}"/>
        <w:text/>
      </w:sdtPr>
      <w:sdtEndPr/>
      <w:sdtContent>
        <w:r w:rsidR="008B3F4F">
          <w:t>2026-2027 QHNAPDC Reference Guide</w:t>
        </w:r>
      </w:sdtContent>
    </w:sdt>
    <w:r w:rsidR="00742A3B">
      <w:t xml:space="preserve"> - </w:t>
    </w:r>
    <w:sdt>
      <w:sdtPr>
        <w:alias w:val="Subject"/>
        <w:tag w:val=""/>
        <w:id w:val="-488014632"/>
        <w:dataBinding w:prefixMappings="xmlns:ns0='http://purl.org/dc/elements/1.1/' xmlns:ns1='http://schemas.openxmlformats.org/package/2006/metadata/core-properties' " w:xpath="/ns1:coreProperties[1]/ns0:subject[1]" w:storeItemID="{6C3C8BC8-F283-45AE-878A-BAB7291924A1}"/>
        <w:text/>
      </w:sdtPr>
      <w:sdtEndPr/>
      <w:sdtContent>
        <w:r w:rsidR="008B3F4F">
          <w:t>Queensland Health Non-Admitted Patient Data Collection (QHNAPDC) 2026-2027</w:t>
        </w:r>
      </w:sdtContent>
    </w:sdt>
    <w:r w:rsidR="00742A3B">
      <w:ptab w:relativeTo="margin" w:alignment="right" w:leader="none"/>
    </w:r>
    <w:r w:rsidR="00742A3B">
      <w:t xml:space="preserve">Page </w:t>
    </w:r>
    <w:r w:rsidR="00742A3B">
      <w:fldChar w:fldCharType="begin"/>
    </w:r>
    <w:r w:rsidR="00742A3B">
      <w:instrText xml:space="preserve"> PAGE  \* Arabic  \* MERGEFORMAT </w:instrText>
    </w:r>
    <w:r w:rsidR="00742A3B">
      <w:fldChar w:fldCharType="separate"/>
    </w:r>
    <w:r w:rsidR="00742A3B">
      <w:rPr>
        <w:noProof/>
      </w:rPr>
      <w:t>2</w:t>
    </w:r>
    <w:r w:rsidR="00742A3B">
      <w:fldChar w:fldCharType="end"/>
    </w:r>
    <w:r w:rsidR="00742A3B">
      <w:t xml:space="preserve"> of </w:t>
    </w:r>
    <w:fldSimple w:instr="NUMPAGES  \* Arabic  \* MERGEFORMAT">
      <w:r w:rsidR="00742A3B">
        <w:rPr>
          <w:noProof/>
        </w:rPr>
        <w:t>8</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A199389" w14:textId="77777777" w:rsidR="00E652BE" w:rsidRDefault="00E652BE" w:rsidP="005C306E">
      <w:pPr>
        <w:spacing w:after="0" w:line="240" w:lineRule="auto"/>
      </w:pPr>
      <w:r>
        <w:separator/>
      </w:r>
    </w:p>
  </w:footnote>
  <w:footnote w:type="continuationSeparator" w:id="0">
    <w:p w14:paraId="076E1889" w14:textId="77777777" w:rsidR="00E652BE" w:rsidRDefault="00E652BE" w:rsidP="005C306E">
      <w:pPr>
        <w:spacing w:after="0" w:line="240" w:lineRule="auto"/>
      </w:pPr>
      <w:r>
        <w:continuationSeparator/>
      </w:r>
    </w:p>
  </w:footnote>
  <w:footnote w:id="1">
    <w:p w14:paraId="2A64146F" w14:textId="77777777" w:rsidR="008818E2" w:rsidRDefault="008818E2" w:rsidP="008818E2">
      <w:pPr>
        <w:pStyle w:val="FootnoteText"/>
        <w:jc w:val="both"/>
      </w:pPr>
      <w:r>
        <w:rPr>
          <w:rStyle w:val="FootnoteReference"/>
        </w:rPr>
        <w:footnoteRef/>
      </w:r>
      <w:r>
        <w:t xml:space="preserve"> </w:t>
      </w:r>
      <w:r w:rsidRPr="009C1C5F">
        <w:rPr>
          <w:rFonts w:eastAsia="Times New Roman" w:cs="Arial"/>
          <w:sz w:val="18"/>
          <w:szCs w:val="18"/>
          <w:lang w:eastAsia="en-AU"/>
        </w:rPr>
        <w:t xml:space="preserve">The term ‘reporting entity’ used in this manual refers to one of the three hierarchical levels for reporting </w:t>
      </w:r>
      <w:r>
        <w:rPr>
          <w:rFonts w:eastAsia="Times New Roman" w:cs="Arial"/>
          <w:sz w:val="18"/>
          <w:szCs w:val="18"/>
          <w:lang w:eastAsia="en-AU"/>
        </w:rPr>
        <w:t>non-admitted outpatient activity</w:t>
      </w:r>
      <w:r w:rsidRPr="009C1C5F">
        <w:rPr>
          <w:rFonts w:eastAsia="Times New Roman" w:cs="Arial"/>
          <w:sz w:val="18"/>
          <w:szCs w:val="18"/>
          <w:lang w:eastAsia="en-AU"/>
        </w:rPr>
        <w:t xml:space="preserve"> data i.e., </w:t>
      </w:r>
      <w:r w:rsidRPr="009C1C5F">
        <w:rPr>
          <w:rFonts w:eastAsia="Times New Roman"/>
          <w:sz w:val="18"/>
          <w:szCs w:val="18"/>
          <w:lang w:eastAsia="en-AU"/>
        </w:rPr>
        <w:t>either</w:t>
      </w:r>
      <w:r w:rsidRPr="009C1C5F">
        <w:rPr>
          <w:rFonts w:eastAsia="Times New Roman" w:cs="Arial"/>
          <w:sz w:val="18"/>
          <w:szCs w:val="18"/>
          <w:lang w:eastAsia="en-AU"/>
        </w:rPr>
        <w:t xml:space="preserve"> the hospital, the HHS or the State.  The term ‘reporting entities’ used in this manual refers collectively to the three hierarchical levels for monthly activity reporting being the hospital, the HHS and the State.</w:t>
      </w:r>
    </w:p>
  </w:footnote>
  <w:footnote w:id="2">
    <w:p w14:paraId="5C70BCCA" w14:textId="77777777" w:rsidR="008818E2" w:rsidRPr="003F1E82" w:rsidRDefault="008818E2" w:rsidP="008818E2">
      <w:pPr>
        <w:pStyle w:val="FootnoteText"/>
        <w:rPr>
          <w:rFonts w:cs="Arial"/>
        </w:rPr>
      </w:pPr>
      <w:r w:rsidRPr="003F1E82">
        <w:rPr>
          <w:rStyle w:val="FootnoteReference"/>
        </w:rPr>
        <w:footnoteRef/>
      </w:r>
      <w:r w:rsidRPr="003F1E82">
        <w:rPr>
          <w:rFonts w:cs="Arial"/>
        </w:rPr>
        <w:t xml:space="preserve">Outpatient service events must meet the definition of a service event being </w:t>
      </w:r>
      <w:r w:rsidRPr="003F1E82">
        <w:rPr>
          <w:rFonts w:cs="Arial"/>
          <w:i/>
        </w:rPr>
        <w:t>an interaction between one or more healthcare provider(s) with one non-admitted patient, which must contain therapeutic/clinical content and result in a dated entry in the patient's medical record</w:t>
      </w:r>
      <w:r w:rsidRPr="003F1E82">
        <w:rPr>
          <w:rFonts w:cs="Arial"/>
          <w:lang w:val="en"/>
        </w:rPr>
        <w:t xml:space="preserve"> Australian Government, Australian Institute of Health and Welfare. National Health Data Dictionary. &lt;</w:t>
      </w:r>
      <w:hyperlink r:id="rId1" w:history="1">
        <w:r w:rsidRPr="003F1E82">
          <w:rPr>
            <w:rStyle w:val="Hyperlink"/>
          </w:rPr>
          <w:t>http://meteor.aihw.gov.au/content/index.phtml/itemId/652089</w:t>
        </w:r>
      </w:hyperlink>
      <w:r w:rsidRPr="003F1E82">
        <w:rPr>
          <w:rFonts w:cs="Arial"/>
          <w:lang w:val="en"/>
        </w:rPr>
        <w:t>&gt; Retrieved 2</w:t>
      </w:r>
      <w:r>
        <w:rPr>
          <w:rFonts w:cs="Arial"/>
          <w:lang w:val="en"/>
        </w:rPr>
        <w:t>3</w:t>
      </w:r>
      <w:r w:rsidRPr="003F1E82">
        <w:rPr>
          <w:rFonts w:cs="Arial"/>
          <w:lang w:val="en"/>
        </w:rPr>
        <w:t>/0</w:t>
      </w:r>
      <w:r>
        <w:rPr>
          <w:rFonts w:cs="Arial"/>
          <w:lang w:val="en"/>
        </w:rPr>
        <w:t>2</w:t>
      </w:r>
      <w:r w:rsidRPr="003F1E82">
        <w:rPr>
          <w:rFonts w:cs="Arial"/>
          <w:lang w:val="en"/>
        </w:rPr>
        <w:t>/202</w:t>
      </w:r>
      <w:r>
        <w:rPr>
          <w:rFonts w:cs="Arial"/>
          <w:lang w:val="en"/>
        </w:rPr>
        <w:t>6</w:t>
      </w:r>
    </w:p>
  </w:footnote>
  <w:footnote w:id="3">
    <w:p w14:paraId="6C0782BF" w14:textId="77777777" w:rsidR="008818E2" w:rsidRPr="003F1E82" w:rsidRDefault="008818E2" w:rsidP="008818E2">
      <w:pPr>
        <w:pStyle w:val="BodyText"/>
      </w:pPr>
      <w:r w:rsidRPr="003F1E82">
        <w:rPr>
          <w:rStyle w:val="FootnoteReference"/>
        </w:rPr>
        <w:footnoteRef/>
      </w:r>
      <w:r w:rsidRPr="003F1E82">
        <w:t xml:space="preserve"> </w:t>
      </w:r>
      <w:r w:rsidRPr="003F1E82">
        <w:rPr>
          <w:rFonts w:eastAsia="MS PGothic" w:cs="Arial"/>
          <w:sz w:val="16"/>
          <w:szCs w:val="16"/>
        </w:rPr>
        <w:t>A PCHSE is defined as an interaction between a client and one or more healthcare provider(s) containing therapeutic/clinical content, resulting in a dated entry in the patient’s medical record, file or other client service record and occurring in a community setting, or under the auspices of a community health service.</w:t>
      </w:r>
    </w:p>
  </w:footnote>
  <w:footnote w:id="4">
    <w:p w14:paraId="772FD2C4" w14:textId="77777777" w:rsidR="008818E2" w:rsidRPr="003F1E82" w:rsidRDefault="008818E2" w:rsidP="008818E2">
      <w:pPr>
        <w:pStyle w:val="FootnoteText"/>
      </w:pPr>
      <w:r w:rsidRPr="003F1E82">
        <w:rPr>
          <w:rStyle w:val="FootnoteReference"/>
        </w:rPr>
        <w:footnoteRef/>
      </w:r>
      <w:r w:rsidRPr="003F1E82">
        <w:t xml:space="preserve"> In-scope HHS activity is that provided by the facilities of the HHS which are not ‘declared’ hospitals as well as the activity provided by the HHS directly.</w:t>
      </w:r>
    </w:p>
  </w:footnote>
  <w:footnote w:id="5">
    <w:p w14:paraId="00B5B34D" w14:textId="77777777" w:rsidR="008818E2" w:rsidRPr="003F1E82" w:rsidRDefault="008818E2" w:rsidP="008818E2">
      <w:pPr>
        <w:pStyle w:val="FootnoteText"/>
        <w:rPr>
          <w:spacing w:val="-12"/>
        </w:rPr>
      </w:pPr>
      <w:r w:rsidRPr="003F1E82">
        <w:rPr>
          <w:rStyle w:val="FootnoteReference"/>
        </w:rPr>
        <w:footnoteRef/>
      </w:r>
      <w:r w:rsidRPr="003F1E82">
        <w:t xml:space="preserve"> </w:t>
      </w:r>
      <w:r w:rsidRPr="003F1E82">
        <w:rPr>
          <w:spacing w:val="-1"/>
        </w:rPr>
        <w:t>Australian</w:t>
      </w:r>
      <w:r w:rsidRPr="003F1E82">
        <w:rPr>
          <w:spacing w:val="-7"/>
        </w:rPr>
        <w:t xml:space="preserve"> </w:t>
      </w:r>
      <w:r w:rsidRPr="003F1E82">
        <w:t>Government,</w:t>
      </w:r>
      <w:r w:rsidRPr="003F1E82">
        <w:rPr>
          <w:spacing w:val="-8"/>
        </w:rPr>
        <w:t xml:space="preserve"> </w:t>
      </w:r>
      <w:r w:rsidRPr="003F1E82">
        <w:rPr>
          <w:spacing w:val="-1"/>
        </w:rPr>
        <w:t>Australian</w:t>
      </w:r>
      <w:r w:rsidRPr="003F1E82">
        <w:rPr>
          <w:spacing w:val="-7"/>
        </w:rPr>
        <w:t xml:space="preserve"> </w:t>
      </w:r>
      <w:r w:rsidRPr="003F1E82">
        <w:rPr>
          <w:spacing w:val="-1"/>
        </w:rPr>
        <w:t>Institute</w:t>
      </w:r>
      <w:r w:rsidRPr="003F1E82">
        <w:rPr>
          <w:spacing w:val="-6"/>
        </w:rPr>
        <w:t xml:space="preserve"> </w:t>
      </w:r>
      <w:r w:rsidRPr="003F1E82">
        <w:rPr>
          <w:spacing w:val="-1"/>
        </w:rPr>
        <w:t>of</w:t>
      </w:r>
      <w:r w:rsidRPr="003F1E82">
        <w:rPr>
          <w:spacing w:val="-5"/>
        </w:rPr>
        <w:t xml:space="preserve"> </w:t>
      </w:r>
      <w:r w:rsidRPr="003F1E82">
        <w:rPr>
          <w:spacing w:val="-1"/>
        </w:rPr>
        <w:t>Health</w:t>
      </w:r>
      <w:r w:rsidRPr="003F1E82">
        <w:rPr>
          <w:spacing w:val="-6"/>
        </w:rPr>
        <w:t xml:space="preserve"> </w:t>
      </w:r>
      <w:r w:rsidRPr="003F1E82">
        <w:t>&amp;</w:t>
      </w:r>
      <w:r w:rsidRPr="003F1E82">
        <w:rPr>
          <w:spacing w:val="-13"/>
        </w:rPr>
        <w:t xml:space="preserve"> </w:t>
      </w:r>
      <w:r w:rsidRPr="003F1E82">
        <w:t>Welfare.</w:t>
      </w:r>
      <w:r w:rsidRPr="003F1E82">
        <w:rPr>
          <w:spacing w:val="-7"/>
        </w:rPr>
        <w:t xml:space="preserve"> </w:t>
      </w:r>
      <w:r w:rsidRPr="003F1E82">
        <w:rPr>
          <w:spacing w:val="-1"/>
        </w:rPr>
        <w:t>National</w:t>
      </w:r>
      <w:r w:rsidRPr="003F1E82">
        <w:rPr>
          <w:spacing w:val="-8"/>
        </w:rPr>
        <w:t xml:space="preserve"> </w:t>
      </w:r>
      <w:r w:rsidRPr="003F1E82">
        <w:t>Health</w:t>
      </w:r>
      <w:r w:rsidRPr="003F1E82">
        <w:rPr>
          <w:spacing w:val="-6"/>
        </w:rPr>
        <w:t xml:space="preserve"> </w:t>
      </w:r>
      <w:r w:rsidRPr="003F1E82">
        <w:rPr>
          <w:spacing w:val="-1"/>
        </w:rPr>
        <w:t>Data Dictionary.</w:t>
      </w:r>
      <w:r w:rsidRPr="003F1E82">
        <w:rPr>
          <w:spacing w:val="-12"/>
        </w:rPr>
        <w:t xml:space="preserve"> </w:t>
      </w:r>
    </w:p>
    <w:p w14:paraId="55AC3B75" w14:textId="77777777" w:rsidR="008818E2" w:rsidRPr="009C42D1" w:rsidRDefault="008818E2" w:rsidP="008818E2">
      <w:pPr>
        <w:pStyle w:val="FootnoteText"/>
      </w:pPr>
      <w:r w:rsidRPr="003F1E82">
        <w:t>&lt;</w:t>
      </w:r>
      <w:hyperlink r:id="rId2" w:history="1">
        <w:r>
          <w:rPr>
            <w:rStyle w:val="Hyperlink"/>
          </w:rPr>
          <w:t>https://meteor.aihw.gov.au/content/808014</w:t>
        </w:r>
      </w:hyperlink>
      <w:r w:rsidRPr="003F1E82">
        <w:t>&gt;</w:t>
      </w:r>
      <w:r w:rsidRPr="003F1E82">
        <w:rPr>
          <w:spacing w:val="-10"/>
        </w:rPr>
        <w:t xml:space="preserve"> </w:t>
      </w:r>
      <w:r w:rsidRPr="003F1E82">
        <w:rPr>
          <w:spacing w:val="-1"/>
        </w:rPr>
        <w:t>Retrieved</w:t>
      </w:r>
      <w:r w:rsidRPr="003F1E82">
        <w:rPr>
          <w:spacing w:val="-10"/>
        </w:rPr>
        <w:t xml:space="preserve"> </w:t>
      </w:r>
      <w:r>
        <w:t>23/02/2026</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943C5C" w14:textId="77777777" w:rsidR="00A2201F" w:rsidRPr="00ED7CF8" w:rsidRDefault="00ED7CF8" w:rsidP="00ED7CF8">
    <w:pPr>
      <w:pStyle w:val="Header"/>
    </w:pPr>
    <w:r>
      <w:rPr>
        <w:noProof/>
      </w:rPr>
      <w:drawing>
        <wp:anchor distT="0" distB="71755" distL="114300" distR="114300" simplePos="0" relativeHeight="251658240" behindDoc="0" locked="0" layoutInCell="1" allowOverlap="1" wp14:anchorId="5031189C" wp14:editId="0689F669">
          <wp:simplePos x="0" y="0"/>
          <wp:positionH relativeFrom="page">
            <wp:align>left</wp:align>
          </wp:positionH>
          <wp:positionV relativeFrom="page">
            <wp:align>top</wp:align>
          </wp:positionV>
          <wp:extent cx="10692000" cy="612000"/>
          <wp:effectExtent l="0" t="0" r="0" b="0"/>
          <wp:wrapTopAndBottom/>
          <wp:docPr id="1851892717" name="Graphic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8190913" name="Graphic 7">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10692000" cy="61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DA23BE" w14:textId="77777777" w:rsidR="00B80C63" w:rsidRPr="00B80C63" w:rsidRDefault="00B80C63" w:rsidP="00B80C63">
    <w:pPr>
      <w:pStyle w:val="Header"/>
      <w:rPr>
        <w:rFonts w:cstheme="minorHAnsi"/>
      </w:rPr>
    </w:pPr>
    <w:r w:rsidRPr="00B80C63">
      <w:rPr>
        <w:rFonts w:cstheme="minorHAnsi"/>
        <w:noProof/>
      </w:rPr>
      <w:drawing>
        <wp:anchor distT="0" distB="0" distL="114300" distR="114300" simplePos="0" relativeHeight="251658241" behindDoc="1" locked="0" layoutInCell="1" allowOverlap="1" wp14:anchorId="75BED689" wp14:editId="35392F0B">
          <wp:simplePos x="0" y="0"/>
          <wp:positionH relativeFrom="page">
            <wp:posOffset>0</wp:posOffset>
          </wp:positionH>
          <wp:positionV relativeFrom="page">
            <wp:posOffset>0</wp:posOffset>
          </wp:positionV>
          <wp:extent cx="7560000" cy="795226"/>
          <wp:effectExtent l="0" t="0" r="3175" b="5080"/>
          <wp:wrapNone/>
          <wp:docPr id="1891832134" name="Graphic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9319866" name="Graphic 4">
                    <a:extLst>
                      <a:ext uri="{C183D7F6-B498-43B3-948B-1728B52AA6E4}">
                        <adec:decorative xmlns:adec="http://schemas.microsoft.com/office/drawing/2017/decorative" val="1"/>
                      </a:ext>
                    </a:extLst>
                  </pic:cNvPr>
                  <pic:cNvPicPr/>
                </pic:nvPicPr>
                <pic:blipFill rotWithShape="1">
                  <a:blip r:embed="rId1">
                    <a:extLst>
                      <a:ext uri="{96DAC541-7B7A-43D3-8B79-37D633B846F1}">
                        <asvg:svgBlip xmlns:asvg="http://schemas.microsoft.com/office/drawing/2016/SVG/main" r:embed="rId2"/>
                      </a:ext>
                    </a:extLst>
                  </a:blip>
                  <a:srcRect l="323" r="343"/>
                  <a:stretch>
                    <a:fillRect/>
                  </a:stretch>
                </pic:blipFill>
                <pic:spPr bwMode="auto">
                  <a:xfrm>
                    <a:off x="0" y="0"/>
                    <a:ext cx="7560000" cy="795226"/>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71D0F8" w14:textId="77777777" w:rsidR="008818E2" w:rsidRDefault="008818E2">
    <w:pPr>
      <w:pStyle w:val="Header"/>
    </w:pPr>
    <w:r>
      <w:rPr>
        <w:noProof/>
        <w:sz w:val="36"/>
      </w:rPr>
      <w:drawing>
        <wp:anchor distT="0" distB="0" distL="0" distR="0" simplePos="0" relativeHeight="251658244" behindDoc="0" locked="0" layoutInCell="1" allowOverlap="1" wp14:anchorId="5CBF9DBA" wp14:editId="50BEE863">
          <wp:simplePos x="0" y="0"/>
          <wp:positionH relativeFrom="page">
            <wp:align>left</wp:align>
          </wp:positionH>
          <wp:positionV relativeFrom="page">
            <wp:align>top</wp:align>
          </wp:positionV>
          <wp:extent cx="7559749" cy="488950"/>
          <wp:effectExtent l="0" t="0" r="3175" b="6350"/>
          <wp:wrapNone/>
          <wp:docPr id="5" name="Image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Image 5"/>
                  <pic:cNvPicPr/>
                </pic:nvPicPr>
                <pic:blipFill>
                  <a:blip r:embed="rId1" cstate="print"/>
                  <a:stretch>
                    <a:fillRect/>
                  </a:stretch>
                </pic:blipFill>
                <pic:spPr>
                  <a:xfrm>
                    <a:off x="0" y="0"/>
                    <a:ext cx="7559749" cy="48895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2BD271" w14:textId="77777777" w:rsidR="00AB2877" w:rsidRDefault="00AB2877">
    <w:pPr>
      <w:pStyle w:val="Header"/>
    </w:pPr>
    <w:r>
      <w:rPr>
        <w:noProof/>
        <w:sz w:val="36"/>
      </w:rPr>
      <w:drawing>
        <wp:anchor distT="0" distB="0" distL="0" distR="0" simplePos="0" relativeHeight="251658245" behindDoc="0" locked="0" layoutInCell="1" allowOverlap="1" wp14:anchorId="4E34DFA3" wp14:editId="499D0665">
          <wp:simplePos x="0" y="0"/>
          <wp:positionH relativeFrom="page">
            <wp:align>right</wp:align>
          </wp:positionH>
          <wp:positionV relativeFrom="page">
            <wp:align>top</wp:align>
          </wp:positionV>
          <wp:extent cx="10685721" cy="499730"/>
          <wp:effectExtent l="0" t="0" r="0" b="0"/>
          <wp:wrapNone/>
          <wp:docPr id="1140728044" name="Image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Image 5"/>
                  <pic:cNvPicPr/>
                </pic:nvPicPr>
                <pic:blipFill>
                  <a:blip r:embed="rId1" cstate="print"/>
                  <a:stretch>
                    <a:fillRect/>
                  </a:stretch>
                </pic:blipFill>
                <pic:spPr>
                  <a:xfrm>
                    <a:off x="0" y="0"/>
                    <a:ext cx="10685721" cy="499730"/>
                  </a:xfrm>
                  <a:prstGeom prst="rect">
                    <a:avLst/>
                  </a:prstGeom>
                </pic:spPr>
              </pic:pic>
            </a:graphicData>
          </a:graphic>
          <wp14:sizeRelH relativeFrom="margin">
            <wp14:pctWidth>0</wp14:pctWidth>
          </wp14:sizeRelH>
          <wp14:sizeRelV relativeFrom="margin">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4AEFA4" w14:textId="77777777" w:rsidR="00742A3B" w:rsidRPr="007D0AE5" w:rsidRDefault="007D0AE5" w:rsidP="007D0AE5">
    <w:pPr>
      <w:pStyle w:val="Header"/>
      <w:rPr>
        <w:rFonts w:cstheme="minorHAnsi"/>
      </w:rPr>
    </w:pPr>
    <w:r w:rsidRPr="007D0AE5">
      <w:rPr>
        <w:rFonts w:cstheme="minorHAnsi"/>
        <w:noProof/>
      </w:rPr>
      <w:drawing>
        <wp:anchor distT="0" distB="71755" distL="114300" distR="114300" simplePos="0" relativeHeight="251658243" behindDoc="0" locked="0" layoutInCell="1" allowOverlap="1" wp14:anchorId="743FAD4E" wp14:editId="49E87F46">
          <wp:simplePos x="0" y="0"/>
          <wp:positionH relativeFrom="page">
            <wp:posOffset>0</wp:posOffset>
          </wp:positionH>
          <wp:positionV relativeFrom="page">
            <wp:posOffset>0</wp:posOffset>
          </wp:positionV>
          <wp:extent cx="10692000" cy="432000"/>
          <wp:effectExtent l="0" t="0" r="0" b="6350"/>
          <wp:wrapTopAndBottom/>
          <wp:docPr id="373820147" name="Graphic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8190913" name="Graphic 7">
                    <a:extLst>
                      <a:ext uri="{C183D7F6-B498-43B3-948B-1728B52AA6E4}">
                        <adec:decorative xmlns:adec="http://schemas.microsoft.com/office/drawing/2017/decorative" val="1"/>
                      </a:ext>
                    </a:extLst>
                  </pic:cNvPr>
                  <pic:cNvPicPr/>
                </pic:nvPicPr>
                <pic:blipFill rotWithShape="1">
                  <a:blip r:embed="rId1">
                    <a:extLst>
                      <a:ext uri="{96DAC541-7B7A-43D3-8B79-37D633B846F1}">
                        <asvg:svgBlip xmlns:asvg="http://schemas.microsoft.com/office/drawing/2016/SVG/main" r:embed="rId2"/>
                      </a:ext>
                    </a:extLst>
                  </a:blip>
                  <a:srcRect t="1458" b="28232"/>
                  <a:stretch>
                    <a:fillRect/>
                  </a:stretch>
                </pic:blipFill>
                <pic:spPr bwMode="auto">
                  <a:xfrm>
                    <a:off x="0" y="0"/>
                    <a:ext cx="10692000" cy="432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40359F" w14:textId="77777777" w:rsidR="00AB2877" w:rsidRPr="00B80C63" w:rsidRDefault="00AB2877" w:rsidP="00B80C63">
    <w:pPr>
      <w:pStyle w:val="Header"/>
      <w:rPr>
        <w:rFonts w:cstheme="minorHAnsi"/>
      </w:rPr>
    </w:pPr>
    <w:r w:rsidRPr="00B80C63">
      <w:rPr>
        <w:rFonts w:cstheme="minorHAnsi"/>
        <w:noProof/>
      </w:rPr>
      <w:drawing>
        <wp:anchor distT="0" distB="0" distL="114300" distR="114300" simplePos="0" relativeHeight="251658246" behindDoc="1" locked="0" layoutInCell="1" allowOverlap="1" wp14:anchorId="6B55FB69" wp14:editId="5C9AE580">
          <wp:simplePos x="0" y="0"/>
          <wp:positionH relativeFrom="page">
            <wp:posOffset>0</wp:posOffset>
          </wp:positionH>
          <wp:positionV relativeFrom="page">
            <wp:posOffset>0</wp:posOffset>
          </wp:positionV>
          <wp:extent cx="7560000" cy="795226"/>
          <wp:effectExtent l="0" t="0" r="3175" b="5080"/>
          <wp:wrapNone/>
          <wp:docPr id="753640288" name="Graphic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9319866" name="Graphic 4">
                    <a:extLst>
                      <a:ext uri="{C183D7F6-B498-43B3-948B-1728B52AA6E4}">
                        <adec:decorative xmlns:adec="http://schemas.microsoft.com/office/drawing/2017/decorative" val="1"/>
                      </a:ext>
                    </a:extLst>
                  </pic:cNvPr>
                  <pic:cNvPicPr/>
                </pic:nvPicPr>
                <pic:blipFill rotWithShape="1">
                  <a:blip r:embed="rId1">
                    <a:extLst>
                      <a:ext uri="{96DAC541-7B7A-43D3-8B79-37D633B846F1}">
                        <asvg:svgBlip xmlns:asvg="http://schemas.microsoft.com/office/drawing/2016/SVG/main" r:embed="rId2"/>
                      </a:ext>
                    </a:extLst>
                  </a:blip>
                  <a:srcRect l="323" r="343"/>
                  <a:stretch>
                    <a:fillRect/>
                  </a:stretch>
                </pic:blipFill>
                <pic:spPr bwMode="auto">
                  <a:xfrm>
                    <a:off x="0" y="0"/>
                    <a:ext cx="7560000" cy="795226"/>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3B7529"/>
    <w:multiLevelType w:val="multilevel"/>
    <w:tmpl w:val="A89862F8"/>
    <w:styleLink w:val="AppendixList"/>
    <w:lvl w:ilvl="0">
      <w:start w:val="1"/>
      <w:numFmt w:val="upperLetter"/>
      <w:pStyle w:val="AppendixHeading1"/>
      <w:suff w:val="space"/>
      <w:lvlText w:val="Appendix %1 -"/>
      <w:lvlJc w:val="left"/>
      <w:pPr>
        <w:ind w:left="0" w:firstLine="0"/>
      </w:pPr>
      <w:rPr>
        <w:rFonts w:hint="default"/>
      </w:rPr>
    </w:lvl>
    <w:lvl w:ilvl="1">
      <w:start w:val="1"/>
      <w:numFmt w:val="decimal"/>
      <w:pStyle w:val="AppendixHeading2"/>
      <w:suff w:val="space"/>
      <w:lvlText w:val="%1.%2"/>
      <w:lvlJc w:val="left"/>
      <w:pPr>
        <w:ind w:left="0" w:firstLine="0"/>
      </w:pPr>
      <w:rPr>
        <w:rFonts w:hint="default"/>
      </w:rPr>
    </w:lvl>
    <w:lvl w:ilvl="2">
      <w:start w:val="1"/>
      <w:numFmt w:val="none"/>
      <w:lvlRestart w:val="0"/>
      <w:suff w:val="nothing"/>
      <w:lvlText w:val="%3"/>
      <w:lvlJc w:val="left"/>
      <w:pPr>
        <w:ind w:left="0" w:firstLine="0"/>
      </w:pPr>
      <w:rPr>
        <w:rFonts w:hint="default"/>
      </w:rPr>
    </w:lvl>
    <w:lvl w:ilvl="3">
      <w:start w:val="1"/>
      <w:numFmt w:val="none"/>
      <w:lvlRestart w:val="0"/>
      <w:suff w:val="nothing"/>
      <w:lvlText w:val=""/>
      <w:lvlJc w:val="left"/>
      <w:pPr>
        <w:ind w:left="0" w:firstLine="0"/>
      </w:pPr>
      <w:rPr>
        <w:rFonts w:hint="default"/>
      </w:rPr>
    </w:lvl>
    <w:lvl w:ilvl="4">
      <w:start w:val="1"/>
      <w:numFmt w:val="none"/>
      <w:lvlRestart w:val="0"/>
      <w:suff w:val="nothing"/>
      <w:lvlText w:val=""/>
      <w:lvlJc w:val="left"/>
      <w:pPr>
        <w:ind w:left="0" w:firstLine="0"/>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 w15:restartNumberingAfterBreak="0">
    <w:nsid w:val="051E038F"/>
    <w:multiLevelType w:val="hybridMultilevel"/>
    <w:tmpl w:val="86783E14"/>
    <w:lvl w:ilvl="0" w:tplc="1444E376">
      <w:start w:val="1"/>
      <w:numFmt w:val="bullet"/>
      <w:pStyle w:val="BodySSBIndent"/>
      <w:lvlText w:val=""/>
      <w:lvlJc w:val="left"/>
      <w:pPr>
        <w:ind w:left="360" w:hanging="360"/>
      </w:pPr>
      <w:rPr>
        <w:rFonts w:ascii="Symbol" w:hAnsi="Symbol" w:hint="default"/>
        <w:color w:val="auto"/>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 w15:restartNumberingAfterBreak="0">
    <w:nsid w:val="06C44798"/>
    <w:multiLevelType w:val="multilevel"/>
    <w:tmpl w:val="8DE8785A"/>
    <w:numStyleLink w:val="BulletList"/>
  </w:abstractNum>
  <w:abstractNum w:abstractNumId="3" w15:restartNumberingAfterBreak="0">
    <w:nsid w:val="08D04BD1"/>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4" w15:restartNumberingAfterBreak="0">
    <w:nsid w:val="0E3115BD"/>
    <w:multiLevelType w:val="multilevel"/>
    <w:tmpl w:val="50040912"/>
    <w:lvl w:ilvl="0">
      <w:start w:val="1"/>
      <w:numFmt w:val="decimal"/>
      <w:pStyle w:val="NumberedList2Column"/>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1A835496"/>
    <w:multiLevelType w:val="multilevel"/>
    <w:tmpl w:val="64EAE47A"/>
    <w:styleLink w:val="Lists"/>
    <w:lvl w:ilvl="0">
      <w:start w:val="1"/>
      <w:numFmt w:val="decimal"/>
      <w:pStyle w:val="ListContinue"/>
      <w:lvlText w:val="%1)"/>
      <w:lvlJc w:val="left"/>
      <w:pPr>
        <w:ind w:left="720" w:hanging="720"/>
      </w:pPr>
      <w:rPr>
        <w:rFonts w:hint="default"/>
      </w:rPr>
    </w:lvl>
    <w:lvl w:ilvl="1">
      <w:start w:val="1"/>
      <w:numFmt w:val="decimal"/>
      <w:pStyle w:val="ListContinue2"/>
      <w:lvlText w:val="%1.%2)"/>
      <w:lvlJc w:val="left"/>
      <w:pPr>
        <w:ind w:left="1440" w:hanging="720"/>
      </w:pPr>
      <w:rPr>
        <w:rFonts w:hint="default"/>
      </w:rPr>
    </w:lvl>
    <w:lvl w:ilvl="2">
      <w:start w:val="1"/>
      <w:numFmt w:val="decimal"/>
      <w:pStyle w:val="ListContinue3"/>
      <w:lvlText w:val="%1.%2.%3)"/>
      <w:lvlJc w:val="left"/>
      <w:pPr>
        <w:ind w:left="2160" w:hanging="72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6" w15:restartNumberingAfterBreak="0">
    <w:nsid w:val="202903A2"/>
    <w:multiLevelType w:val="multilevel"/>
    <w:tmpl w:val="B49C41C2"/>
    <w:styleLink w:val="TableBulletList"/>
    <w:lvl w:ilvl="0">
      <w:start w:val="1"/>
      <w:numFmt w:val="bullet"/>
      <w:pStyle w:val="TableBullet"/>
      <w:lvlText w:val=""/>
      <w:lvlJc w:val="left"/>
      <w:pPr>
        <w:ind w:left="360" w:hanging="360"/>
      </w:pPr>
      <w:rPr>
        <w:rFonts w:ascii="Symbol" w:hAnsi="Symbol" w:hint="default"/>
        <w:color w:val="auto"/>
      </w:rPr>
    </w:lvl>
    <w:lvl w:ilvl="1">
      <w:start w:val="1"/>
      <w:numFmt w:val="bullet"/>
      <w:pStyle w:val="TableBullet2"/>
      <w:lvlText w:val="–"/>
      <w:lvlJc w:val="left"/>
      <w:pPr>
        <w:ind w:left="720" w:hanging="360"/>
      </w:pPr>
      <w:rPr>
        <w:rFonts w:ascii="Franklin Gothic Medium" w:hAnsi="Franklin Gothic Medium" w:hint="default"/>
        <w:color w:val="auto"/>
      </w:rPr>
    </w:lvl>
    <w:lvl w:ilvl="2">
      <w:start w:val="1"/>
      <w:numFmt w:val="bullet"/>
      <w:pStyle w:val="TableBullet3"/>
      <w:lvlText w:val=""/>
      <w:lvlJc w:val="left"/>
      <w:pPr>
        <w:ind w:left="1080" w:hanging="360"/>
      </w:pPr>
      <w:rPr>
        <w:rFonts w:ascii="Symbol" w:hAnsi="Symbol" w:hint="default"/>
        <w:color w:val="auto"/>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7" w15:restartNumberingAfterBreak="0">
    <w:nsid w:val="21240F6C"/>
    <w:multiLevelType w:val="multilevel"/>
    <w:tmpl w:val="C2FE460C"/>
    <w:styleLink w:val="Bullets"/>
    <w:lvl w:ilvl="0">
      <w:start w:val="1"/>
      <w:numFmt w:val="bullet"/>
      <w:lvlText w:val=""/>
      <w:lvlJc w:val="left"/>
      <w:pPr>
        <w:ind w:left="360" w:hanging="360"/>
      </w:pPr>
      <w:rPr>
        <w:rFonts w:ascii="Symbol" w:hAnsi="Symbol" w:hint="default"/>
        <w:color w:val="005EB8" w:themeColor="accent1"/>
      </w:rPr>
    </w:lvl>
    <w:lvl w:ilvl="1">
      <w:start w:val="1"/>
      <w:numFmt w:val="bullet"/>
      <w:lvlText w:val=""/>
      <w:lvlJc w:val="left"/>
      <w:pPr>
        <w:ind w:left="720" w:hanging="360"/>
      </w:pPr>
      <w:rPr>
        <w:rFonts w:ascii="Symbol" w:hAnsi="Symbol" w:hint="default"/>
      </w:rPr>
    </w:lvl>
    <w:lvl w:ilvl="2">
      <w:start w:val="1"/>
      <w:numFmt w:val="bullet"/>
      <w:lvlText w:val=""/>
      <w:lvlJc w:val="left"/>
      <w:pPr>
        <w:ind w:left="1080" w:hanging="360"/>
      </w:pPr>
      <w:rPr>
        <w:rFonts w:ascii="Symbol" w:hAnsi="Symbol" w:hint="default"/>
      </w:rPr>
    </w:lvl>
    <w:lvl w:ilvl="3">
      <w:start w:val="1"/>
      <w:numFmt w:val="bullet"/>
      <w:lvlText w:val=""/>
      <w:lvlJc w:val="left"/>
      <w:pPr>
        <w:ind w:left="1440" w:hanging="360"/>
      </w:pPr>
      <w:rPr>
        <w:rFonts w:ascii="Symbol" w:hAnsi="Symbol" w:hint="default"/>
        <w:color w:val="auto"/>
      </w:rPr>
    </w:lvl>
    <w:lvl w:ilvl="4">
      <w:start w:val="1"/>
      <w:numFmt w:val="bullet"/>
      <w:lvlText w:val=""/>
      <w:lvlJc w:val="left"/>
      <w:pPr>
        <w:ind w:left="1800" w:hanging="360"/>
      </w:pPr>
      <w:rPr>
        <w:rFonts w:ascii="Symbol" w:hAnsi="Symbol" w:hint="default"/>
        <w:color w:val="auto"/>
      </w:rPr>
    </w:lvl>
    <w:lvl w:ilvl="5">
      <w:start w:val="1"/>
      <w:numFmt w:val="bullet"/>
      <w:lvlText w:val=""/>
      <w:lvlJc w:val="left"/>
      <w:pPr>
        <w:ind w:left="2160" w:hanging="360"/>
      </w:pPr>
      <w:rPr>
        <w:rFonts w:ascii="Symbol" w:hAnsi="Symbol" w:hint="default"/>
        <w:color w:val="auto"/>
      </w:rPr>
    </w:lvl>
    <w:lvl w:ilvl="6">
      <w:start w:val="1"/>
      <w:numFmt w:val="bullet"/>
      <w:lvlText w:val=""/>
      <w:lvlJc w:val="left"/>
      <w:pPr>
        <w:ind w:left="2520" w:hanging="360"/>
      </w:pPr>
      <w:rPr>
        <w:rFonts w:ascii="Symbol" w:hAnsi="Symbol" w:hint="default"/>
        <w:color w:val="auto"/>
      </w:rPr>
    </w:lvl>
    <w:lvl w:ilvl="7">
      <w:start w:val="1"/>
      <w:numFmt w:val="bullet"/>
      <w:lvlText w:val=""/>
      <w:lvlJc w:val="left"/>
      <w:pPr>
        <w:ind w:left="2880" w:hanging="360"/>
      </w:pPr>
      <w:rPr>
        <w:rFonts w:ascii="Symbol" w:hAnsi="Symbol" w:hint="default"/>
        <w:color w:val="auto"/>
      </w:rPr>
    </w:lvl>
    <w:lvl w:ilvl="8">
      <w:start w:val="1"/>
      <w:numFmt w:val="bullet"/>
      <w:lvlText w:val=""/>
      <w:lvlJc w:val="left"/>
      <w:pPr>
        <w:ind w:left="3240" w:hanging="360"/>
      </w:pPr>
      <w:rPr>
        <w:rFonts w:ascii="Symbol" w:hAnsi="Symbol" w:hint="default"/>
        <w:color w:val="auto"/>
      </w:rPr>
    </w:lvl>
  </w:abstractNum>
  <w:abstractNum w:abstractNumId="8" w15:restartNumberingAfterBreak="0">
    <w:nsid w:val="288B1DDF"/>
    <w:multiLevelType w:val="multilevel"/>
    <w:tmpl w:val="4FEA20FC"/>
    <w:numStyleLink w:val="SmallList"/>
  </w:abstractNum>
  <w:abstractNum w:abstractNumId="9" w15:restartNumberingAfterBreak="0">
    <w:nsid w:val="353451E3"/>
    <w:multiLevelType w:val="multilevel"/>
    <w:tmpl w:val="5A3629FA"/>
    <w:lvl w:ilvl="0">
      <w:start w:val="1"/>
      <w:numFmt w:val="none"/>
      <w:suff w:val="nothing"/>
      <w:lvlText w:val="%1"/>
      <w:lvlJc w:val="left"/>
      <w:pPr>
        <w:ind w:left="0" w:firstLine="0"/>
      </w:pPr>
      <w:rPr>
        <w:rFonts w:hint="default"/>
      </w:rPr>
    </w:lvl>
    <w:lvl w:ilvl="1">
      <w:start w:val="1"/>
      <w:numFmt w:val="decimal"/>
      <w:lvlText w:val="%2."/>
      <w:lvlJc w:val="left"/>
      <w:pPr>
        <w:ind w:left="357" w:hanging="357"/>
      </w:pPr>
      <w:rPr>
        <w:rFonts w:hint="default"/>
      </w:rPr>
    </w:lvl>
    <w:lvl w:ilvl="2">
      <w:start w:val="1"/>
      <w:numFmt w:val="lowerLetter"/>
      <w:lvlText w:val="%3."/>
      <w:lvlJc w:val="left"/>
      <w:pPr>
        <w:ind w:left="720" w:hanging="363"/>
      </w:pPr>
      <w:rPr>
        <w:rFonts w:hint="default"/>
      </w:rPr>
    </w:lvl>
    <w:lvl w:ilvl="3">
      <w:start w:val="1"/>
      <w:numFmt w:val="lowerRoman"/>
      <w:lvlText w:val="%4."/>
      <w:lvlJc w:val="left"/>
      <w:pPr>
        <w:ind w:left="1077" w:hanging="357"/>
      </w:pPr>
      <w:rPr>
        <w:rFonts w:hint="default"/>
      </w:rPr>
    </w:lvl>
    <w:lvl w:ilvl="4">
      <w:start w:val="1"/>
      <w:numFmt w:val="upperLetter"/>
      <w:lvlText w:val="%5."/>
      <w:lvlJc w:val="left"/>
      <w:pPr>
        <w:ind w:left="1440" w:hanging="363"/>
      </w:pPr>
      <w:rPr>
        <w:rFonts w:hint="default"/>
      </w:rPr>
    </w:lvl>
    <w:lvl w:ilvl="5">
      <w:start w:val="1"/>
      <w:numFmt w:val="upperRoman"/>
      <w:lvlText w:val="%6."/>
      <w:lvlJc w:val="left"/>
      <w:pPr>
        <w:ind w:left="1797" w:hanging="357"/>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0" w15:restartNumberingAfterBreak="0">
    <w:nsid w:val="357BF304"/>
    <w:multiLevelType w:val="multilevel"/>
    <w:tmpl w:val="FFFFFFFF"/>
    <w:lvl w:ilvl="0">
      <w:start w:val="1"/>
      <w:numFmt w:val="bullet"/>
      <w:lvlText w:val=""/>
      <w:lvlJc w:val="left"/>
      <w:pPr>
        <w:ind w:left="36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39A06AC0"/>
    <w:multiLevelType w:val="multilevel"/>
    <w:tmpl w:val="5B10FB56"/>
    <w:styleLink w:val="111111"/>
    <w:lvl w:ilvl="0">
      <w:start w:val="1"/>
      <w:numFmt w:val="decimal"/>
      <w:pStyle w:val="NumberedHeading1"/>
      <w:suff w:val="space"/>
      <w:lvlText w:val="%1"/>
      <w:lvlJc w:val="left"/>
      <w:pPr>
        <w:ind w:left="0" w:firstLine="0"/>
      </w:pPr>
      <w:rPr>
        <w:rFonts w:hint="default"/>
      </w:rPr>
    </w:lvl>
    <w:lvl w:ilvl="1">
      <w:start w:val="1"/>
      <w:numFmt w:val="decimal"/>
      <w:pStyle w:val="NumberedHeading2"/>
      <w:suff w:val="space"/>
      <w:lvlText w:val="%1.%2"/>
      <w:lvlJc w:val="left"/>
      <w:pPr>
        <w:ind w:left="0" w:firstLine="0"/>
      </w:pPr>
      <w:rPr>
        <w:rFonts w:hint="default"/>
      </w:rPr>
    </w:lvl>
    <w:lvl w:ilvl="2">
      <w:start w:val="1"/>
      <w:numFmt w:val="decimal"/>
      <w:pStyle w:val="NumberedHeading3"/>
      <w:suff w:val="space"/>
      <w:lvlText w:val="%1.%2.%3"/>
      <w:lvlJc w:val="left"/>
      <w:pPr>
        <w:ind w:left="0" w:firstLine="0"/>
      </w:pPr>
      <w:rPr>
        <w:rFonts w:hint="default"/>
      </w:rPr>
    </w:lvl>
    <w:lvl w:ilvl="3">
      <w:start w:val="1"/>
      <w:numFmt w:val="decimal"/>
      <w:pStyle w:val="NumberedHeading4"/>
      <w:suff w:val="space"/>
      <w:lvlText w:val="%1.%2.%3.%4"/>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2" w15:restartNumberingAfterBreak="0">
    <w:nsid w:val="3B624CFD"/>
    <w:multiLevelType w:val="multilevel"/>
    <w:tmpl w:val="514C517C"/>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pStyle w:val="NumberedHeading5"/>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3" w15:restartNumberingAfterBreak="0">
    <w:nsid w:val="3CBE7AA1"/>
    <w:multiLevelType w:val="hybridMultilevel"/>
    <w:tmpl w:val="7584CCB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4" w15:restartNumberingAfterBreak="0">
    <w:nsid w:val="42130B51"/>
    <w:multiLevelType w:val="multilevel"/>
    <w:tmpl w:val="91BC690A"/>
    <w:lvl w:ilvl="0">
      <w:start w:val="1"/>
      <w:numFmt w:val="lowerRoman"/>
      <w:lvlText w:val="%1."/>
      <w:lvlJc w:val="righ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4F704A2A"/>
    <w:multiLevelType w:val="multilevel"/>
    <w:tmpl w:val="B49C41C2"/>
    <w:numStyleLink w:val="TableBulletList"/>
  </w:abstractNum>
  <w:abstractNum w:abstractNumId="16" w15:restartNumberingAfterBreak="0">
    <w:nsid w:val="57F81202"/>
    <w:multiLevelType w:val="multilevel"/>
    <w:tmpl w:val="8DE8785A"/>
    <w:styleLink w:val="BulletList"/>
    <w:lvl w:ilvl="0">
      <w:start w:val="1"/>
      <w:numFmt w:val="bullet"/>
      <w:pStyle w:val="ListBullet"/>
      <w:lvlText w:val=""/>
      <w:lvlJc w:val="left"/>
      <w:pPr>
        <w:tabs>
          <w:tab w:val="num" w:pos="357"/>
        </w:tabs>
        <w:ind w:left="357" w:hanging="357"/>
      </w:pPr>
      <w:rPr>
        <w:rFonts w:ascii="Symbol" w:hAnsi="Symbol" w:hint="default"/>
      </w:rPr>
    </w:lvl>
    <w:lvl w:ilvl="1">
      <w:start w:val="1"/>
      <w:numFmt w:val="bullet"/>
      <w:lvlRestart w:val="0"/>
      <w:pStyle w:val="ListBullet2"/>
      <w:lvlText w:val="–"/>
      <w:lvlJc w:val="left"/>
      <w:pPr>
        <w:tabs>
          <w:tab w:val="num" w:pos="720"/>
        </w:tabs>
        <w:ind w:left="720" w:hanging="360"/>
      </w:pPr>
      <w:rPr>
        <w:rFonts w:ascii="Franklin Gothic Medium" w:hAnsi="Franklin Gothic Medium" w:hint="default"/>
      </w:rPr>
    </w:lvl>
    <w:lvl w:ilvl="2">
      <w:start w:val="1"/>
      <w:numFmt w:val="bullet"/>
      <w:lvlRestart w:val="0"/>
      <w:pStyle w:val="ListBullet3"/>
      <w:lvlText w:val=""/>
      <w:lvlJc w:val="left"/>
      <w:pPr>
        <w:tabs>
          <w:tab w:val="num" w:pos="1077"/>
        </w:tabs>
        <w:ind w:left="1080" w:hanging="360"/>
      </w:pPr>
      <w:rPr>
        <w:rFonts w:ascii="Symbol" w:hAnsi="Symbol" w:hint="default"/>
      </w:rPr>
    </w:lvl>
    <w:lvl w:ilvl="3">
      <w:start w:val="1"/>
      <w:numFmt w:val="bullet"/>
      <w:lvlRestart w:val="0"/>
      <w:pStyle w:val="ListBullet4"/>
      <w:lvlText w:val="–"/>
      <w:lvlJc w:val="left"/>
      <w:pPr>
        <w:tabs>
          <w:tab w:val="num" w:pos="1077"/>
        </w:tabs>
        <w:ind w:left="1440" w:hanging="360"/>
      </w:pPr>
      <w:rPr>
        <w:rFonts w:ascii="Franklin Gothic Medium" w:hAnsi="Franklin Gothic Medium" w:hint="default"/>
      </w:rPr>
    </w:lvl>
    <w:lvl w:ilvl="4">
      <w:start w:val="1"/>
      <w:numFmt w:val="bullet"/>
      <w:lvlRestart w:val="0"/>
      <w:pStyle w:val="ListBullet5"/>
      <w:lvlText w:val=""/>
      <w:lvlJc w:val="left"/>
      <w:pPr>
        <w:tabs>
          <w:tab w:val="num" w:pos="1797"/>
        </w:tabs>
        <w:ind w:left="1800" w:hanging="360"/>
      </w:pPr>
      <w:rPr>
        <w:rFonts w:ascii="Symbol" w:hAnsi="Symbol"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7" w15:restartNumberingAfterBreak="0">
    <w:nsid w:val="5C920584"/>
    <w:multiLevelType w:val="multilevel"/>
    <w:tmpl w:val="A89862F8"/>
    <w:numStyleLink w:val="AppendixList"/>
  </w:abstractNum>
  <w:abstractNum w:abstractNumId="18" w15:restartNumberingAfterBreak="0">
    <w:nsid w:val="5EB51013"/>
    <w:multiLevelType w:val="multilevel"/>
    <w:tmpl w:val="A6FCABF0"/>
    <w:lvl w:ilvl="0">
      <w:start w:val="1"/>
      <w:numFmt w:val="decimal"/>
      <w:pStyle w:val="Heading1SSB"/>
      <w:lvlText w:val="%1."/>
      <w:lvlJc w:val="left"/>
      <w:pPr>
        <w:ind w:left="360" w:hanging="360"/>
      </w:pPr>
    </w:lvl>
    <w:lvl w:ilvl="1">
      <w:start w:val="1"/>
      <w:numFmt w:val="decimal"/>
      <w:pStyle w:val="Heading2SSB"/>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602A70E8"/>
    <w:multiLevelType w:val="multilevel"/>
    <w:tmpl w:val="64EAE47A"/>
    <w:numStyleLink w:val="Lists"/>
  </w:abstractNum>
  <w:abstractNum w:abstractNumId="20" w15:restartNumberingAfterBreak="0">
    <w:nsid w:val="66B04AE0"/>
    <w:multiLevelType w:val="multilevel"/>
    <w:tmpl w:val="CA6C085E"/>
    <w:styleLink w:val="1ai"/>
    <w:lvl w:ilvl="0">
      <w:start w:val="1"/>
      <w:numFmt w:val="decimal"/>
      <w:pStyle w:val="ListNumber"/>
      <w:lvlText w:val="%1."/>
      <w:lvlJc w:val="left"/>
      <w:pPr>
        <w:ind w:left="720" w:hanging="720"/>
      </w:pPr>
      <w:rPr>
        <w:rFonts w:hint="default"/>
      </w:rPr>
    </w:lvl>
    <w:lvl w:ilvl="1">
      <w:start w:val="1"/>
      <w:numFmt w:val="decimal"/>
      <w:pStyle w:val="ListNumber2"/>
      <w:lvlText w:val="%1.%2."/>
      <w:lvlJc w:val="left"/>
      <w:pPr>
        <w:ind w:left="1440" w:hanging="720"/>
      </w:pPr>
      <w:rPr>
        <w:rFonts w:hint="default"/>
      </w:rPr>
    </w:lvl>
    <w:lvl w:ilvl="2">
      <w:start w:val="1"/>
      <w:numFmt w:val="decimal"/>
      <w:pStyle w:val="ListNumber3"/>
      <w:lvlText w:val="%1.%2.%3."/>
      <w:lvlJc w:val="left"/>
      <w:pPr>
        <w:ind w:left="2160" w:hanging="72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1" w15:restartNumberingAfterBreak="0">
    <w:nsid w:val="743A199A"/>
    <w:multiLevelType w:val="multilevel"/>
    <w:tmpl w:val="DFE0553E"/>
    <w:lvl w:ilvl="0">
      <w:numFmt w:val="decimal"/>
      <w:pStyle w:val="Heading8"/>
      <w:lvlText w:val=""/>
      <w:lvlJc w:val="left"/>
    </w:lvl>
    <w:lvl w:ilvl="1">
      <w:numFmt w:val="decimal"/>
      <w:pStyle w:val="Heading9"/>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2" w15:restartNumberingAfterBreak="0">
    <w:nsid w:val="74744B88"/>
    <w:multiLevelType w:val="multilevel"/>
    <w:tmpl w:val="4FEA20FC"/>
    <w:styleLink w:val="SmallList"/>
    <w:lvl w:ilvl="0">
      <w:start w:val="1"/>
      <w:numFmt w:val="decimal"/>
      <w:pStyle w:val="List"/>
      <w:lvlText w:val="%1)"/>
      <w:lvlJc w:val="left"/>
      <w:pPr>
        <w:ind w:left="357" w:hanging="357"/>
      </w:pPr>
      <w:rPr>
        <w:rFonts w:hint="default"/>
      </w:rPr>
    </w:lvl>
    <w:lvl w:ilvl="1">
      <w:start w:val="1"/>
      <w:numFmt w:val="lowerLetter"/>
      <w:pStyle w:val="List2"/>
      <w:lvlText w:val="%2)"/>
      <w:lvlJc w:val="left"/>
      <w:pPr>
        <w:ind w:left="720" w:hanging="363"/>
      </w:pPr>
      <w:rPr>
        <w:rFonts w:hint="default"/>
      </w:rPr>
    </w:lvl>
    <w:lvl w:ilvl="2">
      <w:start w:val="1"/>
      <w:numFmt w:val="lowerRoman"/>
      <w:pStyle w:val="List3"/>
      <w:lvlText w:val="%3)"/>
      <w:lvlJc w:val="left"/>
      <w:pPr>
        <w:ind w:left="1077" w:hanging="357"/>
      </w:pPr>
      <w:rPr>
        <w:rFonts w:hint="default"/>
      </w:rPr>
    </w:lvl>
    <w:lvl w:ilvl="3">
      <w:start w:val="1"/>
      <w:numFmt w:val="upperLetter"/>
      <w:pStyle w:val="List4"/>
      <w:lvlText w:val="%4)"/>
      <w:lvlJc w:val="left"/>
      <w:pPr>
        <w:ind w:left="1440" w:hanging="363"/>
      </w:pPr>
      <w:rPr>
        <w:rFonts w:hint="default"/>
      </w:rPr>
    </w:lvl>
    <w:lvl w:ilvl="4">
      <w:start w:val="1"/>
      <w:numFmt w:val="upperRoman"/>
      <w:pStyle w:val="List5"/>
      <w:lvlText w:val="%5)"/>
      <w:lvlJc w:val="left"/>
      <w:pPr>
        <w:ind w:left="1797" w:hanging="357"/>
      </w:pPr>
      <w:rPr>
        <w:rFonts w:hint="default"/>
      </w:rPr>
    </w:lvl>
    <w:lvl w:ilvl="5">
      <w:numFmt w:val="decimal"/>
      <w:lvlText w:val=""/>
      <w:lvlJc w:val="left"/>
      <w:pPr>
        <w:ind w:left="0" w:firstLine="0"/>
      </w:pPr>
      <w:rPr>
        <w:rFonts w:hint="default"/>
      </w:rPr>
    </w:lvl>
    <w:lvl w:ilvl="6">
      <w:numFmt w:val="decimal"/>
      <w:lvlText w:val=""/>
      <w:lvlJc w:val="left"/>
      <w:pPr>
        <w:ind w:left="0" w:firstLine="0"/>
      </w:pPr>
      <w:rPr>
        <w:rFonts w:hint="default"/>
      </w:rPr>
    </w:lvl>
    <w:lvl w:ilvl="7">
      <w:numFmt w:val="decimal"/>
      <w:lvlText w:val=""/>
      <w:lvlJc w:val="left"/>
      <w:pPr>
        <w:ind w:left="0" w:firstLine="0"/>
      </w:pPr>
      <w:rPr>
        <w:rFonts w:hint="default"/>
      </w:rPr>
    </w:lvl>
    <w:lvl w:ilvl="8">
      <w:numFmt w:val="decimal"/>
      <w:lvlText w:val=""/>
      <w:lvlJc w:val="left"/>
      <w:pPr>
        <w:ind w:left="0" w:firstLine="0"/>
      </w:pPr>
      <w:rPr>
        <w:rFonts w:hint="default"/>
      </w:rPr>
    </w:lvl>
  </w:abstractNum>
  <w:abstractNum w:abstractNumId="23" w15:restartNumberingAfterBreak="0">
    <w:nsid w:val="7A1F4930"/>
    <w:multiLevelType w:val="multilevel"/>
    <w:tmpl w:val="5B10FB56"/>
    <w:numStyleLink w:val="111111"/>
  </w:abstractNum>
  <w:abstractNum w:abstractNumId="24" w15:restartNumberingAfterBreak="0">
    <w:nsid w:val="7DF27870"/>
    <w:multiLevelType w:val="multilevel"/>
    <w:tmpl w:val="CA6C085E"/>
    <w:numStyleLink w:val="1ai"/>
  </w:abstractNum>
  <w:num w:numId="1" w16cid:durableId="828256318">
    <w:abstractNumId w:val="9"/>
  </w:num>
  <w:num w:numId="2" w16cid:durableId="121651852">
    <w:abstractNumId w:val="11"/>
  </w:num>
  <w:num w:numId="3" w16cid:durableId="301155632">
    <w:abstractNumId w:val="16"/>
  </w:num>
  <w:num w:numId="4" w16cid:durableId="573202172">
    <w:abstractNumId w:val="5"/>
  </w:num>
  <w:num w:numId="5" w16cid:durableId="674459394">
    <w:abstractNumId w:val="21"/>
  </w:num>
  <w:num w:numId="6" w16cid:durableId="2125998402">
    <w:abstractNumId w:val="3"/>
  </w:num>
  <w:num w:numId="7" w16cid:durableId="1642884046">
    <w:abstractNumId w:val="6"/>
  </w:num>
  <w:num w:numId="8" w16cid:durableId="532231116">
    <w:abstractNumId w:val="20"/>
  </w:num>
  <w:num w:numId="9" w16cid:durableId="1176654461">
    <w:abstractNumId w:val="0"/>
  </w:num>
  <w:num w:numId="10" w16cid:durableId="1228226507">
    <w:abstractNumId w:val="22"/>
  </w:num>
  <w:num w:numId="11" w16cid:durableId="786394325">
    <w:abstractNumId w:val="23"/>
  </w:num>
  <w:num w:numId="12" w16cid:durableId="1898976871">
    <w:abstractNumId w:val="8"/>
  </w:num>
  <w:num w:numId="13" w16cid:durableId="501315638">
    <w:abstractNumId w:val="2"/>
  </w:num>
  <w:num w:numId="14" w16cid:durableId="2031835985">
    <w:abstractNumId w:val="24"/>
  </w:num>
  <w:num w:numId="15" w16cid:durableId="1747603703">
    <w:abstractNumId w:val="19"/>
  </w:num>
  <w:num w:numId="16" w16cid:durableId="397942393">
    <w:abstractNumId w:val="15"/>
  </w:num>
  <w:num w:numId="17" w16cid:durableId="269436968">
    <w:abstractNumId w:val="17"/>
  </w:num>
  <w:num w:numId="18" w16cid:durableId="2062512144">
    <w:abstractNumId w:val="10"/>
  </w:num>
  <w:num w:numId="19" w16cid:durableId="709231490">
    <w:abstractNumId w:val="7"/>
  </w:num>
  <w:num w:numId="20" w16cid:durableId="1352419673">
    <w:abstractNumId w:val="12"/>
  </w:num>
  <w:num w:numId="21" w16cid:durableId="974485331">
    <w:abstractNumId w:val="4"/>
  </w:num>
  <w:num w:numId="22" w16cid:durableId="747271033">
    <w:abstractNumId w:val="14"/>
  </w:num>
  <w:num w:numId="23" w16cid:durableId="1036734420">
    <w:abstractNumId w:val="13"/>
  </w:num>
  <w:num w:numId="24" w16cid:durableId="518354475">
    <w:abstractNumId w:val="18"/>
  </w:num>
  <w:num w:numId="25" w16cid:durableId="1380283018">
    <w:abstractNumId w:val="1"/>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defaultTabStop w:val="720"/>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TemplateHasOneSecWithDFP" w:val="-1"/>
  </w:docVars>
  <w:rsids>
    <w:rsidRoot w:val="001F4CC3"/>
    <w:rsid w:val="0000143B"/>
    <w:rsid w:val="000049D7"/>
    <w:rsid w:val="00005CDD"/>
    <w:rsid w:val="000108EB"/>
    <w:rsid w:val="000127BF"/>
    <w:rsid w:val="000141E2"/>
    <w:rsid w:val="00026691"/>
    <w:rsid w:val="00032092"/>
    <w:rsid w:val="00033997"/>
    <w:rsid w:val="00035BD3"/>
    <w:rsid w:val="00035CF9"/>
    <w:rsid w:val="00035F94"/>
    <w:rsid w:val="00042BF3"/>
    <w:rsid w:val="00043551"/>
    <w:rsid w:val="00045324"/>
    <w:rsid w:val="000453AB"/>
    <w:rsid w:val="00045662"/>
    <w:rsid w:val="00050622"/>
    <w:rsid w:val="0005295E"/>
    <w:rsid w:val="00053216"/>
    <w:rsid w:val="000533E6"/>
    <w:rsid w:val="000655BC"/>
    <w:rsid w:val="000734E4"/>
    <w:rsid w:val="000743A7"/>
    <w:rsid w:val="00077AFD"/>
    <w:rsid w:val="00082CD0"/>
    <w:rsid w:val="00085581"/>
    <w:rsid w:val="00090147"/>
    <w:rsid w:val="00091099"/>
    <w:rsid w:val="0009738F"/>
    <w:rsid w:val="00097B0E"/>
    <w:rsid w:val="000A065D"/>
    <w:rsid w:val="000A29D4"/>
    <w:rsid w:val="000A603B"/>
    <w:rsid w:val="000B1763"/>
    <w:rsid w:val="000B281B"/>
    <w:rsid w:val="000B368B"/>
    <w:rsid w:val="000C2D94"/>
    <w:rsid w:val="000C5FB4"/>
    <w:rsid w:val="000C63C1"/>
    <w:rsid w:val="000C6909"/>
    <w:rsid w:val="000D13E3"/>
    <w:rsid w:val="000D2E18"/>
    <w:rsid w:val="000D79FF"/>
    <w:rsid w:val="000E0244"/>
    <w:rsid w:val="000E324E"/>
    <w:rsid w:val="000E38D1"/>
    <w:rsid w:val="000E7B01"/>
    <w:rsid w:val="000E7F5D"/>
    <w:rsid w:val="000F032B"/>
    <w:rsid w:val="000F2AE0"/>
    <w:rsid w:val="000F3C55"/>
    <w:rsid w:val="000F489A"/>
    <w:rsid w:val="000F7B80"/>
    <w:rsid w:val="00101AE4"/>
    <w:rsid w:val="0010619D"/>
    <w:rsid w:val="001127A7"/>
    <w:rsid w:val="00112CF0"/>
    <w:rsid w:val="0011537B"/>
    <w:rsid w:val="001208C2"/>
    <w:rsid w:val="00120C02"/>
    <w:rsid w:val="00122172"/>
    <w:rsid w:val="0012593F"/>
    <w:rsid w:val="00125B8C"/>
    <w:rsid w:val="001336BF"/>
    <w:rsid w:val="0013573F"/>
    <w:rsid w:val="001360D4"/>
    <w:rsid w:val="00141CDE"/>
    <w:rsid w:val="001425DD"/>
    <w:rsid w:val="00147AAD"/>
    <w:rsid w:val="00150875"/>
    <w:rsid w:val="00151572"/>
    <w:rsid w:val="00155427"/>
    <w:rsid w:val="001557FA"/>
    <w:rsid w:val="00160A82"/>
    <w:rsid w:val="00165014"/>
    <w:rsid w:val="00166496"/>
    <w:rsid w:val="00170F41"/>
    <w:rsid w:val="00174031"/>
    <w:rsid w:val="001755EA"/>
    <w:rsid w:val="001759FE"/>
    <w:rsid w:val="00176459"/>
    <w:rsid w:val="00177022"/>
    <w:rsid w:val="00183A34"/>
    <w:rsid w:val="001933B1"/>
    <w:rsid w:val="00196C2F"/>
    <w:rsid w:val="00197232"/>
    <w:rsid w:val="001A167E"/>
    <w:rsid w:val="001A3CCD"/>
    <w:rsid w:val="001A7943"/>
    <w:rsid w:val="001A7F85"/>
    <w:rsid w:val="001B11BE"/>
    <w:rsid w:val="001B2DB6"/>
    <w:rsid w:val="001B44B5"/>
    <w:rsid w:val="001B4F3B"/>
    <w:rsid w:val="001B6422"/>
    <w:rsid w:val="001C04B7"/>
    <w:rsid w:val="001C1C16"/>
    <w:rsid w:val="001C3268"/>
    <w:rsid w:val="001C524F"/>
    <w:rsid w:val="001C68DF"/>
    <w:rsid w:val="001C69D4"/>
    <w:rsid w:val="001D28F7"/>
    <w:rsid w:val="001D2F7A"/>
    <w:rsid w:val="001D5583"/>
    <w:rsid w:val="001E1207"/>
    <w:rsid w:val="001E5826"/>
    <w:rsid w:val="001E74C9"/>
    <w:rsid w:val="001F0FE9"/>
    <w:rsid w:val="001F27B9"/>
    <w:rsid w:val="001F3271"/>
    <w:rsid w:val="001F4563"/>
    <w:rsid w:val="001F4CC3"/>
    <w:rsid w:val="001F6000"/>
    <w:rsid w:val="00201CA2"/>
    <w:rsid w:val="002040AB"/>
    <w:rsid w:val="00206D46"/>
    <w:rsid w:val="00210764"/>
    <w:rsid w:val="00210C45"/>
    <w:rsid w:val="002118C1"/>
    <w:rsid w:val="00212F6C"/>
    <w:rsid w:val="0021733F"/>
    <w:rsid w:val="00247A54"/>
    <w:rsid w:val="0025118B"/>
    <w:rsid w:val="00256690"/>
    <w:rsid w:val="00256AA4"/>
    <w:rsid w:val="00257393"/>
    <w:rsid w:val="0026136E"/>
    <w:rsid w:val="00261AB3"/>
    <w:rsid w:val="00261DEF"/>
    <w:rsid w:val="0026715A"/>
    <w:rsid w:val="002750B9"/>
    <w:rsid w:val="00275D88"/>
    <w:rsid w:val="00276377"/>
    <w:rsid w:val="00277028"/>
    <w:rsid w:val="00280FF7"/>
    <w:rsid w:val="00283345"/>
    <w:rsid w:val="002904B0"/>
    <w:rsid w:val="002905B2"/>
    <w:rsid w:val="00291C6A"/>
    <w:rsid w:val="00291FBC"/>
    <w:rsid w:val="00294625"/>
    <w:rsid w:val="00295B6E"/>
    <w:rsid w:val="0029689C"/>
    <w:rsid w:val="00296B5B"/>
    <w:rsid w:val="002A09A3"/>
    <w:rsid w:val="002A34B8"/>
    <w:rsid w:val="002A7780"/>
    <w:rsid w:val="002B1BE6"/>
    <w:rsid w:val="002B2EEA"/>
    <w:rsid w:val="002B60D0"/>
    <w:rsid w:val="002B7D47"/>
    <w:rsid w:val="002C0241"/>
    <w:rsid w:val="002C0857"/>
    <w:rsid w:val="002C1CC5"/>
    <w:rsid w:val="002C604B"/>
    <w:rsid w:val="002C6815"/>
    <w:rsid w:val="002D042A"/>
    <w:rsid w:val="002D13F6"/>
    <w:rsid w:val="002D140F"/>
    <w:rsid w:val="002D4E3C"/>
    <w:rsid w:val="002D7DD9"/>
    <w:rsid w:val="002D7DF6"/>
    <w:rsid w:val="002E00B7"/>
    <w:rsid w:val="002E79AF"/>
    <w:rsid w:val="002F3C90"/>
    <w:rsid w:val="00303346"/>
    <w:rsid w:val="003044B9"/>
    <w:rsid w:val="003053D3"/>
    <w:rsid w:val="0031168A"/>
    <w:rsid w:val="00314A79"/>
    <w:rsid w:val="003169D6"/>
    <w:rsid w:val="003268C2"/>
    <w:rsid w:val="003303A0"/>
    <w:rsid w:val="00331AC1"/>
    <w:rsid w:val="0033520A"/>
    <w:rsid w:val="00337C07"/>
    <w:rsid w:val="003478E6"/>
    <w:rsid w:val="003515EF"/>
    <w:rsid w:val="00357058"/>
    <w:rsid w:val="00360118"/>
    <w:rsid w:val="00366264"/>
    <w:rsid w:val="00370207"/>
    <w:rsid w:val="0037029F"/>
    <w:rsid w:val="0037096D"/>
    <w:rsid w:val="00370AA6"/>
    <w:rsid w:val="00371ACE"/>
    <w:rsid w:val="00371B2F"/>
    <w:rsid w:val="003725F7"/>
    <w:rsid w:val="00383B12"/>
    <w:rsid w:val="00384EA2"/>
    <w:rsid w:val="00393F35"/>
    <w:rsid w:val="003A1160"/>
    <w:rsid w:val="003A19E4"/>
    <w:rsid w:val="003A2D47"/>
    <w:rsid w:val="003A4673"/>
    <w:rsid w:val="003A48E9"/>
    <w:rsid w:val="003A573B"/>
    <w:rsid w:val="003A75B1"/>
    <w:rsid w:val="003B0962"/>
    <w:rsid w:val="003B2FFA"/>
    <w:rsid w:val="003B5576"/>
    <w:rsid w:val="003B6C9F"/>
    <w:rsid w:val="003C39BA"/>
    <w:rsid w:val="003D4233"/>
    <w:rsid w:val="003D7742"/>
    <w:rsid w:val="003E067E"/>
    <w:rsid w:val="003E240C"/>
    <w:rsid w:val="003E29AA"/>
    <w:rsid w:val="003E51BC"/>
    <w:rsid w:val="003E6B35"/>
    <w:rsid w:val="003F0CAB"/>
    <w:rsid w:val="003F121C"/>
    <w:rsid w:val="003F28BF"/>
    <w:rsid w:val="003F3E1A"/>
    <w:rsid w:val="0040288E"/>
    <w:rsid w:val="00403624"/>
    <w:rsid w:val="00411AF6"/>
    <w:rsid w:val="00413848"/>
    <w:rsid w:val="0041391C"/>
    <w:rsid w:val="00413C13"/>
    <w:rsid w:val="00414BED"/>
    <w:rsid w:val="0042099E"/>
    <w:rsid w:val="00423ABA"/>
    <w:rsid w:val="00427A61"/>
    <w:rsid w:val="004306CF"/>
    <w:rsid w:val="00434C17"/>
    <w:rsid w:val="0043556D"/>
    <w:rsid w:val="004430EF"/>
    <w:rsid w:val="00444C15"/>
    <w:rsid w:val="00445E0E"/>
    <w:rsid w:val="004529ED"/>
    <w:rsid w:val="0046075B"/>
    <w:rsid w:val="004611E9"/>
    <w:rsid w:val="00461B16"/>
    <w:rsid w:val="00463A91"/>
    <w:rsid w:val="0046401A"/>
    <w:rsid w:val="00464A03"/>
    <w:rsid w:val="004665DF"/>
    <w:rsid w:val="004674E1"/>
    <w:rsid w:val="00470A71"/>
    <w:rsid w:val="004742F5"/>
    <w:rsid w:val="0047759A"/>
    <w:rsid w:val="00480FD1"/>
    <w:rsid w:val="004810BC"/>
    <w:rsid w:val="00481C0E"/>
    <w:rsid w:val="004824C0"/>
    <w:rsid w:val="00482C7C"/>
    <w:rsid w:val="004904D4"/>
    <w:rsid w:val="004A1328"/>
    <w:rsid w:val="004A1B56"/>
    <w:rsid w:val="004A2AA6"/>
    <w:rsid w:val="004A44AD"/>
    <w:rsid w:val="004A46B6"/>
    <w:rsid w:val="004A5F52"/>
    <w:rsid w:val="004B3740"/>
    <w:rsid w:val="004B4C20"/>
    <w:rsid w:val="004B51CB"/>
    <w:rsid w:val="004B53E0"/>
    <w:rsid w:val="004C0E90"/>
    <w:rsid w:val="004C51E6"/>
    <w:rsid w:val="004D15FD"/>
    <w:rsid w:val="004D2B4A"/>
    <w:rsid w:val="004D5D55"/>
    <w:rsid w:val="004D76DD"/>
    <w:rsid w:val="004E1D6C"/>
    <w:rsid w:val="004E49B5"/>
    <w:rsid w:val="004F03C2"/>
    <w:rsid w:val="004F1227"/>
    <w:rsid w:val="004F2A66"/>
    <w:rsid w:val="0050017B"/>
    <w:rsid w:val="005027CC"/>
    <w:rsid w:val="00506172"/>
    <w:rsid w:val="00511419"/>
    <w:rsid w:val="005120EA"/>
    <w:rsid w:val="005176EF"/>
    <w:rsid w:val="005209F0"/>
    <w:rsid w:val="005265C2"/>
    <w:rsid w:val="005267EA"/>
    <w:rsid w:val="00526F9A"/>
    <w:rsid w:val="00530E33"/>
    <w:rsid w:val="00531CC2"/>
    <w:rsid w:val="00532499"/>
    <w:rsid w:val="00533113"/>
    <w:rsid w:val="00542074"/>
    <w:rsid w:val="0054217D"/>
    <w:rsid w:val="0054460F"/>
    <w:rsid w:val="005458E1"/>
    <w:rsid w:val="00547EF9"/>
    <w:rsid w:val="00551DDE"/>
    <w:rsid w:val="005539ED"/>
    <w:rsid w:val="0055492F"/>
    <w:rsid w:val="00555528"/>
    <w:rsid w:val="00562781"/>
    <w:rsid w:val="00564BD3"/>
    <w:rsid w:val="005668E2"/>
    <w:rsid w:val="00567272"/>
    <w:rsid w:val="00567684"/>
    <w:rsid w:val="00572018"/>
    <w:rsid w:val="005761C3"/>
    <w:rsid w:val="00576A83"/>
    <w:rsid w:val="00582573"/>
    <w:rsid w:val="005845EA"/>
    <w:rsid w:val="0058555C"/>
    <w:rsid w:val="005916F1"/>
    <w:rsid w:val="005A32EA"/>
    <w:rsid w:val="005A48B4"/>
    <w:rsid w:val="005A564E"/>
    <w:rsid w:val="005A74FF"/>
    <w:rsid w:val="005A7AE4"/>
    <w:rsid w:val="005B1FED"/>
    <w:rsid w:val="005B2A7D"/>
    <w:rsid w:val="005B2D70"/>
    <w:rsid w:val="005B36CB"/>
    <w:rsid w:val="005B393B"/>
    <w:rsid w:val="005B3CFF"/>
    <w:rsid w:val="005B479A"/>
    <w:rsid w:val="005B550A"/>
    <w:rsid w:val="005B6A32"/>
    <w:rsid w:val="005B771D"/>
    <w:rsid w:val="005C0267"/>
    <w:rsid w:val="005C10D6"/>
    <w:rsid w:val="005C306E"/>
    <w:rsid w:val="005C577F"/>
    <w:rsid w:val="005C66DD"/>
    <w:rsid w:val="005D3D28"/>
    <w:rsid w:val="005D6677"/>
    <w:rsid w:val="005D6B99"/>
    <w:rsid w:val="005E7067"/>
    <w:rsid w:val="005E78E2"/>
    <w:rsid w:val="005F0ED2"/>
    <w:rsid w:val="005F5D0A"/>
    <w:rsid w:val="0060140D"/>
    <w:rsid w:val="00602A85"/>
    <w:rsid w:val="00603F5B"/>
    <w:rsid w:val="00605287"/>
    <w:rsid w:val="00610A37"/>
    <w:rsid w:val="006141C5"/>
    <w:rsid w:val="006173AE"/>
    <w:rsid w:val="0062224E"/>
    <w:rsid w:val="006228AE"/>
    <w:rsid w:val="00630958"/>
    <w:rsid w:val="00632238"/>
    <w:rsid w:val="00632A3D"/>
    <w:rsid w:val="00634A5D"/>
    <w:rsid w:val="006351BF"/>
    <w:rsid w:val="00640EFE"/>
    <w:rsid w:val="00643FA1"/>
    <w:rsid w:val="00647C04"/>
    <w:rsid w:val="00653636"/>
    <w:rsid w:val="00653BF6"/>
    <w:rsid w:val="006547AF"/>
    <w:rsid w:val="006549FD"/>
    <w:rsid w:val="006579F0"/>
    <w:rsid w:val="006638A3"/>
    <w:rsid w:val="00666E18"/>
    <w:rsid w:val="0066773E"/>
    <w:rsid w:val="00667EFC"/>
    <w:rsid w:val="006727A7"/>
    <w:rsid w:val="00673B01"/>
    <w:rsid w:val="00676C91"/>
    <w:rsid w:val="00677BE8"/>
    <w:rsid w:val="006828F3"/>
    <w:rsid w:val="00684FF2"/>
    <w:rsid w:val="006867B3"/>
    <w:rsid w:val="00687FC7"/>
    <w:rsid w:val="006924F0"/>
    <w:rsid w:val="00694DA2"/>
    <w:rsid w:val="006A342B"/>
    <w:rsid w:val="006A3911"/>
    <w:rsid w:val="006A3E0D"/>
    <w:rsid w:val="006A49CA"/>
    <w:rsid w:val="006A681B"/>
    <w:rsid w:val="006A73D3"/>
    <w:rsid w:val="006B2815"/>
    <w:rsid w:val="006B4E22"/>
    <w:rsid w:val="006B5DD1"/>
    <w:rsid w:val="006B7E65"/>
    <w:rsid w:val="006C3727"/>
    <w:rsid w:val="006C5BB2"/>
    <w:rsid w:val="006C6880"/>
    <w:rsid w:val="006C6FBA"/>
    <w:rsid w:val="006C7325"/>
    <w:rsid w:val="006C736A"/>
    <w:rsid w:val="006D057D"/>
    <w:rsid w:val="006D0BF0"/>
    <w:rsid w:val="006D129B"/>
    <w:rsid w:val="006D36C6"/>
    <w:rsid w:val="006D6D1F"/>
    <w:rsid w:val="006E1471"/>
    <w:rsid w:val="006E30E3"/>
    <w:rsid w:val="006E6489"/>
    <w:rsid w:val="006F33B2"/>
    <w:rsid w:val="00701503"/>
    <w:rsid w:val="0070190F"/>
    <w:rsid w:val="007025D6"/>
    <w:rsid w:val="0070438D"/>
    <w:rsid w:val="00704771"/>
    <w:rsid w:val="00705BA7"/>
    <w:rsid w:val="007072B1"/>
    <w:rsid w:val="00707358"/>
    <w:rsid w:val="00712D30"/>
    <w:rsid w:val="0071649B"/>
    <w:rsid w:val="007169E6"/>
    <w:rsid w:val="00717543"/>
    <w:rsid w:val="00721307"/>
    <w:rsid w:val="007217B8"/>
    <w:rsid w:val="00721A75"/>
    <w:rsid w:val="007245BA"/>
    <w:rsid w:val="00725421"/>
    <w:rsid w:val="00725DFE"/>
    <w:rsid w:val="00726F8B"/>
    <w:rsid w:val="00733560"/>
    <w:rsid w:val="00733DCC"/>
    <w:rsid w:val="00737D4F"/>
    <w:rsid w:val="007401DC"/>
    <w:rsid w:val="00742A3B"/>
    <w:rsid w:val="0074524A"/>
    <w:rsid w:val="00754A64"/>
    <w:rsid w:val="00754D2C"/>
    <w:rsid w:val="00755D6E"/>
    <w:rsid w:val="00756670"/>
    <w:rsid w:val="00756B71"/>
    <w:rsid w:val="00762ED3"/>
    <w:rsid w:val="00765D4D"/>
    <w:rsid w:val="0077036F"/>
    <w:rsid w:val="007731FD"/>
    <w:rsid w:val="00773C41"/>
    <w:rsid w:val="00774C23"/>
    <w:rsid w:val="00774E34"/>
    <w:rsid w:val="00783F9B"/>
    <w:rsid w:val="00796525"/>
    <w:rsid w:val="007971B2"/>
    <w:rsid w:val="007A7A8C"/>
    <w:rsid w:val="007B2DA9"/>
    <w:rsid w:val="007B7144"/>
    <w:rsid w:val="007C0265"/>
    <w:rsid w:val="007C113E"/>
    <w:rsid w:val="007C1AC4"/>
    <w:rsid w:val="007C2668"/>
    <w:rsid w:val="007C4DCA"/>
    <w:rsid w:val="007D0AE5"/>
    <w:rsid w:val="007D128E"/>
    <w:rsid w:val="007D1B3E"/>
    <w:rsid w:val="007D2D05"/>
    <w:rsid w:val="007D3404"/>
    <w:rsid w:val="007D7789"/>
    <w:rsid w:val="007E1218"/>
    <w:rsid w:val="007E533F"/>
    <w:rsid w:val="007E5830"/>
    <w:rsid w:val="007E58A3"/>
    <w:rsid w:val="007E6FD7"/>
    <w:rsid w:val="007F21E4"/>
    <w:rsid w:val="00802F09"/>
    <w:rsid w:val="00803EC9"/>
    <w:rsid w:val="008072AB"/>
    <w:rsid w:val="00815A5E"/>
    <w:rsid w:val="00822445"/>
    <w:rsid w:val="00825C4D"/>
    <w:rsid w:val="008309EE"/>
    <w:rsid w:val="0083596D"/>
    <w:rsid w:val="00846400"/>
    <w:rsid w:val="00855455"/>
    <w:rsid w:val="00856DE7"/>
    <w:rsid w:val="00862037"/>
    <w:rsid w:val="00863D3A"/>
    <w:rsid w:val="00866ED3"/>
    <w:rsid w:val="008712E9"/>
    <w:rsid w:val="008715C0"/>
    <w:rsid w:val="008750C9"/>
    <w:rsid w:val="0087589E"/>
    <w:rsid w:val="00876377"/>
    <w:rsid w:val="008818E2"/>
    <w:rsid w:val="0088309B"/>
    <w:rsid w:val="00887C5E"/>
    <w:rsid w:val="00890085"/>
    <w:rsid w:val="008903AA"/>
    <w:rsid w:val="00891E52"/>
    <w:rsid w:val="00892843"/>
    <w:rsid w:val="00893E3B"/>
    <w:rsid w:val="00896B23"/>
    <w:rsid w:val="008976DA"/>
    <w:rsid w:val="008A0E46"/>
    <w:rsid w:val="008A14F7"/>
    <w:rsid w:val="008A326D"/>
    <w:rsid w:val="008B0254"/>
    <w:rsid w:val="008B1C25"/>
    <w:rsid w:val="008B3F4F"/>
    <w:rsid w:val="008B7E8B"/>
    <w:rsid w:val="008C0321"/>
    <w:rsid w:val="008C090F"/>
    <w:rsid w:val="008C21C6"/>
    <w:rsid w:val="008C29D5"/>
    <w:rsid w:val="008C416B"/>
    <w:rsid w:val="008C526C"/>
    <w:rsid w:val="008C7E89"/>
    <w:rsid w:val="008D1DBF"/>
    <w:rsid w:val="008D3A76"/>
    <w:rsid w:val="008D6496"/>
    <w:rsid w:val="008E4923"/>
    <w:rsid w:val="008E50BA"/>
    <w:rsid w:val="008E6FFC"/>
    <w:rsid w:val="008E70CD"/>
    <w:rsid w:val="008F0AF3"/>
    <w:rsid w:val="008F576B"/>
    <w:rsid w:val="0090389C"/>
    <w:rsid w:val="00905FBF"/>
    <w:rsid w:val="0091098B"/>
    <w:rsid w:val="00910AC3"/>
    <w:rsid w:val="0091289E"/>
    <w:rsid w:val="0091571A"/>
    <w:rsid w:val="00916268"/>
    <w:rsid w:val="009210E6"/>
    <w:rsid w:val="00921196"/>
    <w:rsid w:val="00925C2C"/>
    <w:rsid w:val="0092616F"/>
    <w:rsid w:val="0094371E"/>
    <w:rsid w:val="00946016"/>
    <w:rsid w:val="00946685"/>
    <w:rsid w:val="009469AE"/>
    <w:rsid w:val="009473AF"/>
    <w:rsid w:val="00947EC1"/>
    <w:rsid w:val="00953E13"/>
    <w:rsid w:val="00954305"/>
    <w:rsid w:val="0095609D"/>
    <w:rsid w:val="009617C4"/>
    <w:rsid w:val="00961CE8"/>
    <w:rsid w:val="00964323"/>
    <w:rsid w:val="00965A55"/>
    <w:rsid w:val="00975F1A"/>
    <w:rsid w:val="0097623F"/>
    <w:rsid w:val="009805D6"/>
    <w:rsid w:val="009812B8"/>
    <w:rsid w:val="00981EFA"/>
    <w:rsid w:val="00985F6D"/>
    <w:rsid w:val="009871DC"/>
    <w:rsid w:val="00987310"/>
    <w:rsid w:val="0098735E"/>
    <w:rsid w:val="00996A55"/>
    <w:rsid w:val="00996E4F"/>
    <w:rsid w:val="009A1D20"/>
    <w:rsid w:val="009A4C84"/>
    <w:rsid w:val="009A5077"/>
    <w:rsid w:val="009A5BF3"/>
    <w:rsid w:val="009A65FE"/>
    <w:rsid w:val="009B0847"/>
    <w:rsid w:val="009B1962"/>
    <w:rsid w:val="009B4453"/>
    <w:rsid w:val="009B5C92"/>
    <w:rsid w:val="009B6D5C"/>
    <w:rsid w:val="009C171A"/>
    <w:rsid w:val="009C3A0A"/>
    <w:rsid w:val="009C6275"/>
    <w:rsid w:val="009C6571"/>
    <w:rsid w:val="009D07FD"/>
    <w:rsid w:val="009D096F"/>
    <w:rsid w:val="009D4F25"/>
    <w:rsid w:val="009E081A"/>
    <w:rsid w:val="009E3B03"/>
    <w:rsid w:val="009E7561"/>
    <w:rsid w:val="009E7BC7"/>
    <w:rsid w:val="009F1D5C"/>
    <w:rsid w:val="009F2185"/>
    <w:rsid w:val="009F23AC"/>
    <w:rsid w:val="00A02F70"/>
    <w:rsid w:val="00A117EC"/>
    <w:rsid w:val="00A11D5C"/>
    <w:rsid w:val="00A13F52"/>
    <w:rsid w:val="00A159D3"/>
    <w:rsid w:val="00A2201F"/>
    <w:rsid w:val="00A27A13"/>
    <w:rsid w:val="00A30F86"/>
    <w:rsid w:val="00A33C6E"/>
    <w:rsid w:val="00A364A1"/>
    <w:rsid w:val="00A37890"/>
    <w:rsid w:val="00A41C6C"/>
    <w:rsid w:val="00A4234F"/>
    <w:rsid w:val="00A46E02"/>
    <w:rsid w:val="00A473F7"/>
    <w:rsid w:val="00A512ED"/>
    <w:rsid w:val="00A51D8D"/>
    <w:rsid w:val="00A532CE"/>
    <w:rsid w:val="00A56202"/>
    <w:rsid w:val="00A57BD4"/>
    <w:rsid w:val="00A602E0"/>
    <w:rsid w:val="00A63414"/>
    <w:rsid w:val="00A638B1"/>
    <w:rsid w:val="00A65036"/>
    <w:rsid w:val="00A671B8"/>
    <w:rsid w:val="00A679F1"/>
    <w:rsid w:val="00A70DA5"/>
    <w:rsid w:val="00A71569"/>
    <w:rsid w:val="00A7261B"/>
    <w:rsid w:val="00A73FE7"/>
    <w:rsid w:val="00A916F8"/>
    <w:rsid w:val="00A9500C"/>
    <w:rsid w:val="00A9551F"/>
    <w:rsid w:val="00A973AC"/>
    <w:rsid w:val="00A97DD6"/>
    <w:rsid w:val="00AA5139"/>
    <w:rsid w:val="00AA59ED"/>
    <w:rsid w:val="00AB0197"/>
    <w:rsid w:val="00AB061C"/>
    <w:rsid w:val="00AB2877"/>
    <w:rsid w:val="00AB2B4C"/>
    <w:rsid w:val="00AB5C9C"/>
    <w:rsid w:val="00AB5EBC"/>
    <w:rsid w:val="00AB645F"/>
    <w:rsid w:val="00AB790C"/>
    <w:rsid w:val="00AB7BAB"/>
    <w:rsid w:val="00AC0434"/>
    <w:rsid w:val="00AC2AEF"/>
    <w:rsid w:val="00AD0317"/>
    <w:rsid w:val="00AD6799"/>
    <w:rsid w:val="00AD6A3E"/>
    <w:rsid w:val="00AE3221"/>
    <w:rsid w:val="00AE5AC3"/>
    <w:rsid w:val="00AE7616"/>
    <w:rsid w:val="00B01E02"/>
    <w:rsid w:val="00B01ED6"/>
    <w:rsid w:val="00B023F3"/>
    <w:rsid w:val="00B03F6C"/>
    <w:rsid w:val="00B05BE7"/>
    <w:rsid w:val="00B1121E"/>
    <w:rsid w:val="00B11898"/>
    <w:rsid w:val="00B232EB"/>
    <w:rsid w:val="00B31496"/>
    <w:rsid w:val="00B318C2"/>
    <w:rsid w:val="00B427DF"/>
    <w:rsid w:val="00B438DF"/>
    <w:rsid w:val="00B50BEF"/>
    <w:rsid w:val="00B52FA8"/>
    <w:rsid w:val="00B530D4"/>
    <w:rsid w:val="00B54124"/>
    <w:rsid w:val="00B56160"/>
    <w:rsid w:val="00B56484"/>
    <w:rsid w:val="00B63F6E"/>
    <w:rsid w:val="00B65BDA"/>
    <w:rsid w:val="00B665C4"/>
    <w:rsid w:val="00B72883"/>
    <w:rsid w:val="00B760FD"/>
    <w:rsid w:val="00B80C63"/>
    <w:rsid w:val="00B81826"/>
    <w:rsid w:val="00B82EDE"/>
    <w:rsid w:val="00B8754D"/>
    <w:rsid w:val="00B87C98"/>
    <w:rsid w:val="00B9056F"/>
    <w:rsid w:val="00B90E25"/>
    <w:rsid w:val="00B93FD7"/>
    <w:rsid w:val="00BA1FED"/>
    <w:rsid w:val="00BA4C36"/>
    <w:rsid w:val="00BA4EBA"/>
    <w:rsid w:val="00BB1230"/>
    <w:rsid w:val="00BB2733"/>
    <w:rsid w:val="00BB440D"/>
    <w:rsid w:val="00BB50BA"/>
    <w:rsid w:val="00BB6A02"/>
    <w:rsid w:val="00BB710F"/>
    <w:rsid w:val="00BC4FA4"/>
    <w:rsid w:val="00BC73B0"/>
    <w:rsid w:val="00BD46A7"/>
    <w:rsid w:val="00BD72E9"/>
    <w:rsid w:val="00BE498B"/>
    <w:rsid w:val="00BF4202"/>
    <w:rsid w:val="00BF4469"/>
    <w:rsid w:val="00BF548D"/>
    <w:rsid w:val="00BF731E"/>
    <w:rsid w:val="00C00DC5"/>
    <w:rsid w:val="00C03383"/>
    <w:rsid w:val="00C03409"/>
    <w:rsid w:val="00C0688D"/>
    <w:rsid w:val="00C06920"/>
    <w:rsid w:val="00C10DF5"/>
    <w:rsid w:val="00C151B4"/>
    <w:rsid w:val="00C16C6C"/>
    <w:rsid w:val="00C17407"/>
    <w:rsid w:val="00C220B6"/>
    <w:rsid w:val="00C35942"/>
    <w:rsid w:val="00C36306"/>
    <w:rsid w:val="00C3795B"/>
    <w:rsid w:val="00C455E3"/>
    <w:rsid w:val="00C476A9"/>
    <w:rsid w:val="00C50586"/>
    <w:rsid w:val="00C506E0"/>
    <w:rsid w:val="00C5209B"/>
    <w:rsid w:val="00C55526"/>
    <w:rsid w:val="00C60C08"/>
    <w:rsid w:val="00C62CDB"/>
    <w:rsid w:val="00C643E5"/>
    <w:rsid w:val="00C6466B"/>
    <w:rsid w:val="00C66A0E"/>
    <w:rsid w:val="00C674AF"/>
    <w:rsid w:val="00C71391"/>
    <w:rsid w:val="00C73648"/>
    <w:rsid w:val="00C7661A"/>
    <w:rsid w:val="00C7764E"/>
    <w:rsid w:val="00C81EF0"/>
    <w:rsid w:val="00C8270B"/>
    <w:rsid w:val="00C83313"/>
    <w:rsid w:val="00C85DF8"/>
    <w:rsid w:val="00C86354"/>
    <w:rsid w:val="00C9333B"/>
    <w:rsid w:val="00C95AE2"/>
    <w:rsid w:val="00C96E23"/>
    <w:rsid w:val="00C97729"/>
    <w:rsid w:val="00CA2A19"/>
    <w:rsid w:val="00CA56FA"/>
    <w:rsid w:val="00CB1570"/>
    <w:rsid w:val="00CB1DBB"/>
    <w:rsid w:val="00CB326A"/>
    <w:rsid w:val="00CB6916"/>
    <w:rsid w:val="00CC0C32"/>
    <w:rsid w:val="00CC0F9B"/>
    <w:rsid w:val="00CC1B77"/>
    <w:rsid w:val="00CC2F9C"/>
    <w:rsid w:val="00CC3A56"/>
    <w:rsid w:val="00CC740F"/>
    <w:rsid w:val="00CD0BD7"/>
    <w:rsid w:val="00CD1708"/>
    <w:rsid w:val="00CD687E"/>
    <w:rsid w:val="00CE2C63"/>
    <w:rsid w:val="00CE324A"/>
    <w:rsid w:val="00CE5F64"/>
    <w:rsid w:val="00CE61B4"/>
    <w:rsid w:val="00CE6502"/>
    <w:rsid w:val="00CE7089"/>
    <w:rsid w:val="00CE71A2"/>
    <w:rsid w:val="00CF0E9B"/>
    <w:rsid w:val="00CF5386"/>
    <w:rsid w:val="00CF5746"/>
    <w:rsid w:val="00CF74FC"/>
    <w:rsid w:val="00D10FD9"/>
    <w:rsid w:val="00D12C3D"/>
    <w:rsid w:val="00D13A49"/>
    <w:rsid w:val="00D1536D"/>
    <w:rsid w:val="00D160E7"/>
    <w:rsid w:val="00D170C1"/>
    <w:rsid w:val="00D21718"/>
    <w:rsid w:val="00D25DAC"/>
    <w:rsid w:val="00D330F2"/>
    <w:rsid w:val="00D40683"/>
    <w:rsid w:val="00D45758"/>
    <w:rsid w:val="00D46529"/>
    <w:rsid w:val="00D47987"/>
    <w:rsid w:val="00D50E52"/>
    <w:rsid w:val="00D56904"/>
    <w:rsid w:val="00D57402"/>
    <w:rsid w:val="00D6171D"/>
    <w:rsid w:val="00D61CC9"/>
    <w:rsid w:val="00D6629B"/>
    <w:rsid w:val="00D71CBC"/>
    <w:rsid w:val="00D74667"/>
    <w:rsid w:val="00D75162"/>
    <w:rsid w:val="00D86996"/>
    <w:rsid w:val="00D9224D"/>
    <w:rsid w:val="00D93B53"/>
    <w:rsid w:val="00DA1ACC"/>
    <w:rsid w:val="00DA4A03"/>
    <w:rsid w:val="00DB29F3"/>
    <w:rsid w:val="00DC2D29"/>
    <w:rsid w:val="00DC34AA"/>
    <w:rsid w:val="00DC6C86"/>
    <w:rsid w:val="00DC6E91"/>
    <w:rsid w:val="00DC7A12"/>
    <w:rsid w:val="00DD1A24"/>
    <w:rsid w:val="00DD2AD2"/>
    <w:rsid w:val="00DE2C6E"/>
    <w:rsid w:val="00DE388E"/>
    <w:rsid w:val="00DF3435"/>
    <w:rsid w:val="00DF4E6A"/>
    <w:rsid w:val="00DF5B77"/>
    <w:rsid w:val="00E01C1A"/>
    <w:rsid w:val="00E02562"/>
    <w:rsid w:val="00E02A80"/>
    <w:rsid w:val="00E04505"/>
    <w:rsid w:val="00E046D1"/>
    <w:rsid w:val="00E0499A"/>
    <w:rsid w:val="00E05AEC"/>
    <w:rsid w:val="00E07CD5"/>
    <w:rsid w:val="00E11207"/>
    <w:rsid w:val="00E11EF6"/>
    <w:rsid w:val="00E1682F"/>
    <w:rsid w:val="00E22274"/>
    <w:rsid w:val="00E36FEB"/>
    <w:rsid w:val="00E4064C"/>
    <w:rsid w:val="00E42A2A"/>
    <w:rsid w:val="00E45205"/>
    <w:rsid w:val="00E47FDD"/>
    <w:rsid w:val="00E50047"/>
    <w:rsid w:val="00E52F81"/>
    <w:rsid w:val="00E53091"/>
    <w:rsid w:val="00E539C1"/>
    <w:rsid w:val="00E53FBF"/>
    <w:rsid w:val="00E640F0"/>
    <w:rsid w:val="00E64A86"/>
    <w:rsid w:val="00E652A7"/>
    <w:rsid w:val="00E652BE"/>
    <w:rsid w:val="00E67284"/>
    <w:rsid w:val="00E7365F"/>
    <w:rsid w:val="00E758AE"/>
    <w:rsid w:val="00E8048B"/>
    <w:rsid w:val="00E819DA"/>
    <w:rsid w:val="00E83368"/>
    <w:rsid w:val="00E834D1"/>
    <w:rsid w:val="00E839EF"/>
    <w:rsid w:val="00E85E03"/>
    <w:rsid w:val="00E9356F"/>
    <w:rsid w:val="00E93FF0"/>
    <w:rsid w:val="00E9461D"/>
    <w:rsid w:val="00E94E46"/>
    <w:rsid w:val="00EA7D12"/>
    <w:rsid w:val="00EB43C0"/>
    <w:rsid w:val="00EB4467"/>
    <w:rsid w:val="00EC0121"/>
    <w:rsid w:val="00EC21F9"/>
    <w:rsid w:val="00EC2367"/>
    <w:rsid w:val="00EC7711"/>
    <w:rsid w:val="00ED02C4"/>
    <w:rsid w:val="00ED040D"/>
    <w:rsid w:val="00ED2415"/>
    <w:rsid w:val="00ED7CF8"/>
    <w:rsid w:val="00ED7FBF"/>
    <w:rsid w:val="00EE03CF"/>
    <w:rsid w:val="00EE28EE"/>
    <w:rsid w:val="00EE3750"/>
    <w:rsid w:val="00EE55C6"/>
    <w:rsid w:val="00EE5C52"/>
    <w:rsid w:val="00EE7AED"/>
    <w:rsid w:val="00EF3FBC"/>
    <w:rsid w:val="00EF7018"/>
    <w:rsid w:val="00EF7B40"/>
    <w:rsid w:val="00F01A7B"/>
    <w:rsid w:val="00F044FD"/>
    <w:rsid w:val="00F06A09"/>
    <w:rsid w:val="00F1064D"/>
    <w:rsid w:val="00F17786"/>
    <w:rsid w:val="00F21DFB"/>
    <w:rsid w:val="00F27832"/>
    <w:rsid w:val="00F30F43"/>
    <w:rsid w:val="00F3209D"/>
    <w:rsid w:val="00F345B6"/>
    <w:rsid w:val="00F3758D"/>
    <w:rsid w:val="00F42464"/>
    <w:rsid w:val="00F42555"/>
    <w:rsid w:val="00F5144F"/>
    <w:rsid w:val="00F51A11"/>
    <w:rsid w:val="00F52BC0"/>
    <w:rsid w:val="00F622EE"/>
    <w:rsid w:val="00F63C88"/>
    <w:rsid w:val="00F63EEF"/>
    <w:rsid w:val="00F671EC"/>
    <w:rsid w:val="00F70169"/>
    <w:rsid w:val="00F712E4"/>
    <w:rsid w:val="00F72619"/>
    <w:rsid w:val="00F735E6"/>
    <w:rsid w:val="00F736A8"/>
    <w:rsid w:val="00F7669B"/>
    <w:rsid w:val="00F778F9"/>
    <w:rsid w:val="00F81C03"/>
    <w:rsid w:val="00F83659"/>
    <w:rsid w:val="00F83D47"/>
    <w:rsid w:val="00F85CE6"/>
    <w:rsid w:val="00F86CBA"/>
    <w:rsid w:val="00F91BF5"/>
    <w:rsid w:val="00F925C1"/>
    <w:rsid w:val="00F97772"/>
    <w:rsid w:val="00F97DE9"/>
    <w:rsid w:val="00FA3E1E"/>
    <w:rsid w:val="00FA56C7"/>
    <w:rsid w:val="00FA6158"/>
    <w:rsid w:val="00FB0BD3"/>
    <w:rsid w:val="00FB15C1"/>
    <w:rsid w:val="00FB1A3B"/>
    <w:rsid w:val="00FB2244"/>
    <w:rsid w:val="00FB2E85"/>
    <w:rsid w:val="00FB3D55"/>
    <w:rsid w:val="00FB53ED"/>
    <w:rsid w:val="00FB6762"/>
    <w:rsid w:val="00FB76DC"/>
    <w:rsid w:val="00FC0BBB"/>
    <w:rsid w:val="00FC27DB"/>
    <w:rsid w:val="00FC4AEF"/>
    <w:rsid w:val="00FD00AE"/>
    <w:rsid w:val="00FD0AA1"/>
    <w:rsid w:val="00FD1BA7"/>
    <w:rsid w:val="00FD753A"/>
    <w:rsid w:val="00FF4786"/>
    <w:rsid w:val="00FF6C2C"/>
    <w:rsid w:val="116D8C2A"/>
    <w:rsid w:val="2F3E74DB"/>
    <w:rsid w:val="340B10D2"/>
    <w:rsid w:val="5B87D379"/>
    <w:rsid w:val="6C8268B4"/>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609FA372"/>
  <w14:defaultImageDpi w14:val="32767"/>
  <w15:chartTrackingRefBased/>
  <w15:docId w15:val="{07DE5F2E-2DA6-4924-8D0E-24E65CDD73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en-AU" w:eastAsia="en-US" w:bidi="ar-SA"/>
      </w:rPr>
    </w:rPrDefault>
    <w:pPrDefault>
      <w:pPr>
        <w:spacing w:before="120" w:after="120" w:line="288" w:lineRule="auto"/>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locked="0" w:semiHidden="1" w:uiPriority="9" w:unhideWhenUsed="1" w:qFormat="1"/>
    <w:lsdException w:name="heading 4" w:locked="0" w:semiHidden="1" w:uiPriority="9" w:unhideWhenUsed="1" w:qFormat="1"/>
    <w:lsdException w:name="heading 5" w:locked="0" w:semiHidden="1" w:uiPriority="12" w:unhideWhenUsed="1" w:qFormat="1"/>
    <w:lsdException w:name="heading 6" w:locked="0" w:semiHidden="1" w:unhideWhenUsed="1"/>
    <w:lsdException w:name="heading 7" w:locked="0" w:semiHidden="1" w:unhideWhenUsed="1"/>
    <w:lsdException w:name="heading 8" w:locked="0" w:semiHidden="1" w:unhideWhenUsed="1" w:qFormat="1"/>
    <w:lsdException w:name="heading 9" w:locked="0" w:semiHidden="1"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locked="0" w:uiPriority="39"/>
    <w:lsdException w:name="toc 2" w:locked="0" w:uiPriority="39"/>
    <w:lsdException w:name="toc 3" w:locked="0" w:semiHidden="1" w:uiPriority="39"/>
    <w:lsdException w:name="toc 4" w:locked="0" w:semiHidden="1" w:uiPriority="50"/>
    <w:lsdException w:name="toc 5" w:locked="0" w:semiHidden="1" w:uiPriority="50"/>
    <w:lsdException w:name="toc 6" w:locked="0" w:semiHidden="1" w:uiPriority="50"/>
    <w:lsdException w:name="toc 7" w:locked="0" w:semiHidden="1" w:uiPriority="50"/>
    <w:lsdException w:name="toc 8" w:locked="0" w:semiHidden="1" w:uiPriority="50"/>
    <w:lsdException w:name="toc 9" w:locked="0" w:semiHidden="1" w:uiPriority="50"/>
    <w:lsdException w:name="Normal Indent" w:semiHidden="1"/>
    <w:lsdException w:name="footnote text" w:locked="0"/>
    <w:lsdException w:name="annotation text" w:semiHidden="1"/>
    <w:lsdException w:name="header" w:locked="0"/>
    <w:lsdException w:name="footer" w:locked="0"/>
    <w:lsdException w:name="index heading" w:semiHidden="1"/>
    <w:lsdException w:name="caption" w:locked="0" w:uiPriority="37" w:qFormat="1"/>
    <w:lsdException w:name="table of figures" w:locked="0"/>
    <w:lsdException w:name="envelope address" w:locked="0"/>
    <w:lsdException w:name="envelope return" w:locked="0" w:semiHidden="1"/>
    <w:lsdException w:name="footnote reference" w:locked="0"/>
    <w:lsdException w:name="annotation reference" w:semiHidden="1"/>
    <w:lsdException w:name="line number" w:semiHidden="1"/>
    <w:lsdException w:name="page number" w:semiHidden="1"/>
    <w:lsdException w:name="endnote reference" w:semiHidden="1"/>
    <w:lsdException w:name="endnote text" w:semiHidden="1"/>
    <w:lsdException w:name="table of authorities" w:locked="0" w:semiHidden="1"/>
    <w:lsdException w:name="macro" w:semiHidden="1"/>
    <w:lsdException w:name="toa heading" w:locked="0" w:semiHidden="1"/>
    <w:lsdException w:name="List" w:locked="0" w:qFormat="1"/>
    <w:lsdException w:name="List Bullet" w:locked="0" w:uiPriority="18" w:qFormat="1"/>
    <w:lsdException w:name="List Number" w:locked="0" w:uiPriority="20" w:qFormat="1"/>
    <w:lsdException w:name="List 2" w:locked="0" w:qFormat="1"/>
    <w:lsdException w:name="List 3" w:locked="0" w:qFormat="1"/>
    <w:lsdException w:name="List 4" w:locked="0"/>
    <w:lsdException w:name="List 5" w:locked="0"/>
    <w:lsdException w:name="List Bullet 2" w:locked="0" w:qFormat="1"/>
    <w:lsdException w:name="List Bullet 3" w:locked="0" w:qFormat="1"/>
    <w:lsdException w:name="List Bullet 4" w:locked="0"/>
    <w:lsdException w:name="List Bullet 5" w:locked="0"/>
    <w:lsdException w:name="List Number 2" w:locked="0" w:qFormat="1"/>
    <w:lsdException w:name="List Number 3" w:locked="0" w:qFormat="1"/>
    <w:lsdException w:name="List Number 4" w:locked="0"/>
    <w:lsdException w:name="List Number 5" w:locked="0"/>
    <w:lsdException w:name="Title" w:locked="0" w:uiPriority="10" w:qFormat="1"/>
    <w:lsdException w:name="Closing" w:semiHidden="1"/>
    <w:lsdException w:name="Signature" w:locked="0"/>
    <w:lsdException w:name="Default Paragraph Font" w:locked="0" w:semiHidden="1" w:uiPriority="1" w:unhideWhenUsed="1"/>
    <w:lsdException w:name="Body Text" w:locked="0" w:semiHidden="1" w:uiPriority="2" w:qFormat="1"/>
    <w:lsdException w:name="Body Text Indent" w:locked="0" w:semiHidden="1"/>
    <w:lsdException w:name="List Continue" w:locked="0"/>
    <w:lsdException w:name="List Continue 2" w:locked="0"/>
    <w:lsdException w:name="List Continue 3" w:locked="0"/>
    <w:lsdException w:name="List Continue 4" w:locked="0"/>
    <w:lsdException w:name="List Continue 5" w:locked="0"/>
    <w:lsdException w:name="Message Header" w:semiHidden="1"/>
    <w:lsdException w:name="Subtitle" w:locked="0" w:uiPriority="11" w:qFormat="1"/>
    <w:lsdException w:name="Salutation" w:locked="0"/>
    <w:lsdException w:name="Date" w:locked="0"/>
    <w:lsdException w:name="Body Text First Indent" w:locked="0" w:semiHidden="1"/>
    <w:lsdException w:name="Body Text First Indent 2" w:locked="0" w:semiHidden="1"/>
    <w:lsdException w:name="Note Heading" w:locked="0" w:qFormat="1"/>
    <w:lsdException w:name="Body Text 2" w:locked="0" w:semiHidden="1"/>
    <w:lsdException w:name="Body Text 3" w:semiHidden="1"/>
    <w:lsdException w:name="Body Text Indent 2" w:locked="0" w:semiHidden="1"/>
    <w:lsdException w:name="Body Text Indent 3" w:locked="0" w:semiHidden="1"/>
    <w:lsdException w:name="Block Text" w:semiHidden="1"/>
    <w:lsdException w:name="Hyperlink" w:locked="0" w:qFormat="1"/>
    <w:lsdException w:name="FollowedHyperlink" w:locked="0"/>
    <w:lsdException w:name="Strong" w:locked="0" w:uiPriority="7" w:qFormat="1"/>
    <w:lsdException w:name="Emphasis" w:semiHidden="1" w:uiPriority="20" w:qFormat="1"/>
    <w:lsdException w:name="Document Map" w:semiHidden="1"/>
    <w:lsdException w:name="Plain Text" w:locked="0" w:semiHidden="1"/>
    <w:lsdException w:name="E-mail Signature" w:semiHidden="1"/>
    <w:lsdException w:name="HTML Top of Form" w:locked="0" w:semiHidden="1" w:unhideWhenUsed="1"/>
    <w:lsdException w:name="HTML Bottom of Form" w:locked="0" w:semiHidden="1" w:unhideWhenUsed="1"/>
    <w:lsdException w:name="Normal (Web)" w:locked="0"/>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locked="0" w:semiHidden="1" w:unhideWhenUsed="1"/>
    <w:lsdException w:name="annotation subject" w:semiHidden="1"/>
    <w:lsdException w:name="No List" w:locked="0" w:semiHidden="1" w:unhideWhenUsed="1"/>
    <w:lsdException w:name="Outline List 1" w:locked="0" w:semiHidden="1" w:unhideWhenUsed="1"/>
    <w:lsdException w:name="Outline List 2" w:locked="0"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locked="0" w:uiPriority="39"/>
    <w:lsdException w:name="Table Theme" w:semiHidden="1" w:unhideWhenUsed="1"/>
    <w:lsdException w:name="Placeholder Text" w:locked="0"/>
    <w:lsdException w:name="No Spacing" w:locked="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qFormat="1"/>
    <w:lsdException w:name="Quote" w:locked="0" w:uiPriority="33" w:qFormat="1"/>
    <w:lsdException w:name="Intense Quote" w:locked="0" w:uiPriority="34"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semiHidden="1" w:uiPriority="28"/>
    <w:lsdException w:name="Intense Emphasis" w:locked="0" w:semiHidden="1" w:uiPriority="27" w:qFormat="1"/>
    <w:lsdException w:name="Subtle Reference" w:locked="0" w:semiHidden="1" w:uiPriority="31"/>
    <w:lsdException w:name="Intense Reference" w:locked="0" w:semiHidden="1" w:uiPriority="32"/>
    <w:lsdException w:name="Book Title" w:semiHidden="1" w:uiPriority="33" w:qFormat="1"/>
    <w:lsdException w:name="Bibliography" w:semiHidden="1"/>
    <w:lsdException w:name="TOC Heading" w:locked="0"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0B281B"/>
    <w:rPr>
      <w:sz w:val="21"/>
    </w:rPr>
  </w:style>
  <w:style w:type="paragraph" w:styleId="Heading1">
    <w:name w:val="heading 1"/>
    <w:basedOn w:val="Normal"/>
    <w:next w:val="Normal"/>
    <w:link w:val="Heading1Char"/>
    <w:uiPriority w:val="9"/>
    <w:qFormat/>
    <w:rsid w:val="002D140F"/>
    <w:pPr>
      <w:keepNext/>
      <w:keepLines/>
      <w:spacing w:before="360" w:after="360"/>
      <w:outlineLvl w:val="0"/>
    </w:pPr>
    <w:rPr>
      <w:rFonts w:asciiTheme="majorHAnsi" w:eastAsiaTheme="majorEastAsia" w:hAnsiTheme="majorHAnsi" w:cstheme="majorBidi"/>
      <w:b/>
      <w:color w:val="002E5C" w:themeColor="text2"/>
      <w:sz w:val="48"/>
      <w:szCs w:val="50"/>
    </w:rPr>
  </w:style>
  <w:style w:type="paragraph" w:styleId="Heading2">
    <w:name w:val="heading 2"/>
    <w:basedOn w:val="Normal"/>
    <w:next w:val="Normal"/>
    <w:link w:val="Heading2Char"/>
    <w:uiPriority w:val="9"/>
    <w:qFormat/>
    <w:rsid w:val="002D140F"/>
    <w:pPr>
      <w:keepNext/>
      <w:keepLines/>
      <w:spacing w:before="240"/>
      <w:outlineLvl w:val="1"/>
    </w:pPr>
    <w:rPr>
      <w:rFonts w:asciiTheme="majorHAnsi" w:eastAsiaTheme="majorEastAsia" w:hAnsiTheme="majorHAnsi" w:cstheme="majorBidi"/>
      <w:color w:val="004A93" w:themeColor="accent6"/>
      <w:sz w:val="36"/>
      <w:szCs w:val="40"/>
    </w:rPr>
  </w:style>
  <w:style w:type="paragraph" w:styleId="Heading3">
    <w:name w:val="heading 3"/>
    <w:basedOn w:val="Normal"/>
    <w:next w:val="Normal"/>
    <w:link w:val="Heading3Char"/>
    <w:uiPriority w:val="9"/>
    <w:qFormat/>
    <w:rsid w:val="002D140F"/>
    <w:pPr>
      <w:keepNext/>
      <w:keepLines/>
      <w:spacing w:before="240"/>
      <w:outlineLvl w:val="2"/>
    </w:pPr>
    <w:rPr>
      <w:rFonts w:eastAsiaTheme="majorEastAsia" w:cstheme="majorBidi"/>
      <w:b/>
      <w:color w:val="000000" w:themeColor="text1"/>
      <w:sz w:val="32"/>
      <w:szCs w:val="35"/>
    </w:rPr>
  </w:style>
  <w:style w:type="paragraph" w:styleId="Heading4">
    <w:name w:val="heading 4"/>
    <w:basedOn w:val="Normal"/>
    <w:next w:val="Normal"/>
    <w:link w:val="Heading4Char"/>
    <w:uiPriority w:val="9"/>
    <w:qFormat/>
    <w:rsid w:val="002D140F"/>
    <w:pPr>
      <w:keepNext/>
      <w:keepLines/>
      <w:spacing w:before="240"/>
      <w:outlineLvl w:val="3"/>
    </w:pPr>
    <w:rPr>
      <w:rFonts w:eastAsiaTheme="majorEastAsia" w:cstheme="majorBidi"/>
      <w:iCs/>
      <w:color w:val="000000" w:themeColor="text1"/>
      <w:sz w:val="28"/>
    </w:rPr>
  </w:style>
  <w:style w:type="paragraph" w:styleId="Heading5">
    <w:name w:val="heading 5"/>
    <w:basedOn w:val="Normal"/>
    <w:next w:val="Normal"/>
    <w:link w:val="Heading5Char"/>
    <w:uiPriority w:val="12"/>
    <w:qFormat/>
    <w:rsid w:val="004B3740"/>
    <w:pPr>
      <w:keepNext/>
      <w:keepLines/>
      <w:outlineLvl w:val="4"/>
    </w:pPr>
    <w:rPr>
      <w:rFonts w:eastAsiaTheme="majorEastAsia" w:cstheme="majorBidi"/>
      <w:b/>
      <w:color w:val="000000" w:themeColor="text1"/>
      <w:sz w:val="24"/>
    </w:rPr>
  </w:style>
  <w:style w:type="paragraph" w:styleId="Heading6">
    <w:name w:val="heading 6"/>
    <w:basedOn w:val="Normal"/>
    <w:next w:val="Normal"/>
    <w:link w:val="Heading6Char"/>
    <w:uiPriority w:val="99"/>
    <w:semiHidden/>
    <w:rsid w:val="009E081A"/>
    <w:pPr>
      <w:keepNext/>
      <w:keepLines/>
      <w:spacing w:before="40" w:after="0"/>
      <w:outlineLvl w:val="5"/>
    </w:pPr>
    <w:rPr>
      <w:rFonts w:eastAsiaTheme="majorEastAsia" w:cstheme="majorBidi"/>
      <w:i/>
      <w:iCs/>
      <w:color w:val="002E5C" w:themeColor="text2"/>
    </w:rPr>
  </w:style>
  <w:style w:type="paragraph" w:styleId="Heading7">
    <w:name w:val="heading 7"/>
    <w:basedOn w:val="Normal"/>
    <w:next w:val="Normal"/>
    <w:link w:val="Heading7Char"/>
    <w:uiPriority w:val="99"/>
    <w:semiHidden/>
    <w:rsid w:val="009E081A"/>
    <w:pPr>
      <w:keepNext/>
      <w:keepLines/>
      <w:spacing w:before="40" w:after="0"/>
      <w:outlineLvl w:val="6"/>
    </w:pPr>
    <w:rPr>
      <w:rFonts w:eastAsiaTheme="majorEastAsia" w:cstheme="majorBidi"/>
      <w:color w:val="002E5C" w:themeColor="text2"/>
    </w:rPr>
  </w:style>
  <w:style w:type="paragraph" w:styleId="Heading8">
    <w:name w:val="heading 8"/>
    <w:basedOn w:val="Normal"/>
    <w:next w:val="Normal"/>
    <w:link w:val="Heading8Char"/>
    <w:uiPriority w:val="99"/>
    <w:semiHidden/>
    <w:qFormat/>
    <w:rsid w:val="009E081A"/>
    <w:pPr>
      <w:keepNext/>
      <w:keepLines/>
      <w:numPr>
        <w:numId w:val="5"/>
      </w:numPr>
      <w:spacing w:before="40" w:after="0"/>
      <w:outlineLvl w:val="7"/>
    </w:pPr>
    <w:rPr>
      <w:rFonts w:asciiTheme="majorHAnsi" w:eastAsiaTheme="majorEastAsia" w:hAnsiTheme="majorHAnsi" w:cstheme="majorBidi"/>
      <w:iCs/>
      <w:color w:val="327DC6" w:themeColor="accent5"/>
    </w:rPr>
  </w:style>
  <w:style w:type="paragraph" w:styleId="Heading9">
    <w:name w:val="heading 9"/>
    <w:basedOn w:val="Normal"/>
    <w:next w:val="Normal"/>
    <w:link w:val="Heading9Char"/>
    <w:uiPriority w:val="99"/>
    <w:semiHidden/>
    <w:qFormat/>
    <w:rsid w:val="009E081A"/>
    <w:pPr>
      <w:keepNext/>
      <w:keepLines/>
      <w:numPr>
        <w:ilvl w:val="1"/>
        <w:numId w:val="5"/>
      </w:numPr>
      <w:spacing w:before="40" w:after="0"/>
      <w:outlineLvl w:val="8"/>
    </w:pPr>
    <w:rPr>
      <w:rFonts w:asciiTheme="majorHAnsi" w:eastAsiaTheme="majorEastAsia" w:hAnsiTheme="majorHAnsi" w:cstheme="majorBidi"/>
      <w:i/>
      <w:color w:val="327DC6" w:themeColor="accent5"/>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link w:val="NoSpacingChar"/>
    <w:uiPriority w:val="99"/>
    <w:qFormat/>
    <w:rsid w:val="001F6000"/>
    <w:pPr>
      <w:spacing w:before="0" w:after="0"/>
    </w:pPr>
    <w:rPr>
      <w:sz w:val="22"/>
    </w:rPr>
  </w:style>
  <w:style w:type="character" w:customStyle="1" w:styleId="Heading1Char">
    <w:name w:val="Heading 1 Char"/>
    <w:basedOn w:val="DefaultParagraphFont"/>
    <w:link w:val="Heading1"/>
    <w:uiPriority w:val="9"/>
    <w:rsid w:val="002D140F"/>
    <w:rPr>
      <w:rFonts w:asciiTheme="majorHAnsi" w:eastAsiaTheme="majorEastAsia" w:hAnsiTheme="majorHAnsi" w:cstheme="majorBidi"/>
      <w:b/>
      <w:color w:val="002E5C" w:themeColor="text2"/>
      <w:sz w:val="48"/>
      <w:szCs w:val="50"/>
    </w:rPr>
  </w:style>
  <w:style w:type="character" w:customStyle="1" w:styleId="Heading2Char">
    <w:name w:val="Heading 2 Char"/>
    <w:basedOn w:val="DefaultParagraphFont"/>
    <w:link w:val="Heading2"/>
    <w:uiPriority w:val="9"/>
    <w:rsid w:val="002D140F"/>
    <w:rPr>
      <w:rFonts w:asciiTheme="majorHAnsi" w:eastAsiaTheme="majorEastAsia" w:hAnsiTheme="majorHAnsi" w:cstheme="majorBidi"/>
      <w:color w:val="004A93" w:themeColor="accent6"/>
      <w:sz w:val="36"/>
      <w:szCs w:val="40"/>
    </w:rPr>
  </w:style>
  <w:style w:type="character" w:customStyle="1" w:styleId="Heading3Char">
    <w:name w:val="Heading 3 Char"/>
    <w:basedOn w:val="DefaultParagraphFont"/>
    <w:link w:val="Heading3"/>
    <w:uiPriority w:val="9"/>
    <w:rsid w:val="002D140F"/>
    <w:rPr>
      <w:rFonts w:eastAsiaTheme="majorEastAsia" w:cstheme="majorBidi"/>
      <w:b/>
      <w:color w:val="000000" w:themeColor="text1"/>
      <w:sz w:val="32"/>
      <w:szCs w:val="35"/>
    </w:rPr>
  </w:style>
  <w:style w:type="character" w:customStyle="1" w:styleId="Heading4Char">
    <w:name w:val="Heading 4 Char"/>
    <w:basedOn w:val="DefaultParagraphFont"/>
    <w:link w:val="Heading4"/>
    <w:uiPriority w:val="9"/>
    <w:rsid w:val="002D140F"/>
    <w:rPr>
      <w:rFonts w:eastAsiaTheme="majorEastAsia" w:cstheme="majorBidi"/>
      <w:iCs/>
      <w:color w:val="000000" w:themeColor="text1"/>
      <w:sz w:val="28"/>
    </w:rPr>
  </w:style>
  <w:style w:type="character" w:customStyle="1" w:styleId="Heading5Char">
    <w:name w:val="Heading 5 Char"/>
    <w:basedOn w:val="DefaultParagraphFont"/>
    <w:link w:val="Heading5"/>
    <w:uiPriority w:val="12"/>
    <w:rsid w:val="004B3740"/>
    <w:rPr>
      <w:rFonts w:eastAsiaTheme="majorEastAsia" w:cstheme="majorBidi"/>
      <w:b/>
      <w:color w:val="000000" w:themeColor="text1"/>
      <w:sz w:val="24"/>
    </w:rPr>
  </w:style>
  <w:style w:type="character" w:customStyle="1" w:styleId="Heading6Char">
    <w:name w:val="Heading 6 Char"/>
    <w:basedOn w:val="DefaultParagraphFont"/>
    <w:link w:val="Heading6"/>
    <w:uiPriority w:val="99"/>
    <w:semiHidden/>
    <w:rsid w:val="005B3CFF"/>
    <w:rPr>
      <w:rFonts w:eastAsiaTheme="majorEastAsia" w:cstheme="majorBidi"/>
      <w:i/>
      <w:iCs/>
      <w:color w:val="002E5C" w:themeColor="text2"/>
    </w:rPr>
  </w:style>
  <w:style w:type="character" w:customStyle="1" w:styleId="Heading7Char">
    <w:name w:val="Heading 7 Char"/>
    <w:basedOn w:val="DefaultParagraphFont"/>
    <w:link w:val="Heading7"/>
    <w:uiPriority w:val="99"/>
    <w:semiHidden/>
    <w:rsid w:val="005B3CFF"/>
    <w:rPr>
      <w:rFonts w:eastAsiaTheme="majorEastAsia" w:cstheme="majorBidi"/>
      <w:color w:val="002E5C" w:themeColor="text2"/>
    </w:rPr>
  </w:style>
  <w:style w:type="character" w:customStyle="1" w:styleId="Heading8Char">
    <w:name w:val="Heading 8 Char"/>
    <w:basedOn w:val="DefaultParagraphFont"/>
    <w:link w:val="Heading8"/>
    <w:uiPriority w:val="99"/>
    <w:semiHidden/>
    <w:rsid w:val="009E081A"/>
    <w:rPr>
      <w:rFonts w:asciiTheme="majorHAnsi" w:eastAsiaTheme="majorEastAsia" w:hAnsiTheme="majorHAnsi" w:cstheme="majorBidi"/>
      <w:iCs/>
      <w:color w:val="327DC6" w:themeColor="accent5"/>
    </w:rPr>
  </w:style>
  <w:style w:type="character" w:customStyle="1" w:styleId="Heading9Char">
    <w:name w:val="Heading 9 Char"/>
    <w:basedOn w:val="DefaultParagraphFont"/>
    <w:link w:val="Heading9"/>
    <w:uiPriority w:val="99"/>
    <w:semiHidden/>
    <w:rsid w:val="009E081A"/>
    <w:rPr>
      <w:rFonts w:asciiTheme="majorHAnsi" w:eastAsiaTheme="majorEastAsia" w:hAnsiTheme="majorHAnsi" w:cstheme="majorBidi"/>
      <w:i/>
      <w:color w:val="327DC6" w:themeColor="accent5"/>
    </w:rPr>
  </w:style>
  <w:style w:type="paragraph" w:styleId="ListBullet">
    <w:name w:val="List Bullet"/>
    <w:aliases w:val="Bulleted List"/>
    <w:basedOn w:val="Normal"/>
    <w:link w:val="ListBulletChar"/>
    <w:uiPriority w:val="18"/>
    <w:qFormat/>
    <w:rsid w:val="00E36FEB"/>
    <w:pPr>
      <w:numPr>
        <w:numId w:val="13"/>
      </w:numPr>
      <w:spacing w:before="60" w:after="60"/>
    </w:pPr>
  </w:style>
  <w:style w:type="numbering" w:customStyle="1" w:styleId="BulletList">
    <w:name w:val="Bullet List"/>
    <w:basedOn w:val="NoList"/>
    <w:uiPriority w:val="99"/>
    <w:rsid w:val="00E36FEB"/>
    <w:pPr>
      <w:numPr>
        <w:numId w:val="3"/>
      </w:numPr>
    </w:pPr>
  </w:style>
  <w:style w:type="paragraph" w:styleId="ListParagraph">
    <w:name w:val="List Paragraph"/>
    <w:basedOn w:val="Normal"/>
    <w:uiPriority w:val="99"/>
    <w:qFormat/>
    <w:rsid w:val="00737D4F"/>
    <w:pPr>
      <w:spacing w:before="60" w:after="60"/>
      <w:ind w:left="357"/>
    </w:pPr>
  </w:style>
  <w:style w:type="paragraph" w:styleId="ListBullet2">
    <w:name w:val="List Bullet 2"/>
    <w:basedOn w:val="Normal"/>
    <w:uiPriority w:val="99"/>
    <w:qFormat/>
    <w:rsid w:val="00E36FEB"/>
    <w:pPr>
      <w:numPr>
        <w:ilvl w:val="1"/>
        <w:numId w:val="13"/>
      </w:numPr>
      <w:spacing w:before="60" w:after="60"/>
    </w:pPr>
  </w:style>
  <w:style w:type="paragraph" w:styleId="ListBullet4">
    <w:name w:val="List Bullet 4"/>
    <w:basedOn w:val="Normal"/>
    <w:uiPriority w:val="99"/>
    <w:rsid w:val="00E4064C"/>
    <w:pPr>
      <w:numPr>
        <w:ilvl w:val="3"/>
        <w:numId w:val="13"/>
      </w:numPr>
      <w:spacing w:before="60" w:after="60"/>
      <w:ind w:left="1434" w:hanging="357"/>
    </w:pPr>
  </w:style>
  <w:style w:type="paragraph" w:styleId="FootnoteText">
    <w:name w:val="footnote text"/>
    <w:basedOn w:val="Normal"/>
    <w:link w:val="FootnoteTextChar"/>
    <w:uiPriority w:val="99"/>
    <w:rsid w:val="000C6909"/>
    <w:pPr>
      <w:tabs>
        <w:tab w:val="left" w:pos="227"/>
      </w:tabs>
      <w:spacing w:after="0" w:line="240" w:lineRule="auto"/>
      <w:ind w:left="227" w:hanging="227"/>
    </w:pPr>
    <w:rPr>
      <w:sz w:val="16"/>
    </w:rPr>
  </w:style>
  <w:style w:type="paragraph" w:styleId="ListBullet5">
    <w:name w:val="List Bullet 5"/>
    <w:basedOn w:val="Normal"/>
    <w:uiPriority w:val="99"/>
    <w:rsid w:val="00E4064C"/>
    <w:pPr>
      <w:numPr>
        <w:ilvl w:val="4"/>
        <w:numId w:val="13"/>
      </w:numPr>
      <w:spacing w:before="60" w:after="60"/>
      <w:ind w:left="1797" w:hanging="357"/>
    </w:pPr>
  </w:style>
  <w:style w:type="numbering" w:styleId="111111">
    <w:name w:val="Outline List 2"/>
    <w:basedOn w:val="NoList"/>
    <w:uiPriority w:val="99"/>
    <w:semiHidden/>
    <w:unhideWhenUsed/>
    <w:rsid w:val="00CE6502"/>
    <w:pPr>
      <w:numPr>
        <w:numId w:val="2"/>
      </w:numPr>
    </w:pPr>
  </w:style>
  <w:style w:type="numbering" w:styleId="1ai">
    <w:name w:val="Outline List 1"/>
    <w:basedOn w:val="NoList"/>
    <w:uiPriority w:val="99"/>
    <w:semiHidden/>
    <w:unhideWhenUsed/>
    <w:rsid w:val="00FA6158"/>
    <w:pPr>
      <w:numPr>
        <w:numId w:val="8"/>
      </w:numPr>
    </w:pPr>
  </w:style>
  <w:style w:type="paragraph" w:styleId="ListNumber">
    <w:name w:val="List Number"/>
    <w:aliases w:val="Numbered List"/>
    <w:basedOn w:val="Normal"/>
    <w:uiPriority w:val="20"/>
    <w:qFormat/>
    <w:rsid w:val="00FA6158"/>
    <w:pPr>
      <w:numPr>
        <w:numId w:val="14"/>
      </w:numPr>
      <w:spacing w:before="60" w:after="60"/>
    </w:pPr>
  </w:style>
  <w:style w:type="paragraph" w:styleId="ListNumber2">
    <w:name w:val="List Number 2"/>
    <w:basedOn w:val="Normal"/>
    <w:uiPriority w:val="99"/>
    <w:qFormat/>
    <w:rsid w:val="00FA6158"/>
    <w:pPr>
      <w:numPr>
        <w:ilvl w:val="1"/>
        <w:numId w:val="14"/>
      </w:numPr>
      <w:spacing w:before="60" w:after="60"/>
    </w:pPr>
  </w:style>
  <w:style w:type="paragraph" w:styleId="ListNumber3">
    <w:name w:val="List Number 3"/>
    <w:basedOn w:val="Normal"/>
    <w:uiPriority w:val="99"/>
    <w:qFormat/>
    <w:rsid w:val="00FA6158"/>
    <w:pPr>
      <w:numPr>
        <w:ilvl w:val="2"/>
        <w:numId w:val="14"/>
      </w:numPr>
      <w:spacing w:before="60" w:after="60"/>
    </w:pPr>
  </w:style>
  <w:style w:type="paragraph" w:styleId="ListNumber4">
    <w:name w:val="List Number 4"/>
    <w:basedOn w:val="Normal"/>
    <w:uiPriority w:val="99"/>
    <w:semiHidden/>
    <w:rsid w:val="00E4064C"/>
    <w:pPr>
      <w:spacing w:before="60" w:after="60"/>
    </w:pPr>
  </w:style>
  <w:style w:type="paragraph" w:styleId="ListNumber5">
    <w:name w:val="List Number 5"/>
    <w:basedOn w:val="Normal"/>
    <w:uiPriority w:val="99"/>
    <w:semiHidden/>
    <w:rsid w:val="00E4064C"/>
    <w:pPr>
      <w:spacing w:before="60" w:after="60"/>
    </w:pPr>
  </w:style>
  <w:style w:type="character" w:customStyle="1" w:styleId="FootnoteTextChar">
    <w:name w:val="Footnote Text Char"/>
    <w:basedOn w:val="DefaultParagraphFont"/>
    <w:link w:val="FootnoteText"/>
    <w:uiPriority w:val="99"/>
    <w:rsid w:val="000C6909"/>
    <w:rPr>
      <w:sz w:val="16"/>
    </w:rPr>
  </w:style>
  <w:style w:type="character" w:styleId="FootnoteReference">
    <w:name w:val="footnote reference"/>
    <w:basedOn w:val="DefaultParagraphFont"/>
    <w:uiPriority w:val="99"/>
    <w:rsid w:val="000C6909"/>
    <w:rPr>
      <w:sz w:val="16"/>
      <w:vertAlign w:val="superscript"/>
    </w:rPr>
  </w:style>
  <w:style w:type="paragraph" w:styleId="Caption">
    <w:name w:val="caption"/>
    <w:aliases w:val="Photo caption"/>
    <w:basedOn w:val="Normal"/>
    <w:next w:val="Normal"/>
    <w:uiPriority w:val="37"/>
    <w:qFormat/>
    <w:rsid w:val="00542074"/>
    <w:pPr>
      <w:keepNext/>
      <w:spacing w:after="200" w:line="240" w:lineRule="auto"/>
    </w:pPr>
    <w:rPr>
      <w:i/>
      <w:iCs/>
      <w:color w:val="005EB8" w:themeColor="accent1"/>
      <w:sz w:val="18"/>
      <w:szCs w:val="18"/>
    </w:rPr>
  </w:style>
  <w:style w:type="paragraph" w:styleId="NoteHeading">
    <w:name w:val="Note Heading"/>
    <w:basedOn w:val="Normal"/>
    <w:next w:val="Normal"/>
    <w:link w:val="NoteHeadingChar"/>
    <w:uiPriority w:val="99"/>
    <w:qFormat/>
    <w:rsid w:val="002D7DF6"/>
    <w:pPr>
      <w:spacing w:before="60" w:after="240" w:line="240" w:lineRule="auto"/>
    </w:pPr>
    <w:rPr>
      <w:sz w:val="18"/>
    </w:rPr>
  </w:style>
  <w:style w:type="character" w:customStyle="1" w:styleId="NoteHeadingChar">
    <w:name w:val="Note Heading Char"/>
    <w:basedOn w:val="DefaultParagraphFont"/>
    <w:link w:val="NoteHeading"/>
    <w:uiPriority w:val="99"/>
    <w:rsid w:val="007C1AC4"/>
    <w:rPr>
      <w:rFonts w:eastAsiaTheme="minorEastAsia"/>
      <w:kern w:val="2"/>
      <w:sz w:val="18"/>
      <w:szCs w:val="30"/>
      <w:lang w:eastAsia="zh-CN" w:bidi="th-TH"/>
      <w14:ligatures w14:val="standardContextual"/>
    </w:rPr>
  </w:style>
  <w:style w:type="paragraph" w:styleId="IntenseQuote">
    <w:name w:val="Intense Quote"/>
    <w:basedOn w:val="Normal"/>
    <w:next w:val="Normal"/>
    <w:link w:val="IntenseQuoteChar"/>
    <w:uiPriority w:val="34"/>
    <w:qFormat/>
    <w:rsid w:val="002D140F"/>
    <w:pPr>
      <w:pBdr>
        <w:top w:val="single" w:sz="4" w:space="10" w:color="005EB8" w:themeColor="accent1"/>
        <w:bottom w:val="single" w:sz="4" w:space="10" w:color="005EB8" w:themeColor="accent1"/>
      </w:pBdr>
      <w:spacing w:before="360" w:after="360"/>
      <w:jc w:val="center"/>
    </w:pPr>
    <w:rPr>
      <w:i/>
      <w:iCs/>
    </w:rPr>
  </w:style>
  <w:style w:type="character" w:customStyle="1" w:styleId="IntenseQuoteChar">
    <w:name w:val="Intense Quote Char"/>
    <w:basedOn w:val="DefaultParagraphFont"/>
    <w:link w:val="IntenseQuote"/>
    <w:uiPriority w:val="34"/>
    <w:rsid w:val="002D140F"/>
    <w:rPr>
      <w:i/>
      <w:iCs/>
    </w:rPr>
  </w:style>
  <w:style w:type="paragraph" w:styleId="Salutation">
    <w:name w:val="Salutation"/>
    <w:basedOn w:val="Normal"/>
    <w:next w:val="Normal"/>
    <w:link w:val="SalutationChar"/>
    <w:uiPriority w:val="99"/>
    <w:semiHidden/>
    <w:rsid w:val="005C306E"/>
    <w:pPr>
      <w:spacing w:after="0"/>
    </w:pPr>
    <w:rPr>
      <w:b/>
    </w:rPr>
  </w:style>
  <w:style w:type="character" w:customStyle="1" w:styleId="SalutationChar">
    <w:name w:val="Salutation Char"/>
    <w:basedOn w:val="DefaultParagraphFont"/>
    <w:link w:val="Salutation"/>
    <w:uiPriority w:val="99"/>
    <w:semiHidden/>
    <w:rsid w:val="004D5D55"/>
    <w:rPr>
      <w:b/>
    </w:rPr>
  </w:style>
  <w:style w:type="paragraph" w:styleId="Signature">
    <w:name w:val="Signature"/>
    <w:basedOn w:val="Normal"/>
    <w:link w:val="SignatureChar"/>
    <w:uiPriority w:val="99"/>
    <w:semiHidden/>
    <w:rsid w:val="005C306E"/>
    <w:pPr>
      <w:spacing w:before="720" w:after="0" w:line="240" w:lineRule="auto"/>
      <w:contextualSpacing/>
    </w:pPr>
  </w:style>
  <w:style w:type="character" w:customStyle="1" w:styleId="SignatureChar">
    <w:name w:val="Signature Char"/>
    <w:basedOn w:val="DefaultParagraphFont"/>
    <w:link w:val="Signature"/>
    <w:uiPriority w:val="99"/>
    <w:semiHidden/>
    <w:rsid w:val="004D5D55"/>
  </w:style>
  <w:style w:type="paragraph" w:styleId="Date">
    <w:name w:val="Date"/>
    <w:basedOn w:val="Normal"/>
    <w:next w:val="Normal"/>
    <w:link w:val="DateChar"/>
    <w:uiPriority w:val="99"/>
    <w:semiHidden/>
    <w:rsid w:val="005C306E"/>
    <w:pPr>
      <w:spacing w:after="600"/>
    </w:pPr>
  </w:style>
  <w:style w:type="character" w:customStyle="1" w:styleId="DateChar">
    <w:name w:val="Date Char"/>
    <w:basedOn w:val="DefaultParagraphFont"/>
    <w:link w:val="Date"/>
    <w:uiPriority w:val="99"/>
    <w:semiHidden/>
    <w:rsid w:val="004D5D55"/>
  </w:style>
  <w:style w:type="paragraph" w:styleId="EnvelopeAddress">
    <w:name w:val="envelope address"/>
    <w:basedOn w:val="Normal"/>
    <w:uiPriority w:val="99"/>
    <w:semiHidden/>
    <w:rsid w:val="005C306E"/>
    <w:pPr>
      <w:spacing w:before="600" w:after="600" w:line="240" w:lineRule="auto"/>
      <w:contextualSpacing/>
    </w:pPr>
    <w:rPr>
      <w:rFonts w:eastAsiaTheme="majorEastAsia" w:cstheme="majorBidi"/>
      <w:szCs w:val="24"/>
    </w:rPr>
  </w:style>
  <w:style w:type="paragraph" w:styleId="Title">
    <w:name w:val="Title"/>
    <w:aliases w:val="Cover Page Title"/>
    <w:basedOn w:val="Normal"/>
    <w:next w:val="Normal"/>
    <w:link w:val="TitleChar"/>
    <w:uiPriority w:val="10"/>
    <w:qFormat/>
    <w:rsid w:val="003B6C9F"/>
    <w:pPr>
      <w:spacing w:before="0" w:after="0" w:line="240" w:lineRule="auto"/>
      <w:contextualSpacing/>
    </w:pPr>
    <w:rPr>
      <w:rFonts w:ascii="Arial Black" w:eastAsiaTheme="majorEastAsia" w:hAnsi="Arial Black" w:cstheme="majorBidi"/>
      <w:b/>
      <w:color w:val="002E5C" w:themeColor="text2"/>
      <w:kern w:val="28"/>
      <w:sz w:val="68"/>
      <w:szCs w:val="56"/>
    </w:rPr>
  </w:style>
  <w:style w:type="character" w:customStyle="1" w:styleId="TitleChar">
    <w:name w:val="Title Char"/>
    <w:aliases w:val="Cover Page Title Char"/>
    <w:basedOn w:val="DefaultParagraphFont"/>
    <w:link w:val="Title"/>
    <w:uiPriority w:val="10"/>
    <w:rsid w:val="003B6C9F"/>
    <w:rPr>
      <w:rFonts w:ascii="Arial Black" w:eastAsiaTheme="majorEastAsia" w:hAnsi="Arial Black" w:cstheme="majorBidi"/>
      <w:b/>
      <w:color w:val="002E5C" w:themeColor="text2"/>
      <w:kern w:val="28"/>
      <w:sz w:val="68"/>
      <w:szCs w:val="56"/>
    </w:rPr>
  </w:style>
  <w:style w:type="paragraph" w:customStyle="1" w:styleId="CoverPageSubtitle">
    <w:name w:val="Cover Page Subtitle"/>
    <w:basedOn w:val="Normal"/>
    <w:next w:val="Normal"/>
    <w:uiPriority w:val="36"/>
    <w:rsid w:val="003B6C9F"/>
    <w:pPr>
      <w:spacing w:before="240" w:after="1080"/>
    </w:pPr>
    <w:rPr>
      <w:b/>
      <w:color w:val="005EB8" w:themeColor="accent1"/>
      <w:sz w:val="36"/>
    </w:rPr>
  </w:style>
  <w:style w:type="paragraph" w:styleId="Subtitle">
    <w:name w:val="Subtitle"/>
    <w:basedOn w:val="Title"/>
    <w:next w:val="Normal"/>
    <w:link w:val="SubtitleChar"/>
    <w:uiPriority w:val="11"/>
    <w:qFormat/>
    <w:rsid w:val="00050622"/>
    <w:pPr>
      <w:numPr>
        <w:ilvl w:val="1"/>
      </w:numPr>
      <w:spacing w:before="240" w:line="288" w:lineRule="auto"/>
    </w:pPr>
    <w:rPr>
      <w:rFonts w:asciiTheme="minorHAnsi" w:eastAsiaTheme="minorEastAsia" w:hAnsiTheme="minorHAnsi"/>
      <w:color w:val="005EB8" w:themeColor="accent1"/>
      <w:kern w:val="0"/>
      <w:sz w:val="36"/>
      <w:szCs w:val="22"/>
    </w:rPr>
  </w:style>
  <w:style w:type="character" w:customStyle="1" w:styleId="SubtitleChar">
    <w:name w:val="Subtitle Char"/>
    <w:basedOn w:val="DefaultParagraphFont"/>
    <w:link w:val="Subtitle"/>
    <w:uiPriority w:val="11"/>
    <w:rsid w:val="00B80C63"/>
    <w:rPr>
      <w:rFonts w:eastAsiaTheme="minorEastAsia" w:cstheme="majorBidi"/>
      <w:b/>
      <w:color w:val="005EB8" w:themeColor="accent1"/>
      <w:sz w:val="36"/>
      <w:szCs w:val="22"/>
    </w:rPr>
  </w:style>
  <w:style w:type="table" w:styleId="TableGrid">
    <w:name w:val="Table Grid"/>
    <w:basedOn w:val="TableNormal"/>
    <w:uiPriority w:val="39"/>
    <w:rsid w:val="00E47FDD"/>
    <w:pPr>
      <w:spacing w:before="20" w:after="20" w:line="264" w:lineRule="auto"/>
    </w:pPr>
    <w:tblPr>
      <w:tblBorders>
        <w:top w:val="single" w:sz="4" w:space="0" w:color="002E5C" w:themeColor="text2"/>
        <w:left w:val="single" w:sz="4" w:space="0" w:color="002E5C" w:themeColor="text2"/>
        <w:bottom w:val="single" w:sz="4" w:space="0" w:color="002E5C" w:themeColor="text2"/>
        <w:right w:val="single" w:sz="4" w:space="0" w:color="002E5C" w:themeColor="text2"/>
        <w:insideH w:val="single" w:sz="4" w:space="0" w:color="002E5C" w:themeColor="text2"/>
        <w:insideV w:val="single" w:sz="4" w:space="0" w:color="002E5C" w:themeColor="text2"/>
      </w:tblBorders>
    </w:tblPr>
    <w:tblStylePr w:type="firstRow">
      <w:rPr>
        <w:b w:val="0"/>
        <w:color w:val="auto"/>
        <w:sz w:val="20"/>
      </w:rPr>
    </w:tblStylePr>
  </w:style>
  <w:style w:type="character" w:styleId="PlaceholderText">
    <w:name w:val="Placeholder Text"/>
    <w:basedOn w:val="DefaultParagraphFont"/>
    <w:uiPriority w:val="99"/>
    <w:rsid w:val="002C1CC5"/>
    <w:rPr>
      <w:color w:val="002E5C"/>
      <w:bdr w:val="none" w:sz="0" w:space="0" w:color="auto"/>
      <w:shd w:val="clear" w:color="auto" w:fill="D2E8FF"/>
    </w:rPr>
  </w:style>
  <w:style w:type="table" w:customStyle="1" w:styleId="TableHidden">
    <w:name w:val="Table Hidden"/>
    <w:basedOn w:val="TableNormal"/>
    <w:uiPriority w:val="99"/>
    <w:rsid w:val="002D7DF6"/>
    <w:tblPr>
      <w:tblCellMar>
        <w:left w:w="0" w:type="dxa"/>
        <w:right w:w="0" w:type="dxa"/>
      </w:tblCellMar>
    </w:tblPr>
  </w:style>
  <w:style w:type="numbering" w:customStyle="1" w:styleId="Lists">
    <w:name w:val="Lists"/>
    <w:basedOn w:val="NoList"/>
    <w:uiPriority w:val="99"/>
    <w:rsid w:val="00FA6158"/>
    <w:pPr>
      <w:numPr>
        <w:numId w:val="4"/>
      </w:numPr>
    </w:pPr>
  </w:style>
  <w:style w:type="paragraph" w:styleId="Quote">
    <w:name w:val="Quote"/>
    <w:aliases w:val="Standard Quote"/>
    <w:basedOn w:val="Normal"/>
    <w:next w:val="Normal"/>
    <w:link w:val="QuoteChar"/>
    <w:uiPriority w:val="33"/>
    <w:qFormat/>
    <w:rsid w:val="002D140F"/>
    <w:pPr>
      <w:spacing w:before="200" w:after="160"/>
      <w:ind w:left="862" w:right="862"/>
      <w:jc w:val="center"/>
    </w:pPr>
    <w:rPr>
      <w:i/>
      <w:iCs/>
      <w:color w:val="005EB8" w:themeColor="accent1"/>
    </w:rPr>
  </w:style>
  <w:style w:type="character" w:customStyle="1" w:styleId="QuoteChar">
    <w:name w:val="Quote Char"/>
    <w:aliases w:val="Standard Quote Char"/>
    <w:basedOn w:val="DefaultParagraphFont"/>
    <w:link w:val="Quote"/>
    <w:uiPriority w:val="33"/>
    <w:rsid w:val="002D140F"/>
    <w:rPr>
      <w:i/>
      <w:iCs/>
      <w:color w:val="005EB8" w:themeColor="accent1"/>
    </w:rPr>
  </w:style>
  <w:style w:type="table" w:customStyle="1" w:styleId="Table-QLDBlueCompact">
    <w:name w:val="Table - QLD Blue Compact"/>
    <w:basedOn w:val="TableNormal"/>
    <w:uiPriority w:val="99"/>
    <w:rsid w:val="00BA4EBA"/>
    <w:pPr>
      <w:spacing w:before="60" w:after="60" w:line="240" w:lineRule="auto"/>
    </w:pPr>
    <w:rPr>
      <w:sz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b w:val="0"/>
        <w:sz w:val="20"/>
      </w:rPr>
      <w:tblPr/>
      <w:trPr>
        <w:tblHeader/>
      </w:trPr>
      <w:tcPr>
        <w:shd w:val="clear" w:color="auto" w:fill="002E5C" w:themeFill="text2"/>
      </w:tcPr>
    </w:tblStylePr>
    <w:tblStylePr w:type="firstCol">
      <w:rPr>
        <w:b/>
      </w:rPr>
      <w:tblPr/>
      <w:tcPr>
        <w:shd w:val="clear" w:color="auto" w:fill="EBEBEB" w:themeFill="background2"/>
      </w:tcPr>
    </w:tblStylePr>
  </w:style>
  <w:style w:type="paragraph" w:styleId="TOCHeading">
    <w:name w:val="TOC Heading"/>
    <w:basedOn w:val="Heading1"/>
    <w:next w:val="Normal"/>
    <w:uiPriority w:val="39"/>
    <w:qFormat/>
    <w:rsid w:val="00630958"/>
    <w:pPr>
      <w:spacing w:before="240" w:after="400"/>
      <w:outlineLvl w:val="9"/>
    </w:pPr>
  </w:style>
  <w:style w:type="paragraph" w:styleId="TOC1">
    <w:name w:val="toc 1"/>
    <w:basedOn w:val="Normal"/>
    <w:next w:val="Normal"/>
    <w:link w:val="TOC1Char"/>
    <w:autoRedefine/>
    <w:uiPriority w:val="39"/>
    <w:rsid w:val="00A13F52"/>
    <w:pPr>
      <w:tabs>
        <w:tab w:val="right" w:pos="10206"/>
      </w:tabs>
      <w:spacing w:before="200" w:after="100" w:line="240" w:lineRule="auto"/>
    </w:pPr>
    <w:rPr>
      <w:b/>
      <w:color w:val="002E5C" w:themeColor="text2"/>
      <w:u w:val="single"/>
    </w:rPr>
  </w:style>
  <w:style w:type="paragraph" w:styleId="TOC2">
    <w:name w:val="toc 2"/>
    <w:basedOn w:val="Normal"/>
    <w:next w:val="Normal"/>
    <w:autoRedefine/>
    <w:uiPriority w:val="39"/>
    <w:rsid w:val="00A13F52"/>
    <w:pPr>
      <w:tabs>
        <w:tab w:val="right" w:leader="dot" w:pos="10206"/>
      </w:tabs>
      <w:spacing w:before="0" w:after="20" w:line="264" w:lineRule="auto"/>
    </w:pPr>
    <w:rPr>
      <w:noProof/>
    </w:rPr>
  </w:style>
  <w:style w:type="character" w:styleId="Hyperlink">
    <w:name w:val="Hyperlink"/>
    <w:basedOn w:val="DefaultParagraphFont"/>
    <w:uiPriority w:val="99"/>
    <w:unhideWhenUsed/>
    <w:qFormat/>
    <w:rsid w:val="005209F0"/>
    <w:rPr>
      <w:color w:val="0563C1" w:themeColor="hyperlink"/>
      <w:u w:val="single"/>
    </w:rPr>
  </w:style>
  <w:style w:type="paragraph" w:customStyle="1" w:styleId="NumberedHeading1">
    <w:name w:val="Numbered Heading 1"/>
    <w:basedOn w:val="Heading1"/>
    <w:next w:val="Normal"/>
    <w:link w:val="NumberedHeading1Char"/>
    <w:uiPriority w:val="13"/>
    <w:qFormat/>
    <w:rsid w:val="00CE6502"/>
    <w:pPr>
      <w:numPr>
        <w:numId w:val="11"/>
      </w:numPr>
    </w:pPr>
  </w:style>
  <w:style w:type="paragraph" w:customStyle="1" w:styleId="NumberedHeading3">
    <w:name w:val="Numbered Heading 3"/>
    <w:basedOn w:val="Heading3"/>
    <w:next w:val="Normal"/>
    <w:uiPriority w:val="15"/>
    <w:qFormat/>
    <w:rsid w:val="00CE6502"/>
    <w:pPr>
      <w:numPr>
        <w:ilvl w:val="2"/>
        <w:numId w:val="11"/>
      </w:numPr>
    </w:pPr>
  </w:style>
  <w:style w:type="paragraph" w:customStyle="1" w:styleId="NumberedHeading2">
    <w:name w:val="Numbered Heading 2"/>
    <w:basedOn w:val="Heading2"/>
    <w:next w:val="Normal"/>
    <w:link w:val="NumberedHeading2Char"/>
    <w:uiPriority w:val="14"/>
    <w:qFormat/>
    <w:rsid w:val="00CE6502"/>
    <w:pPr>
      <w:numPr>
        <w:ilvl w:val="1"/>
        <w:numId w:val="11"/>
      </w:numPr>
    </w:pPr>
  </w:style>
  <w:style w:type="character" w:customStyle="1" w:styleId="NumberedHeading2Char">
    <w:name w:val="Numbered Heading 2 Char"/>
    <w:basedOn w:val="Heading2Char"/>
    <w:link w:val="NumberedHeading2"/>
    <w:uiPriority w:val="9"/>
    <w:rsid w:val="00EE28EE"/>
    <w:rPr>
      <w:rFonts w:asciiTheme="majorHAnsi" w:eastAsiaTheme="majorEastAsia" w:hAnsiTheme="majorHAnsi" w:cstheme="majorBidi"/>
      <w:color w:val="004A93" w:themeColor="accent6"/>
      <w:sz w:val="36"/>
      <w:szCs w:val="40"/>
    </w:rPr>
  </w:style>
  <w:style w:type="paragraph" w:customStyle="1" w:styleId="NumberedHeading4">
    <w:name w:val="Numbered Heading 4"/>
    <w:basedOn w:val="Heading4"/>
    <w:next w:val="Normal"/>
    <w:uiPriority w:val="16"/>
    <w:qFormat/>
    <w:rsid w:val="00CE6502"/>
    <w:pPr>
      <w:numPr>
        <w:ilvl w:val="3"/>
        <w:numId w:val="11"/>
      </w:numPr>
    </w:pPr>
  </w:style>
  <w:style w:type="paragraph" w:customStyle="1" w:styleId="IntroParagraph">
    <w:name w:val="Intro Paragraph"/>
    <w:basedOn w:val="Normal"/>
    <w:next w:val="Normal"/>
    <w:link w:val="IntroParagraphChar"/>
    <w:uiPriority w:val="17"/>
    <w:qFormat/>
    <w:rsid w:val="00FA56C7"/>
    <w:pPr>
      <w:keepLines/>
      <w:spacing w:before="240" w:after="240"/>
    </w:pPr>
    <w:rPr>
      <w:color w:val="002E5C" w:themeColor="text2"/>
      <w:sz w:val="28"/>
    </w:rPr>
  </w:style>
  <w:style w:type="paragraph" w:styleId="Header">
    <w:name w:val="header"/>
    <w:basedOn w:val="Normal"/>
    <w:link w:val="HeaderChar"/>
    <w:uiPriority w:val="99"/>
    <w:rsid w:val="00EE28EE"/>
    <w:pPr>
      <w:tabs>
        <w:tab w:val="center" w:pos="4513"/>
        <w:tab w:val="right" w:pos="9026"/>
      </w:tabs>
      <w:spacing w:before="0" w:after="0" w:line="240" w:lineRule="auto"/>
    </w:pPr>
    <w:rPr>
      <w:sz w:val="22"/>
    </w:rPr>
  </w:style>
  <w:style w:type="character" w:customStyle="1" w:styleId="HeaderChar">
    <w:name w:val="Header Char"/>
    <w:basedOn w:val="DefaultParagraphFont"/>
    <w:link w:val="Header"/>
    <w:uiPriority w:val="99"/>
    <w:rsid w:val="00EE28EE"/>
    <w:rPr>
      <w:sz w:val="22"/>
    </w:rPr>
  </w:style>
  <w:style w:type="paragraph" w:styleId="Footer">
    <w:name w:val="footer"/>
    <w:aliases w:val="Footer text"/>
    <w:basedOn w:val="Normal"/>
    <w:link w:val="FooterChar"/>
    <w:uiPriority w:val="99"/>
    <w:rsid w:val="00EE28EE"/>
    <w:pPr>
      <w:tabs>
        <w:tab w:val="center" w:pos="4513"/>
        <w:tab w:val="right" w:pos="9026"/>
      </w:tabs>
      <w:spacing w:before="360" w:after="0" w:line="240" w:lineRule="auto"/>
    </w:pPr>
    <w:rPr>
      <w:sz w:val="18"/>
    </w:rPr>
  </w:style>
  <w:style w:type="character" w:customStyle="1" w:styleId="FooterChar">
    <w:name w:val="Footer Char"/>
    <w:aliases w:val="Footer text Char"/>
    <w:basedOn w:val="DefaultParagraphFont"/>
    <w:link w:val="Footer"/>
    <w:uiPriority w:val="99"/>
    <w:rsid w:val="00EE28EE"/>
    <w:rPr>
      <w:sz w:val="18"/>
    </w:rPr>
  </w:style>
  <w:style w:type="paragraph" w:customStyle="1" w:styleId="Subheading">
    <w:name w:val="Subheading"/>
    <w:basedOn w:val="Normal"/>
    <w:next w:val="Normal"/>
    <w:uiPriority w:val="12"/>
    <w:qFormat/>
    <w:rsid w:val="00BC4FA4"/>
    <w:pPr>
      <w:keepNext/>
      <w:spacing w:before="240" w:after="60" w:line="240" w:lineRule="auto"/>
    </w:pPr>
    <w:rPr>
      <w:b/>
      <w:color w:val="005EB8" w:themeColor="accent1"/>
      <w:sz w:val="24"/>
    </w:rPr>
  </w:style>
  <w:style w:type="paragraph" w:styleId="ListContinue">
    <w:name w:val="List Continue"/>
    <w:basedOn w:val="Normal"/>
    <w:uiPriority w:val="99"/>
    <w:rsid w:val="00FA6158"/>
    <w:pPr>
      <w:numPr>
        <w:numId w:val="15"/>
      </w:numPr>
      <w:spacing w:before="60" w:after="60"/>
    </w:pPr>
  </w:style>
  <w:style w:type="paragraph" w:styleId="ListContinue2">
    <w:name w:val="List Continue 2"/>
    <w:basedOn w:val="Normal"/>
    <w:uiPriority w:val="99"/>
    <w:rsid w:val="00FA6158"/>
    <w:pPr>
      <w:numPr>
        <w:ilvl w:val="1"/>
        <w:numId w:val="15"/>
      </w:numPr>
      <w:spacing w:before="60" w:after="60"/>
    </w:pPr>
  </w:style>
  <w:style w:type="paragraph" w:styleId="ListContinue3">
    <w:name w:val="List Continue 3"/>
    <w:basedOn w:val="Normal"/>
    <w:uiPriority w:val="99"/>
    <w:rsid w:val="00FA6158"/>
    <w:pPr>
      <w:numPr>
        <w:ilvl w:val="2"/>
        <w:numId w:val="15"/>
      </w:numPr>
      <w:spacing w:before="60" w:after="60"/>
    </w:pPr>
  </w:style>
  <w:style w:type="paragraph" w:styleId="ListContinue4">
    <w:name w:val="List Continue 4"/>
    <w:basedOn w:val="Normal"/>
    <w:uiPriority w:val="99"/>
    <w:semiHidden/>
    <w:rsid w:val="00E4064C"/>
    <w:pPr>
      <w:spacing w:before="60" w:after="60"/>
    </w:pPr>
  </w:style>
  <w:style w:type="paragraph" w:styleId="ListContinue5">
    <w:name w:val="List Continue 5"/>
    <w:basedOn w:val="Normal"/>
    <w:uiPriority w:val="99"/>
    <w:semiHidden/>
    <w:rsid w:val="00E4064C"/>
    <w:pPr>
      <w:spacing w:before="60" w:after="60"/>
    </w:pPr>
  </w:style>
  <w:style w:type="paragraph" w:styleId="ListBullet3">
    <w:name w:val="List Bullet 3"/>
    <w:basedOn w:val="Normal"/>
    <w:uiPriority w:val="99"/>
    <w:qFormat/>
    <w:rsid w:val="00E36FEB"/>
    <w:pPr>
      <w:numPr>
        <w:ilvl w:val="2"/>
        <w:numId w:val="13"/>
      </w:numPr>
      <w:spacing w:before="60" w:after="60"/>
    </w:pPr>
  </w:style>
  <w:style w:type="paragraph" w:styleId="TOC3">
    <w:name w:val="toc 3"/>
    <w:basedOn w:val="Normal"/>
    <w:next w:val="Normal"/>
    <w:autoRedefine/>
    <w:uiPriority w:val="39"/>
    <w:rsid w:val="00A13F52"/>
    <w:pPr>
      <w:tabs>
        <w:tab w:val="right" w:leader="dot" w:pos="10206"/>
      </w:tabs>
      <w:spacing w:before="0" w:after="20" w:line="264" w:lineRule="auto"/>
    </w:pPr>
    <w:rPr>
      <w:i/>
    </w:rPr>
  </w:style>
  <w:style w:type="paragraph" w:styleId="TOC4">
    <w:name w:val="toc 4"/>
    <w:basedOn w:val="Normal"/>
    <w:next w:val="Normal"/>
    <w:autoRedefine/>
    <w:uiPriority w:val="50"/>
    <w:semiHidden/>
    <w:rsid w:val="00CB1570"/>
    <w:pPr>
      <w:spacing w:after="100"/>
      <w:ind w:left="660"/>
    </w:pPr>
  </w:style>
  <w:style w:type="numbering" w:customStyle="1" w:styleId="ListContinueList">
    <w:name w:val="List Continue List"/>
    <w:basedOn w:val="NoList"/>
    <w:uiPriority w:val="99"/>
    <w:rsid w:val="00B65BDA"/>
  </w:style>
  <w:style w:type="paragraph" w:styleId="List">
    <w:name w:val="List"/>
    <w:basedOn w:val="Normal"/>
    <w:uiPriority w:val="99"/>
    <w:qFormat/>
    <w:rsid w:val="00737D4F"/>
    <w:pPr>
      <w:numPr>
        <w:numId w:val="12"/>
      </w:numPr>
      <w:spacing w:before="60" w:after="60"/>
    </w:pPr>
  </w:style>
  <w:style w:type="paragraph" w:styleId="List2">
    <w:name w:val="List 2"/>
    <w:basedOn w:val="Normal"/>
    <w:uiPriority w:val="99"/>
    <w:qFormat/>
    <w:rsid w:val="004A1328"/>
    <w:pPr>
      <w:numPr>
        <w:ilvl w:val="1"/>
        <w:numId w:val="12"/>
      </w:numPr>
      <w:spacing w:before="60" w:after="60"/>
      <w:ind w:left="714" w:hanging="357"/>
    </w:pPr>
  </w:style>
  <w:style w:type="paragraph" w:styleId="List3">
    <w:name w:val="List 3"/>
    <w:basedOn w:val="Normal"/>
    <w:uiPriority w:val="99"/>
    <w:qFormat/>
    <w:rsid w:val="00603F5B"/>
    <w:pPr>
      <w:numPr>
        <w:ilvl w:val="2"/>
        <w:numId w:val="12"/>
      </w:numPr>
      <w:spacing w:before="60" w:after="60"/>
    </w:pPr>
  </w:style>
  <w:style w:type="paragraph" w:styleId="List4">
    <w:name w:val="List 4"/>
    <w:basedOn w:val="Normal"/>
    <w:uiPriority w:val="99"/>
    <w:semiHidden/>
    <w:rsid w:val="007C2668"/>
    <w:pPr>
      <w:numPr>
        <w:ilvl w:val="3"/>
        <w:numId w:val="12"/>
      </w:numPr>
      <w:spacing w:before="60" w:after="60"/>
      <w:ind w:left="1434" w:hanging="357"/>
    </w:pPr>
  </w:style>
  <w:style w:type="paragraph" w:styleId="List5">
    <w:name w:val="List 5"/>
    <w:basedOn w:val="Normal"/>
    <w:uiPriority w:val="99"/>
    <w:semiHidden/>
    <w:rsid w:val="007C2668"/>
    <w:pPr>
      <w:numPr>
        <w:ilvl w:val="4"/>
        <w:numId w:val="12"/>
      </w:numPr>
      <w:spacing w:before="60" w:after="60"/>
    </w:pPr>
  </w:style>
  <w:style w:type="numbering" w:customStyle="1" w:styleId="AppendixList">
    <w:name w:val="Appendix List"/>
    <w:basedOn w:val="NoList"/>
    <w:uiPriority w:val="99"/>
    <w:rsid w:val="00CC3A56"/>
    <w:pPr>
      <w:numPr>
        <w:numId w:val="9"/>
      </w:numPr>
    </w:pPr>
  </w:style>
  <w:style w:type="paragraph" w:styleId="NormalWeb">
    <w:name w:val="Normal (Web)"/>
    <w:basedOn w:val="Normal"/>
    <w:uiPriority w:val="99"/>
    <w:semiHidden/>
    <w:rsid w:val="00E640F0"/>
    <w:rPr>
      <w:rFonts w:cs="Angsana New"/>
    </w:rPr>
  </w:style>
  <w:style w:type="numbering" w:styleId="ArticleSection">
    <w:name w:val="Outline List 3"/>
    <w:basedOn w:val="NoList"/>
    <w:uiPriority w:val="99"/>
    <w:semiHidden/>
    <w:unhideWhenUsed/>
    <w:locked/>
    <w:rsid w:val="00E45205"/>
    <w:pPr>
      <w:numPr>
        <w:numId w:val="6"/>
      </w:numPr>
    </w:pPr>
  </w:style>
  <w:style w:type="paragraph" w:styleId="BalloonText">
    <w:name w:val="Balloon Text"/>
    <w:basedOn w:val="Normal"/>
    <w:link w:val="BalloonTextChar"/>
    <w:uiPriority w:val="99"/>
    <w:semiHidden/>
    <w:locked/>
    <w:rsid w:val="00E45205"/>
    <w:pPr>
      <w:spacing w:after="0" w:line="240" w:lineRule="auto"/>
    </w:pPr>
    <w:rPr>
      <w:rFonts w:ascii="Segoe UI" w:hAnsi="Segoe UI" w:cs="Angsana New"/>
      <w:sz w:val="18"/>
    </w:rPr>
  </w:style>
  <w:style w:type="character" w:customStyle="1" w:styleId="BalloonTextChar">
    <w:name w:val="Balloon Text Char"/>
    <w:basedOn w:val="DefaultParagraphFont"/>
    <w:link w:val="BalloonText"/>
    <w:uiPriority w:val="99"/>
    <w:semiHidden/>
    <w:rsid w:val="00E45205"/>
    <w:rPr>
      <w:rFonts w:ascii="Segoe UI" w:eastAsiaTheme="minorEastAsia" w:hAnsi="Segoe UI" w:cs="Angsana New"/>
      <w:kern w:val="2"/>
      <w:sz w:val="18"/>
      <w:lang w:eastAsia="zh-CN" w:bidi="th-TH"/>
      <w14:ligatures w14:val="standardContextual"/>
    </w:rPr>
  </w:style>
  <w:style w:type="paragraph" w:styleId="Bibliography">
    <w:name w:val="Bibliography"/>
    <w:basedOn w:val="Normal"/>
    <w:next w:val="Normal"/>
    <w:uiPriority w:val="99"/>
    <w:semiHidden/>
    <w:locked/>
    <w:rsid w:val="00E45205"/>
  </w:style>
  <w:style w:type="paragraph" w:styleId="BlockText">
    <w:name w:val="Block Text"/>
    <w:basedOn w:val="Normal"/>
    <w:uiPriority w:val="99"/>
    <w:semiHidden/>
    <w:locked/>
    <w:rsid w:val="00E45205"/>
    <w:pPr>
      <w:pBdr>
        <w:top w:val="single" w:sz="2" w:space="10" w:color="005EB8" w:themeColor="accent1"/>
        <w:left w:val="single" w:sz="2" w:space="10" w:color="005EB8" w:themeColor="accent1"/>
        <w:bottom w:val="single" w:sz="2" w:space="10" w:color="005EB8" w:themeColor="accent1"/>
        <w:right w:val="single" w:sz="2" w:space="10" w:color="005EB8" w:themeColor="accent1"/>
      </w:pBdr>
      <w:ind w:left="1152" w:right="1152"/>
    </w:pPr>
    <w:rPr>
      <w:i/>
      <w:iCs/>
      <w:color w:val="005EB8" w:themeColor="accent1"/>
    </w:rPr>
  </w:style>
  <w:style w:type="paragraph" w:styleId="BodyText">
    <w:name w:val="Body Text"/>
    <w:basedOn w:val="Normal"/>
    <w:link w:val="BodyTextChar"/>
    <w:uiPriority w:val="2"/>
    <w:qFormat/>
    <w:rsid w:val="00E45205"/>
  </w:style>
  <w:style w:type="character" w:customStyle="1" w:styleId="BodyTextChar">
    <w:name w:val="Body Text Char"/>
    <w:basedOn w:val="DefaultParagraphFont"/>
    <w:link w:val="BodyText"/>
    <w:uiPriority w:val="2"/>
    <w:rsid w:val="00E45205"/>
    <w:rPr>
      <w:rFonts w:eastAsiaTheme="minorEastAsia"/>
      <w:kern w:val="2"/>
      <w:szCs w:val="30"/>
      <w:lang w:eastAsia="zh-CN" w:bidi="th-TH"/>
      <w14:ligatures w14:val="standardContextual"/>
    </w:rPr>
  </w:style>
  <w:style w:type="paragraph" w:styleId="BodyText2">
    <w:name w:val="Body Text 2"/>
    <w:basedOn w:val="Normal"/>
    <w:link w:val="BodyText2Char"/>
    <w:uiPriority w:val="99"/>
    <w:semiHidden/>
    <w:rsid w:val="00E45205"/>
    <w:pPr>
      <w:spacing w:line="480" w:lineRule="auto"/>
    </w:pPr>
  </w:style>
  <w:style w:type="character" w:customStyle="1" w:styleId="BodyText2Char">
    <w:name w:val="Body Text 2 Char"/>
    <w:basedOn w:val="DefaultParagraphFont"/>
    <w:link w:val="BodyText2"/>
    <w:uiPriority w:val="99"/>
    <w:semiHidden/>
    <w:rsid w:val="00E45205"/>
    <w:rPr>
      <w:rFonts w:eastAsiaTheme="minorEastAsia"/>
      <w:kern w:val="2"/>
      <w:szCs w:val="30"/>
      <w:lang w:eastAsia="zh-CN" w:bidi="th-TH"/>
      <w14:ligatures w14:val="standardContextual"/>
    </w:rPr>
  </w:style>
  <w:style w:type="paragraph" w:styleId="BodyText3">
    <w:name w:val="Body Text 3"/>
    <w:basedOn w:val="Normal"/>
    <w:link w:val="BodyText3Char"/>
    <w:uiPriority w:val="99"/>
    <w:semiHidden/>
    <w:locked/>
    <w:rsid w:val="00E45205"/>
    <w:rPr>
      <w:sz w:val="16"/>
    </w:rPr>
  </w:style>
  <w:style w:type="character" w:customStyle="1" w:styleId="BodyText3Char">
    <w:name w:val="Body Text 3 Char"/>
    <w:basedOn w:val="DefaultParagraphFont"/>
    <w:link w:val="BodyText3"/>
    <w:uiPriority w:val="99"/>
    <w:semiHidden/>
    <w:rsid w:val="00E45205"/>
    <w:rPr>
      <w:rFonts w:eastAsiaTheme="minorEastAsia"/>
      <w:kern w:val="2"/>
      <w:sz w:val="16"/>
      <w:szCs w:val="20"/>
      <w:lang w:eastAsia="zh-CN" w:bidi="th-TH"/>
      <w14:ligatures w14:val="standardContextual"/>
    </w:rPr>
  </w:style>
  <w:style w:type="paragraph" w:styleId="BodyTextFirstIndent">
    <w:name w:val="Body Text First Indent"/>
    <w:basedOn w:val="BodyText"/>
    <w:link w:val="BodyTextFirstIndentChar"/>
    <w:uiPriority w:val="99"/>
    <w:semiHidden/>
    <w:rsid w:val="00E45205"/>
    <w:pPr>
      <w:ind w:firstLine="360"/>
    </w:pPr>
  </w:style>
  <w:style w:type="character" w:customStyle="1" w:styleId="BodyTextFirstIndentChar">
    <w:name w:val="Body Text First Indent Char"/>
    <w:basedOn w:val="BodyTextChar"/>
    <w:link w:val="BodyTextFirstIndent"/>
    <w:uiPriority w:val="99"/>
    <w:semiHidden/>
    <w:rsid w:val="00E45205"/>
    <w:rPr>
      <w:rFonts w:eastAsiaTheme="minorEastAsia"/>
      <w:kern w:val="2"/>
      <w:szCs w:val="30"/>
      <w:lang w:eastAsia="zh-CN" w:bidi="th-TH"/>
      <w14:ligatures w14:val="standardContextual"/>
    </w:rPr>
  </w:style>
  <w:style w:type="paragraph" w:styleId="BodyTextIndent">
    <w:name w:val="Body Text Indent"/>
    <w:basedOn w:val="Normal"/>
    <w:link w:val="BodyTextIndentChar"/>
    <w:uiPriority w:val="99"/>
    <w:semiHidden/>
    <w:rsid w:val="00E45205"/>
    <w:pPr>
      <w:ind w:left="283"/>
    </w:pPr>
  </w:style>
  <w:style w:type="character" w:customStyle="1" w:styleId="BodyTextIndentChar">
    <w:name w:val="Body Text Indent Char"/>
    <w:basedOn w:val="DefaultParagraphFont"/>
    <w:link w:val="BodyTextIndent"/>
    <w:uiPriority w:val="99"/>
    <w:semiHidden/>
    <w:rsid w:val="00E45205"/>
    <w:rPr>
      <w:rFonts w:eastAsiaTheme="minorEastAsia"/>
      <w:kern w:val="2"/>
      <w:szCs w:val="30"/>
      <w:lang w:eastAsia="zh-CN" w:bidi="th-TH"/>
      <w14:ligatures w14:val="standardContextual"/>
    </w:rPr>
  </w:style>
  <w:style w:type="paragraph" w:styleId="BodyTextFirstIndent2">
    <w:name w:val="Body Text First Indent 2"/>
    <w:basedOn w:val="BodyTextIndent"/>
    <w:link w:val="BodyTextFirstIndent2Char"/>
    <w:uiPriority w:val="99"/>
    <w:semiHidden/>
    <w:rsid w:val="00E45205"/>
    <w:pPr>
      <w:ind w:left="360" w:firstLine="360"/>
    </w:pPr>
  </w:style>
  <w:style w:type="character" w:customStyle="1" w:styleId="BodyTextFirstIndent2Char">
    <w:name w:val="Body Text First Indent 2 Char"/>
    <w:basedOn w:val="BodyTextIndentChar"/>
    <w:link w:val="BodyTextFirstIndent2"/>
    <w:uiPriority w:val="99"/>
    <w:semiHidden/>
    <w:rsid w:val="00E45205"/>
    <w:rPr>
      <w:rFonts w:eastAsiaTheme="minorEastAsia"/>
      <w:kern w:val="2"/>
      <w:szCs w:val="30"/>
      <w:lang w:eastAsia="zh-CN" w:bidi="th-TH"/>
      <w14:ligatures w14:val="standardContextual"/>
    </w:rPr>
  </w:style>
  <w:style w:type="paragraph" w:styleId="BodyTextIndent2">
    <w:name w:val="Body Text Indent 2"/>
    <w:basedOn w:val="Normal"/>
    <w:link w:val="BodyTextIndent2Char"/>
    <w:uiPriority w:val="99"/>
    <w:semiHidden/>
    <w:rsid w:val="00E45205"/>
    <w:pPr>
      <w:spacing w:line="480" w:lineRule="auto"/>
      <w:ind w:left="283"/>
    </w:pPr>
  </w:style>
  <w:style w:type="character" w:customStyle="1" w:styleId="BodyTextIndent2Char">
    <w:name w:val="Body Text Indent 2 Char"/>
    <w:basedOn w:val="DefaultParagraphFont"/>
    <w:link w:val="BodyTextIndent2"/>
    <w:uiPriority w:val="99"/>
    <w:semiHidden/>
    <w:rsid w:val="00E45205"/>
    <w:rPr>
      <w:rFonts w:eastAsiaTheme="minorEastAsia"/>
      <w:kern w:val="2"/>
      <w:szCs w:val="30"/>
      <w:lang w:eastAsia="zh-CN" w:bidi="th-TH"/>
      <w14:ligatures w14:val="standardContextual"/>
    </w:rPr>
  </w:style>
  <w:style w:type="paragraph" w:styleId="BodyTextIndent3">
    <w:name w:val="Body Text Indent 3"/>
    <w:basedOn w:val="Normal"/>
    <w:link w:val="BodyTextIndent3Char"/>
    <w:uiPriority w:val="99"/>
    <w:semiHidden/>
    <w:rsid w:val="00E45205"/>
    <w:pPr>
      <w:ind w:left="283"/>
    </w:pPr>
    <w:rPr>
      <w:sz w:val="16"/>
    </w:rPr>
  </w:style>
  <w:style w:type="character" w:customStyle="1" w:styleId="BodyTextIndent3Char">
    <w:name w:val="Body Text Indent 3 Char"/>
    <w:basedOn w:val="DefaultParagraphFont"/>
    <w:link w:val="BodyTextIndent3"/>
    <w:uiPriority w:val="99"/>
    <w:semiHidden/>
    <w:rsid w:val="00E45205"/>
    <w:rPr>
      <w:rFonts w:eastAsiaTheme="minorEastAsia"/>
      <w:kern w:val="2"/>
      <w:sz w:val="16"/>
      <w:szCs w:val="20"/>
      <w:lang w:eastAsia="zh-CN" w:bidi="th-TH"/>
      <w14:ligatures w14:val="standardContextual"/>
    </w:rPr>
  </w:style>
  <w:style w:type="character" w:styleId="BookTitle">
    <w:name w:val="Book Title"/>
    <w:basedOn w:val="DefaultParagraphFont"/>
    <w:uiPriority w:val="33"/>
    <w:qFormat/>
    <w:locked/>
    <w:rsid w:val="00B50BEF"/>
    <w:rPr>
      <w:b/>
      <w:bCs/>
      <w:i/>
      <w:iCs/>
      <w:spacing w:val="5"/>
      <w:sz w:val="20"/>
    </w:rPr>
  </w:style>
  <w:style w:type="paragraph" w:styleId="Closing">
    <w:name w:val="Closing"/>
    <w:basedOn w:val="Normal"/>
    <w:link w:val="ClosingChar"/>
    <w:uiPriority w:val="99"/>
    <w:semiHidden/>
    <w:locked/>
    <w:rsid w:val="00E45205"/>
    <w:pPr>
      <w:spacing w:after="0" w:line="240" w:lineRule="auto"/>
      <w:ind w:left="4252"/>
    </w:pPr>
  </w:style>
  <w:style w:type="character" w:customStyle="1" w:styleId="ClosingChar">
    <w:name w:val="Closing Char"/>
    <w:basedOn w:val="DefaultParagraphFont"/>
    <w:link w:val="Closing"/>
    <w:uiPriority w:val="99"/>
    <w:semiHidden/>
    <w:rsid w:val="00E45205"/>
    <w:rPr>
      <w:rFonts w:eastAsiaTheme="minorEastAsia"/>
      <w:kern w:val="2"/>
      <w:szCs w:val="30"/>
      <w:lang w:eastAsia="zh-CN" w:bidi="th-TH"/>
      <w14:ligatures w14:val="standardContextual"/>
    </w:rPr>
  </w:style>
  <w:style w:type="character" w:styleId="CommentReference">
    <w:name w:val="annotation reference"/>
    <w:basedOn w:val="DefaultParagraphFont"/>
    <w:uiPriority w:val="99"/>
    <w:semiHidden/>
    <w:locked/>
    <w:rsid w:val="00E45205"/>
    <w:rPr>
      <w:sz w:val="16"/>
      <w:szCs w:val="16"/>
    </w:rPr>
  </w:style>
  <w:style w:type="paragraph" w:styleId="CommentText">
    <w:name w:val="annotation text"/>
    <w:basedOn w:val="Normal"/>
    <w:link w:val="CommentTextChar"/>
    <w:uiPriority w:val="99"/>
    <w:locked/>
    <w:rsid w:val="00E45205"/>
    <w:pPr>
      <w:spacing w:line="240" w:lineRule="auto"/>
    </w:pPr>
    <w:rPr>
      <w:szCs w:val="25"/>
    </w:rPr>
  </w:style>
  <w:style w:type="character" w:customStyle="1" w:styleId="CommentTextChar">
    <w:name w:val="Comment Text Char"/>
    <w:basedOn w:val="DefaultParagraphFont"/>
    <w:link w:val="CommentText"/>
    <w:uiPriority w:val="99"/>
    <w:rsid w:val="00E45205"/>
    <w:rPr>
      <w:rFonts w:eastAsiaTheme="minorEastAsia"/>
      <w:kern w:val="2"/>
      <w:sz w:val="20"/>
      <w:szCs w:val="25"/>
      <w:lang w:eastAsia="zh-CN" w:bidi="th-TH"/>
      <w14:ligatures w14:val="standardContextual"/>
    </w:rPr>
  </w:style>
  <w:style w:type="paragraph" w:styleId="CommentSubject">
    <w:name w:val="annotation subject"/>
    <w:basedOn w:val="CommentText"/>
    <w:next w:val="CommentText"/>
    <w:link w:val="CommentSubjectChar"/>
    <w:uiPriority w:val="99"/>
    <w:semiHidden/>
    <w:locked/>
    <w:rsid w:val="00E45205"/>
    <w:rPr>
      <w:b/>
      <w:bCs/>
    </w:rPr>
  </w:style>
  <w:style w:type="character" w:customStyle="1" w:styleId="CommentSubjectChar">
    <w:name w:val="Comment Subject Char"/>
    <w:basedOn w:val="CommentTextChar"/>
    <w:link w:val="CommentSubject"/>
    <w:uiPriority w:val="99"/>
    <w:semiHidden/>
    <w:rsid w:val="00E45205"/>
    <w:rPr>
      <w:rFonts w:eastAsiaTheme="minorEastAsia"/>
      <w:b/>
      <w:bCs/>
      <w:kern w:val="2"/>
      <w:sz w:val="20"/>
      <w:szCs w:val="25"/>
      <w:lang w:eastAsia="zh-CN" w:bidi="th-TH"/>
      <w14:ligatures w14:val="standardContextual"/>
    </w:rPr>
  </w:style>
  <w:style w:type="paragraph" w:styleId="DocumentMap">
    <w:name w:val="Document Map"/>
    <w:basedOn w:val="Normal"/>
    <w:link w:val="DocumentMapChar"/>
    <w:uiPriority w:val="99"/>
    <w:semiHidden/>
    <w:locked/>
    <w:rsid w:val="00E45205"/>
    <w:pPr>
      <w:spacing w:after="0" w:line="240" w:lineRule="auto"/>
    </w:pPr>
    <w:rPr>
      <w:rFonts w:ascii="Segoe UI" w:hAnsi="Segoe UI" w:cs="Angsana New"/>
      <w:sz w:val="16"/>
    </w:rPr>
  </w:style>
  <w:style w:type="character" w:customStyle="1" w:styleId="DocumentMapChar">
    <w:name w:val="Document Map Char"/>
    <w:basedOn w:val="DefaultParagraphFont"/>
    <w:link w:val="DocumentMap"/>
    <w:uiPriority w:val="99"/>
    <w:semiHidden/>
    <w:rsid w:val="00E45205"/>
    <w:rPr>
      <w:rFonts w:ascii="Segoe UI" w:eastAsiaTheme="minorEastAsia" w:hAnsi="Segoe UI" w:cs="Angsana New"/>
      <w:kern w:val="2"/>
      <w:sz w:val="16"/>
      <w:szCs w:val="20"/>
      <w:lang w:eastAsia="zh-CN" w:bidi="th-TH"/>
      <w14:ligatures w14:val="standardContextual"/>
    </w:rPr>
  </w:style>
  <w:style w:type="paragraph" w:styleId="E-mailSignature">
    <w:name w:val="E-mail Signature"/>
    <w:basedOn w:val="Normal"/>
    <w:link w:val="E-mailSignatureChar"/>
    <w:uiPriority w:val="99"/>
    <w:semiHidden/>
    <w:locked/>
    <w:rsid w:val="00E45205"/>
    <w:pPr>
      <w:spacing w:after="0" w:line="240" w:lineRule="auto"/>
    </w:pPr>
  </w:style>
  <w:style w:type="character" w:customStyle="1" w:styleId="E-mailSignatureChar">
    <w:name w:val="E-mail Signature Char"/>
    <w:basedOn w:val="DefaultParagraphFont"/>
    <w:link w:val="E-mailSignature"/>
    <w:uiPriority w:val="99"/>
    <w:semiHidden/>
    <w:rsid w:val="00E45205"/>
    <w:rPr>
      <w:rFonts w:eastAsiaTheme="minorEastAsia"/>
      <w:kern w:val="2"/>
      <w:szCs w:val="30"/>
      <w:lang w:eastAsia="zh-CN" w:bidi="th-TH"/>
      <w14:ligatures w14:val="standardContextual"/>
    </w:rPr>
  </w:style>
  <w:style w:type="character" w:styleId="Emphasis">
    <w:name w:val="Emphasis"/>
    <w:basedOn w:val="DefaultParagraphFont"/>
    <w:uiPriority w:val="21"/>
    <w:qFormat/>
    <w:locked/>
    <w:rsid w:val="002D140F"/>
    <w:rPr>
      <w:i/>
      <w:iCs/>
      <w:sz w:val="20"/>
    </w:rPr>
  </w:style>
  <w:style w:type="character" w:styleId="EndnoteReference">
    <w:name w:val="endnote reference"/>
    <w:basedOn w:val="DefaultParagraphFont"/>
    <w:uiPriority w:val="99"/>
    <w:semiHidden/>
    <w:locked/>
    <w:rsid w:val="00E45205"/>
    <w:rPr>
      <w:vertAlign w:val="superscript"/>
    </w:rPr>
  </w:style>
  <w:style w:type="paragraph" w:styleId="EndnoteText">
    <w:name w:val="endnote text"/>
    <w:basedOn w:val="Normal"/>
    <w:link w:val="EndnoteTextChar"/>
    <w:uiPriority w:val="99"/>
    <w:semiHidden/>
    <w:locked/>
    <w:rsid w:val="00E45205"/>
    <w:pPr>
      <w:spacing w:after="0" w:line="240" w:lineRule="auto"/>
    </w:pPr>
    <w:rPr>
      <w:szCs w:val="25"/>
    </w:rPr>
  </w:style>
  <w:style w:type="character" w:customStyle="1" w:styleId="EndnoteTextChar">
    <w:name w:val="Endnote Text Char"/>
    <w:basedOn w:val="DefaultParagraphFont"/>
    <w:link w:val="EndnoteText"/>
    <w:uiPriority w:val="99"/>
    <w:semiHidden/>
    <w:rsid w:val="00E45205"/>
    <w:rPr>
      <w:rFonts w:eastAsiaTheme="minorEastAsia"/>
      <w:kern w:val="2"/>
      <w:sz w:val="20"/>
      <w:szCs w:val="25"/>
      <w:lang w:eastAsia="zh-CN" w:bidi="th-TH"/>
      <w14:ligatures w14:val="standardContextual"/>
    </w:rPr>
  </w:style>
  <w:style w:type="paragraph" w:styleId="EnvelopeReturn">
    <w:name w:val="envelope return"/>
    <w:basedOn w:val="Normal"/>
    <w:uiPriority w:val="99"/>
    <w:semiHidden/>
    <w:rsid w:val="00E45205"/>
    <w:pPr>
      <w:spacing w:after="0" w:line="240" w:lineRule="auto"/>
    </w:pPr>
    <w:rPr>
      <w:rFonts w:asciiTheme="majorHAnsi" w:eastAsiaTheme="majorEastAsia" w:hAnsiTheme="majorHAnsi" w:cstheme="majorBidi"/>
      <w:szCs w:val="25"/>
    </w:rPr>
  </w:style>
  <w:style w:type="character" w:styleId="FollowedHyperlink">
    <w:name w:val="FollowedHyperlink"/>
    <w:basedOn w:val="DefaultParagraphFont"/>
    <w:uiPriority w:val="99"/>
    <w:rsid w:val="00E45205"/>
    <w:rPr>
      <w:color w:val="954F72" w:themeColor="followedHyperlink"/>
      <w:u w:val="single"/>
    </w:rPr>
  </w:style>
  <w:style w:type="character" w:styleId="Hashtag">
    <w:name w:val="Hashtag"/>
    <w:basedOn w:val="DefaultParagraphFont"/>
    <w:uiPriority w:val="99"/>
    <w:semiHidden/>
    <w:locked/>
    <w:rsid w:val="00E45205"/>
    <w:rPr>
      <w:color w:val="2B579A"/>
      <w:shd w:val="clear" w:color="auto" w:fill="E1DFDD"/>
    </w:rPr>
  </w:style>
  <w:style w:type="character" w:styleId="HTMLAcronym">
    <w:name w:val="HTML Acronym"/>
    <w:basedOn w:val="DefaultParagraphFont"/>
    <w:uiPriority w:val="99"/>
    <w:semiHidden/>
    <w:locked/>
    <w:rsid w:val="00E45205"/>
  </w:style>
  <w:style w:type="paragraph" w:styleId="HTMLAddress">
    <w:name w:val="HTML Address"/>
    <w:basedOn w:val="Normal"/>
    <w:link w:val="HTMLAddressChar"/>
    <w:uiPriority w:val="99"/>
    <w:semiHidden/>
    <w:locked/>
    <w:rsid w:val="00E45205"/>
    <w:pPr>
      <w:spacing w:after="0" w:line="240" w:lineRule="auto"/>
    </w:pPr>
    <w:rPr>
      <w:i/>
      <w:iCs/>
    </w:rPr>
  </w:style>
  <w:style w:type="character" w:customStyle="1" w:styleId="HTMLAddressChar">
    <w:name w:val="HTML Address Char"/>
    <w:basedOn w:val="DefaultParagraphFont"/>
    <w:link w:val="HTMLAddress"/>
    <w:uiPriority w:val="99"/>
    <w:semiHidden/>
    <w:rsid w:val="00E45205"/>
    <w:rPr>
      <w:rFonts w:eastAsiaTheme="minorEastAsia"/>
      <w:i/>
      <w:iCs/>
      <w:kern w:val="2"/>
      <w:szCs w:val="30"/>
      <w:lang w:eastAsia="zh-CN" w:bidi="th-TH"/>
      <w14:ligatures w14:val="standardContextual"/>
    </w:rPr>
  </w:style>
  <w:style w:type="character" w:styleId="HTMLCite">
    <w:name w:val="HTML Cite"/>
    <w:basedOn w:val="DefaultParagraphFont"/>
    <w:uiPriority w:val="99"/>
    <w:semiHidden/>
    <w:locked/>
    <w:rsid w:val="00E45205"/>
    <w:rPr>
      <w:i/>
      <w:iCs/>
    </w:rPr>
  </w:style>
  <w:style w:type="character" w:styleId="HTMLCode">
    <w:name w:val="HTML Code"/>
    <w:basedOn w:val="DefaultParagraphFont"/>
    <w:uiPriority w:val="99"/>
    <w:semiHidden/>
    <w:locked/>
    <w:rsid w:val="00E45205"/>
    <w:rPr>
      <w:rFonts w:ascii="Consolas" w:hAnsi="Consolas"/>
      <w:sz w:val="20"/>
      <w:szCs w:val="20"/>
    </w:rPr>
  </w:style>
  <w:style w:type="character" w:styleId="HTMLDefinition">
    <w:name w:val="HTML Definition"/>
    <w:basedOn w:val="DefaultParagraphFont"/>
    <w:uiPriority w:val="99"/>
    <w:semiHidden/>
    <w:locked/>
    <w:rsid w:val="00E45205"/>
    <w:rPr>
      <w:i/>
      <w:iCs/>
    </w:rPr>
  </w:style>
  <w:style w:type="character" w:styleId="HTMLKeyboard">
    <w:name w:val="HTML Keyboard"/>
    <w:basedOn w:val="DefaultParagraphFont"/>
    <w:uiPriority w:val="99"/>
    <w:semiHidden/>
    <w:locked/>
    <w:rsid w:val="00E45205"/>
    <w:rPr>
      <w:rFonts w:ascii="Consolas" w:hAnsi="Consolas"/>
      <w:sz w:val="20"/>
      <w:szCs w:val="20"/>
    </w:rPr>
  </w:style>
  <w:style w:type="paragraph" w:styleId="HTMLPreformatted">
    <w:name w:val="HTML Preformatted"/>
    <w:basedOn w:val="Normal"/>
    <w:link w:val="HTMLPreformattedChar"/>
    <w:uiPriority w:val="99"/>
    <w:semiHidden/>
    <w:locked/>
    <w:rsid w:val="00E45205"/>
    <w:pPr>
      <w:spacing w:after="0" w:line="240" w:lineRule="auto"/>
    </w:pPr>
    <w:rPr>
      <w:rFonts w:ascii="Consolas" w:hAnsi="Consolas"/>
      <w:szCs w:val="25"/>
    </w:rPr>
  </w:style>
  <w:style w:type="character" w:customStyle="1" w:styleId="HTMLPreformattedChar">
    <w:name w:val="HTML Preformatted Char"/>
    <w:basedOn w:val="DefaultParagraphFont"/>
    <w:link w:val="HTMLPreformatted"/>
    <w:uiPriority w:val="99"/>
    <w:semiHidden/>
    <w:rsid w:val="00E45205"/>
    <w:rPr>
      <w:rFonts w:ascii="Consolas" w:eastAsiaTheme="minorEastAsia" w:hAnsi="Consolas"/>
      <w:kern w:val="2"/>
      <w:sz w:val="20"/>
      <w:szCs w:val="25"/>
      <w:lang w:eastAsia="zh-CN" w:bidi="th-TH"/>
      <w14:ligatures w14:val="standardContextual"/>
    </w:rPr>
  </w:style>
  <w:style w:type="character" w:styleId="HTMLSample">
    <w:name w:val="HTML Sample"/>
    <w:basedOn w:val="DefaultParagraphFont"/>
    <w:uiPriority w:val="99"/>
    <w:semiHidden/>
    <w:locked/>
    <w:rsid w:val="00E45205"/>
    <w:rPr>
      <w:rFonts w:ascii="Consolas" w:hAnsi="Consolas"/>
      <w:sz w:val="24"/>
      <w:szCs w:val="24"/>
    </w:rPr>
  </w:style>
  <w:style w:type="character" w:styleId="HTMLTypewriter">
    <w:name w:val="HTML Typewriter"/>
    <w:basedOn w:val="DefaultParagraphFont"/>
    <w:uiPriority w:val="99"/>
    <w:semiHidden/>
    <w:locked/>
    <w:rsid w:val="00E45205"/>
    <w:rPr>
      <w:rFonts w:ascii="Consolas" w:hAnsi="Consolas"/>
      <w:sz w:val="20"/>
      <w:szCs w:val="20"/>
    </w:rPr>
  </w:style>
  <w:style w:type="character" w:styleId="HTMLVariable">
    <w:name w:val="HTML Variable"/>
    <w:basedOn w:val="DefaultParagraphFont"/>
    <w:uiPriority w:val="99"/>
    <w:semiHidden/>
    <w:locked/>
    <w:rsid w:val="00E45205"/>
    <w:rPr>
      <w:i/>
      <w:iCs/>
    </w:rPr>
  </w:style>
  <w:style w:type="paragraph" w:styleId="Index1">
    <w:name w:val="index 1"/>
    <w:basedOn w:val="Normal"/>
    <w:next w:val="Normal"/>
    <w:autoRedefine/>
    <w:uiPriority w:val="99"/>
    <w:semiHidden/>
    <w:locked/>
    <w:rsid w:val="00E45205"/>
    <w:pPr>
      <w:spacing w:after="0" w:line="240" w:lineRule="auto"/>
      <w:ind w:left="220" w:hanging="220"/>
    </w:pPr>
  </w:style>
  <w:style w:type="paragraph" w:styleId="Index2">
    <w:name w:val="index 2"/>
    <w:basedOn w:val="Normal"/>
    <w:next w:val="Normal"/>
    <w:autoRedefine/>
    <w:uiPriority w:val="99"/>
    <w:semiHidden/>
    <w:locked/>
    <w:rsid w:val="00E45205"/>
    <w:pPr>
      <w:spacing w:after="0" w:line="240" w:lineRule="auto"/>
      <w:ind w:left="440" w:hanging="220"/>
    </w:pPr>
  </w:style>
  <w:style w:type="paragraph" w:styleId="Index3">
    <w:name w:val="index 3"/>
    <w:basedOn w:val="Normal"/>
    <w:next w:val="Normal"/>
    <w:autoRedefine/>
    <w:uiPriority w:val="99"/>
    <w:semiHidden/>
    <w:locked/>
    <w:rsid w:val="00E45205"/>
    <w:pPr>
      <w:spacing w:after="0" w:line="240" w:lineRule="auto"/>
      <w:ind w:left="660" w:hanging="220"/>
    </w:pPr>
  </w:style>
  <w:style w:type="paragraph" w:styleId="Index4">
    <w:name w:val="index 4"/>
    <w:basedOn w:val="Normal"/>
    <w:next w:val="Normal"/>
    <w:autoRedefine/>
    <w:uiPriority w:val="99"/>
    <w:semiHidden/>
    <w:locked/>
    <w:rsid w:val="00E45205"/>
    <w:pPr>
      <w:spacing w:after="0" w:line="240" w:lineRule="auto"/>
      <w:ind w:left="880" w:hanging="220"/>
    </w:pPr>
  </w:style>
  <w:style w:type="paragraph" w:styleId="Index5">
    <w:name w:val="index 5"/>
    <w:basedOn w:val="Normal"/>
    <w:next w:val="Normal"/>
    <w:autoRedefine/>
    <w:uiPriority w:val="99"/>
    <w:semiHidden/>
    <w:locked/>
    <w:rsid w:val="00E45205"/>
    <w:pPr>
      <w:spacing w:after="0" w:line="240" w:lineRule="auto"/>
      <w:ind w:left="1100" w:hanging="220"/>
    </w:pPr>
  </w:style>
  <w:style w:type="paragraph" w:styleId="Index6">
    <w:name w:val="index 6"/>
    <w:basedOn w:val="Normal"/>
    <w:next w:val="Normal"/>
    <w:autoRedefine/>
    <w:uiPriority w:val="99"/>
    <w:semiHidden/>
    <w:locked/>
    <w:rsid w:val="00E45205"/>
    <w:pPr>
      <w:spacing w:after="0" w:line="240" w:lineRule="auto"/>
      <w:ind w:left="1320" w:hanging="220"/>
    </w:pPr>
  </w:style>
  <w:style w:type="paragraph" w:styleId="Index7">
    <w:name w:val="index 7"/>
    <w:basedOn w:val="Normal"/>
    <w:next w:val="Normal"/>
    <w:autoRedefine/>
    <w:uiPriority w:val="99"/>
    <w:semiHidden/>
    <w:locked/>
    <w:rsid w:val="00E45205"/>
    <w:pPr>
      <w:spacing w:after="0" w:line="240" w:lineRule="auto"/>
      <w:ind w:left="1540" w:hanging="220"/>
    </w:pPr>
  </w:style>
  <w:style w:type="paragraph" w:styleId="Index8">
    <w:name w:val="index 8"/>
    <w:basedOn w:val="Normal"/>
    <w:next w:val="Normal"/>
    <w:autoRedefine/>
    <w:uiPriority w:val="99"/>
    <w:semiHidden/>
    <w:locked/>
    <w:rsid w:val="00E45205"/>
    <w:pPr>
      <w:spacing w:after="0" w:line="240" w:lineRule="auto"/>
      <w:ind w:left="1760" w:hanging="220"/>
    </w:pPr>
  </w:style>
  <w:style w:type="paragraph" w:styleId="Index9">
    <w:name w:val="index 9"/>
    <w:basedOn w:val="Normal"/>
    <w:next w:val="Normal"/>
    <w:autoRedefine/>
    <w:uiPriority w:val="99"/>
    <w:semiHidden/>
    <w:locked/>
    <w:rsid w:val="00E45205"/>
    <w:pPr>
      <w:spacing w:after="0" w:line="240" w:lineRule="auto"/>
      <w:ind w:left="1980" w:hanging="220"/>
    </w:pPr>
  </w:style>
  <w:style w:type="paragraph" w:styleId="IndexHeading">
    <w:name w:val="index heading"/>
    <w:basedOn w:val="Normal"/>
    <w:next w:val="Index1"/>
    <w:uiPriority w:val="99"/>
    <w:semiHidden/>
    <w:locked/>
    <w:rsid w:val="00E45205"/>
    <w:rPr>
      <w:rFonts w:asciiTheme="majorHAnsi" w:eastAsiaTheme="majorEastAsia" w:hAnsiTheme="majorHAnsi" w:cstheme="majorBidi"/>
      <w:b/>
      <w:bCs/>
    </w:rPr>
  </w:style>
  <w:style w:type="character" w:styleId="IntenseEmphasis">
    <w:name w:val="Intense Emphasis"/>
    <w:basedOn w:val="DefaultParagraphFont"/>
    <w:uiPriority w:val="27"/>
    <w:qFormat/>
    <w:rsid w:val="00FC4AEF"/>
    <w:rPr>
      <w:b/>
      <w:i/>
      <w:iCs/>
      <w:color w:val="auto"/>
      <w:sz w:val="20"/>
    </w:rPr>
  </w:style>
  <w:style w:type="character" w:styleId="IntenseReference">
    <w:name w:val="Intense Reference"/>
    <w:basedOn w:val="DefaultParagraphFont"/>
    <w:uiPriority w:val="32"/>
    <w:semiHidden/>
    <w:rsid w:val="00FC4AEF"/>
    <w:rPr>
      <w:rFonts w:asciiTheme="minorHAnsi" w:hAnsiTheme="minorHAnsi"/>
      <w:b/>
      <w:bCs/>
      <w:caps/>
      <w:smallCaps w:val="0"/>
      <w:color w:val="auto"/>
      <w:spacing w:val="5"/>
      <w:sz w:val="20"/>
    </w:rPr>
  </w:style>
  <w:style w:type="character" w:styleId="LineNumber">
    <w:name w:val="line number"/>
    <w:basedOn w:val="DefaultParagraphFont"/>
    <w:uiPriority w:val="99"/>
    <w:semiHidden/>
    <w:locked/>
    <w:rsid w:val="00E45205"/>
  </w:style>
  <w:style w:type="paragraph" w:styleId="MacroText">
    <w:name w:val="macro"/>
    <w:link w:val="MacroTextChar"/>
    <w:uiPriority w:val="99"/>
    <w:semiHidden/>
    <w:locked/>
    <w:rsid w:val="00E45205"/>
    <w:pPr>
      <w:tabs>
        <w:tab w:val="left" w:pos="480"/>
        <w:tab w:val="left" w:pos="960"/>
        <w:tab w:val="left" w:pos="1440"/>
        <w:tab w:val="left" w:pos="1920"/>
        <w:tab w:val="left" w:pos="2400"/>
        <w:tab w:val="left" w:pos="2880"/>
        <w:tab w:val="left" w:pos="3360"/>
        <w:tab w:val="left" w:pos="3840"/>
        <w:tab w:val="left" w:pos="4320"/>
      </w:tabs>
      <w:spacing w:after="0"/>
    </w:pPr>
    <w:rPr>
      <w:rFonts w:ascii="Consolas" w:eastAsiaTheme="minorEastAsia" w:hAnsi="Consolas"/>
      <w:kern w:val="2"/>
      <w:szCs w:val="25"/>
      <w:lang w:eastAsia="zh-CN" w:bidi="th-TH"/>
      <w14:ligatures w14:val="standardContextual"/>
    </w:rPr>
  </w:style>
  <w:style w:type="character" w:customStyle="1" w:styleId="MacroTextChar">
    <w:name w:val="Macro Text Char"/>
    <w:basedOn w:val="DefaultParagraphFont"/>
    <w:link w:val="MacroText"/>
    <w:uiPriority w:val="99"/>
    <w:semiHidden/>
    <w:rsid w:val="00E45205"/>
    <w:rPr>
      <w:rFonts w:ascii="Consolas" w:eastAsiaTheme="minorEastAsia" w:hAnsi="Consolas"/>
      <w:kern w:val="2"/>
      <w:sz w:val="20"/>
      <w:szCs w:val="25"/>
      <w:lang w:eastAsia="zh-CN" w:bidi="th-TH"/>
      <w14:ligatures w14:val="standardContextual"/>
    </w:rPr>
  </w:style>
  <w:style w:type="character" w:styleId="Mention">
    <w:name w:val="Mention"/>
    <w:basedOn w:val="DefaultParagraphFont"/>
    <w:uiPriority w:val="99"/>
    <w:semiHidden/>
    <w:locked/>
    <w:rsid w:val="00E45205"/>
    <w:rPr>
      <w:color w:val="2B579A"/>
      <w:shd w:val="clear" w:color="auto" w:fill="E1DFDD"/>
    </w:rPr>
  </w:style>
  <w:style w:type="paragraph" w:styleId="MessageHeader">
    <w:name w:val="Message Header"/>
    <w:basedOn w:val="Normal"/>
    <w:link w:val="MessageHeaderChar"/>
    <w:uiPriority w:val="99"/>
    <w:semiHidden/>
    <w:locked/>
    <w:rsid w:val="00E45205"/>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rPr>
  </w:style>
  <w:style w:type="character" w:customStyle="1" w:styleId="MessageHeaderChar">
    <w:name w:val="Message Header Char"/>
    <w:basedOn w:val="DefaultParagraphFont"/>
    <w:link w:val="MessageHeader"/>
    <w:uiPriority w:val="99"/>
    <w:semiHidden/>
    <w:rsid w:val="00E45205"/>
    <w:rPr>
      <w:rFonts w:asciiTheme="majorHAnsi" w:eastAsiaTheme="majorEastAsia" w:hAnsiTheme="majorHAnsi" w:cstheme="majorBidi"/>
      <w:kern w:val="2"/>
      <w:sz w:val="24"/>
      <w:szCs w:val="30"/>
      <w:shd w:val="pct20" w:color="auto" w:fill="auto"/>
      <w:lang w:eastAsia="zh-CN" w:bidi="th-TH"/>
      <w14:ligatures w14:val="standardContextual"/>
    </w:rPr>
  </w:style>
  <w:style w:type="paragraph" w:styleId="NormalIndent">
    <w:name w:val="Normal Indent"/>
    <w:basedOn w:val="Normal"/>
    <w:uiPriority w:val="99"/>
    <w:semiHidden/>
    <w:locked/>
    <w:rsid w:val="00E45205"/>
    <w:pPr>
      <w:ind w:left="720"/>
    </w:pPr>
  </w:style>
  <w:style w:type="character" w:styleId="PageNumber">
    <w:name w:val="page number"/>
    <w:basedOn w:val="DefaultParagraphFont"/>
    <w:uiPriority w:val="99"/>
    <w:semiHidden/>
    <w:locked/>
    <w:rsid w:val="00E45205"/>
  </w:style>
  <w:style w:type="paragraph" w:styleId="PlainText">
    <w:name w:val="Plain Text"/>
    <w:basedOn w:val="Normal"/>
    <w:link w:val="PlainTextChar"/>
    <w:uiPriority w:val="99"/>
    <w:semiHidden/>
    <w:rsid w:val="00E45205"/>
    <w:pPr>
      <w:spacing w:after="0" w:line="240" w:lineRule="auto"/>
    </w:pPr>
    <w:rPr>
      <w:rFonts w:ascii="Consolas" w:hAnsi="Consolas"/>
      <w:szCs w:val="26"/>
    </w:rPr>
  </w:style>
  <w:style w:type="character" w:customStyle="1" w:styleId="PlainTextChar">
    <w:name w:val="Plain Text Char"/>
    <w:basedOn w:val="DefaultParagraphFont"/>
    <w:link w:val="PlainText"/>
    <w:uiPriority w:val="99"/>
    <w:semiHidden/>
    <w:rsid w:val="00E45205"/>
    <w:rPr>
      <w:rFonts w:ascii="Consolas" w:eastAsiaTheme="minorEastAsia" w:hAnsi="Consolas"/>
      <w:kern w:val="2"/>
      <w:sz w:val="21"/>
      <w:szCs w:val="26"/>
      <w:lang w:eastAsia="zh-CN" w:bidi="th-TH"/>
      <w14:ligatures w14:val="standardContextual"/>
    </w:rPr>
  </w:style>
  <w:style w:type="character" w:styleId="SmartHyperlink">
    <w:name w:val="Smart Hyperlink"/>
    <w:basedOn w:val="DefaultParagraphFont"/>
    <w:uiPriority w:val="99"/>
    <w:semiHidden/>
    <w:locked/>
    <w:rsid w:val="00E45205"/>
    <w:rPr>
      <w:u w:val="dotted"/>
    </w:rPr>
  </w:style>
  <w:style w:type="character" w:styleId="SmartLink">
    <w:name w:val="Smart Link"/>
    <w:basedOn w:val="DefaultParagraphFont"/>
    <w:uiPriority w:val="99"/>
    <w:semiHidden/>
    <w:locked/>
    <w:rsid w:val="00E45205"/>
    <w:rPr>
      <w:color w:val="0000FF"/>
      <w:u w:val="single"/>
      <w:shd w:val="clear" w:color="auto" w:fill="F3F2F1"/>
    </w:rPr>
  </w:style>
  <w:style w:type="character" w:styleId="Strong">
    <w:name w:val="Strong"/>
    <w:basedOn w:val="DefaultParagraphFont"/>
    <w:uiPriority w:val="7"/>
    <w:qFormat/>
    <w:rsid w:val="00E45205"/>
    <w:rPr>
      <w:b/>
      <w:bCs/>
    </w:rPr>
  </w:style>
  <w:style w:type="character" w:styleId="SubtleEmphasis">
    <w:name w:val="Subtle Emphasis"/>
    <w:basedOn w:val="DefaultParagraphFont"/>
    <w:uiPriority w:val="28"/>
    <w:rsid w:val="002D140F"/>
    <w:rPr>
      <w:b w:val="0"/>
      <w:i/>
      <w:iCs/>
      <w:color w:val="005EB8" w:themeColor="accent1"/>
      <w:sz w:val="20"/>
    </w:rPr>
  </w:style>
  <w:style w:type="character" w:styleId="SubtleReference">
    <w:name w:val="Subtle Reference"/>
    <w:basedOn w:val="DefaultParagraphFont"/>
    <w:uiPriority w:val="31"/>
    <w:semiHidden/>
    <w:rsid w:val="00B50BEF"/>
    <w:rPr>
      <w:rFonts w:asciiTheme="minorHAnsi" w:hAnsiTheme="minorHAnsi"/>
      <w:caps/>
      <w:smallCaps w:val="0"/>
      <w:color w:val="005EB8" w:themeColor="accent1"/>
      <w:sz w:val="20"/>
    </w:rPr>
  </w:style>
  <w:style w:type="paragraph" w:styleId="TableofAuthorities">
    <w:name w:val="table of authorities"/>
    <w:basedOn w:val="Normal"/>
    <w:next w:val="Normal"/>
    <w:uiPriority w:val="99"/>
    <w:semiHidden/>
    <w:rsid w:val="00E45205"/>
    <w:pPr>
      <w:spacing w:after="0"/>
      <w:ind w:left="220" w:hanging="220"/>
    </w:pPr>
  </w:style>
  <w:style w:type="paragraph" w:styleId="TableofFigures">
    <w:name w:val="table of figures"/>
    <w:basedOn w:val="Normal"/>
    <w:next w:val="Normal"/>
    <w:uiPriority w:val="99"/>
    <w:semiHidden/>
    <w:rsid w:val="008F0AF3"/>
    <w:pPr>
      <w:tabs>
        <w:tab w:val="right" w:leader="dot" w:pos="9639"/>
      </w:tabs>
      <w:spacing w:before="0" w:after="20" w:line="264" w:lineRule="auto"/>
    </w:pPr>
  </w:style>
  <w:style w:type="paragraph" w:styleId="TOAHeading">
    <w:name w:val="toa heading"/>
    <w:basedOn w:val="Normal"/>
    <w:next w:val="Normal"/>
    <w:uiPriority w:val="99"/>
    <w:semiHidden/>
    <w:rsid w:val="00E45205"/>
    <w:rPr>
      <w:rFonts w:asciiTheme="majorHAnsi" w:eastAsiaTheme="majorEastAsia" w:hAnsiTheme="majorHAnsi" w:cstheme="majorBidi"/>
      <w:b/>
      <w:bCs/>
      <w:sz w:val="24"/>
    </w:rPr>
  </w:style>
  <w:style w:type="paragraph" w:styleId="TOC5">
    <w:name w:val="toc 5"/>
    <w:basedOn w:val="Normal"/>
    <w:next w:val="Normal"/>
    <w:autoRedefine/>
    <w:uiPriority w:val="50"/>
    <w:semiHidden/>
    <w:rsid w:val="00E45205"/>
    <w:pPr>
      <w:spacing w:after="100"/>
      <w:ind w:left="880"/>
    </w:pPr>
  </w:style>
  <w:style w:type="paragraph" w:styleId="TOC6">
    <w:name w:val="toc 6"/>
    <w:basedOn w:val="Normal"/>
    <w:next w:val="Normal"/>
    <w:autoRedefine/>
    <w:uiPriority w:val="50"/>
    <w:semiHidden/>
    <w:rsid w:val="00E45205"/>
    <w:pPr>
      <w:spacing w:after="100"/>
      <w:ind w:left="1100"/>
    </w:pPr>
  </w:style>
  <w:style w:type="paragraph" w:styleId="TOC7">
    <w:name w:val="toc 7"/>
    <w:basedOn w:val="Normal"/>
    <w:next w:val="Normal"/>
    <w:autoRedefine/>
    <w:uiPriority w:val="50"/>
    <w:semiHidden/>
    <w:rsid w:val="00E45205"/>
    <w:pPr>
      <w:spacing w:after="100"/>
      <w:ind w:left="1320"/>
    </w:pPr>
  </w:style>
  <w:style w:type="paragraph" w:styleId="TOC8">
    <w:name w:val="toc 8"/>
    <w:basedOn w:val="Normal"/>
    <w:next w:val="Normal"/>
    <w:autoRedefine/>
    <w:uiPriority w:val="50"/>
    <w:semiHidden/>
    <w:rsid w:val="00E45205"/>
    <w:pPr>
      <w:spacing w:after="100"/>
      <w:ind w:left="1540"/>
    </w:pPr>
  </w:style>
  <w:style w:type="paragraph" w:styleId="TOC9">
    <w:name w:val="toc 9"/>
    <w:basedOn w:val="Normal"/>
    <w:next w:val="Normal"/>
    <w:autoRedefine/>
    <w:uiPriority w:val="50"/>
    <w:semiHidden/>
    <w:rsid w:val="00E45205"/>
    <w:pPr>
      <w:spacing w:after="100"/>
      <w:ind w:left="1760"/>
    </w:pPr>
  </w:style>
  <w:style w:type="character" w:styleId="UnresolvedMention">
    <w:name w:val="Unresolved Mention"/>
    <w:basedOn w:val="DefaultParagraphFont"/>
    <w:uiPriority w:val="99"/>
    <w:semiHidden/>
    <w:locked/>
    <w:rsid w:val="00E45205"/>
    <w:rPr>
      <w:color w:val="605E5C"/>
      <w:shd w:val="clear" w:color="auto" w:fill="E1DFDD"/>
    </w:rPr>
  </w:style>
  <w:style w:type="paragraph" w:customStyle="1" w:styleId="Callout">
    <w:name w:val="Callout"/>
    <w:basedOn w:val="Normal"/>
    <w:link w:val="CalloutChar"/>
    <w:uiPriority w:val="7"/>
    <w:qFormat/>
    <w:rsid w:val="00603F5B"/>
    <w:pPr>
      <w:pBdr>
        <w:top w:val="single" w:sz="48" w:space="19" w:color="EBEBEB"/>
        <w:left w:val="single" w:sz="48" w:space="21" w:color="EBEBEB"/>
        <w:bottom w:val="single" w:sz="48" w:space="19" w:color="EBEBEB"/>
        <w:right w:val="single" w:sz="48" w:space="21" w:color="EBEBEB"/>
      </w:pBdr>
      <w:shd w:val="clear" w:color="auto" w:fill="EBEBEB"/>
      <w:spacing w:before="360" w:after="360"/>
      <w:ind w:left="567" w:right="567"/>
      <w:jc w:val="center"/>
    </w:pPr>
    <w:rPr>
      <w:color w:val="002E5C" w:themeColor="text2"/>
    </w:rPr>
  </w:style>
  <w:style w:type="paragraph" w:customStyle="1" w:styleId="BackCover">
    <w:name w:val="Back Cover"/>
    <w:basedOn w:val="Normal"/>
    <w:uiPriority w:val="34"/>
    <w:semiHidden/>
    <w:rsid w:val="00953E13"/>
  </w:style>
  <w:style w:type="paragraph" w:customStyle="1" w:styleId="PageBreak">
    <w:name w:val="Page Break"/>
    <w:basedOn w:val="Normal"/>
    <w:next w:val="Normal"/>
    <w:uiPriority w:val="40"/>
    <w:rsid w:val="00AC0434"/>
    <w:pPr>
      <w:pageBreakBefore/>
    </w:pPr>
  </w:style>
  <w:style w:type="paragraph" w:customStyle="1" w:styleId="Spacer">
    <w:name w:val="Spacer"/>
    <w:basedOn w:val="Normal"/>
    <w:uiPriority w:val="40"/>
    <w:rsid w:val="00AC0434"/>
    <w:pPr>
      <w:spacing w:after="0" w:line="120" w:lineRule="auto"/>
    </w:pPr>
    <w:rPr>
      <w:sz w:val="2"/>
    </w:rPr>
  </w:style>
  <w:style w:type="table" w:styleId="PlainTable5">
    <w:name w:val="Plain Table 5"/>
    <w:basedOn w:val="TableNormal"/>
    <w:uiPriority w:val="45"/>
    <w:locked/>
    <w:rsid w:val="00677BE8"/>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customStyle="1" w:styleId="TableBullet">
    <w:name w:val="Table Bullet"/>
    <w:basedOn w:val="Normal"/>
    <w:uiPriority w:val="19"/>
    <w:qFormat/>
    <w:rsid w:val="00822445"/>
    <w:pPr>
      <w:numPr>
        <w:numId w:val="16"/>
      </w:numPr>
      <w:spacing w:before="60" w:after="60" w:line="240" w:lineRule="auto"/>
    </w:pPr>
    <w:rPr>
      <w:sz w:val="18"/>
    </w:rPr>
  </w:style>
  <w:style w:type="paragraph" w:customStyle="1" w:styleId="TableBullet2">
    <w:name w:val="Table Bullet 2"/>
    <w:basedOn w:val="Normal"/>
    <w:uiPriority w:val="19"/>
    <w:qFormat/>
    <w:rsid w:val="00822445"/>
    <w:pPr>
      <w:numPr>
        <w:ilvl w:val="1"/>
        <w:numId w:val="16"/>
      </w:numPr>
      <w:spacing w:before="60" w:after="60" w:line="240" w:lineRule="auto"/>
    </w:pPr>
    <w:rPr>
      <w:sz w:val="18"/>
    </w:rPr>
  </w:style>
  <w:style w:type="paragraph" w:customStyle="1" w:styleId="TableBullet3">
    <w:name w:val="Table Bullet 3"/>
    <w:basedOn w:val="Normal"/>
    <w:uiPriority w:val="19"/>
    <w:qFormat/>
    <w:rsid w:val="00822445"/>
    <w:pPr>
      <w:numPr>
        <w:ilvl w:val="2"/>
        <w:numId w:val="16"/>
      </w:numPr>
      <w:spacing w:before="60" w:after="60" w:line="240" w:lineRule="auto"/>
    </w:pPr>
    <w:rPr>
      <w:sz w:val="18"/>
    </w:rPr>
  </w:style>
  <w:style w:type="numbering" w:customStyle="1" w:styleId="TableBulletList">
    <w:name w:val="Table Bullet List"/>
    <w:uiPriority w:val="99"/>
    <w:rsid w:val="00822445"/>
    <w:pPr>
      <w:numPr>
        <w:numId w:val="7"/>
      </w:numPr>
    </w:pPr>
  </w:style>
  <w:style w:type="paragraph" w:customStyle="1" w:styleId="InstructionalText">
    <w:name w:val="Instructional Text"/>
    <w:basedOn w:val="Normal"/>
    <w:next w:val="Normal"/>
    <w:uiPriority w:val="20"/>
    <w:semiHidden/>
    <w:qFormat/>
    <w:rsid w:val="00E94E46"/>
    <w:pPr>
      <w:shd w:val="clear" w:color="auto" w:fill="FFFF00"/>
    </w:pPr>
  </w:style>
  <w:style w:type="paragraph" w:customStyle="1" w:styleId="Instructions">
    <w:name w:val="Instructions"/>
    <w:basedOn w:val="Normal"/>
    <w:link w:val="InstructionsChar"/>
    <w:uiPriority w:val="20"/>
    <w:qFormat/>
    <w:rsid w:val="002905B2"/>
    <w:pPr>
      <w:pBdr>
        <w:top w:val="single" w:sz="4" w:space="10" w:color="D2E8FF"/>
        <w:left w:val="single" w:sz="4" w:space="27" w:color="D2E8FF"/>
        <w:bottom w:val="single" w:sz="4" w:space="10" w:color="D2E8FF"/>
        <w:right w:val="single" w:sz="4" w:space="27" w:color="D2E8FF"/>
      </w:pBdr>
      <w:shd w:val="clear" w:color="auto" w:fill="D2E8FF"/>
      <w:ind w:left="567" w:right="567"/>
    </w:pPr>
    <w:rPr>
      <w:color w:val="002E5C" w:themeColor="text2"/>
    </w:rPr>
  </w:style>
  <w:style w:type="paragraph" w:customStyle="1" w:styleId="Alert">
    <w:name w:val="Alert"/>
    <w:aliases w:val="Warning,Important"/>
    <w:basedOn w:val="Normal"/>
    <w:uiPriority w:val="31"/>
    <w:qFormat/>
    <w:rsid w:val="00603F5B"/>
    <w:pPr>
      <w:pBdr>
        <w:top w:val="single" w:sz="4" w:space="10" w:color="FF0000"/>
        <w:left w:val="single" w:sz="4" w:space="28" w:color="FF0000"/>
        <w:bottom w:val="single" w:sz="4" w:space="10" w:color="FF0000"/>
        <w:right w:val="single" w:sz="4" w:space="28" w:color="FF0000"/>
      </w:pBdr>
      <w:shd w:val="clear" w:color="auto" w:fill="FF0000"/>
      <w:spacing w:before="360" w:after="360"/>
      <w:ind w:left="567" w:right="567"/>
    </w:pPr>
  </w:style>
  <w:style w:type="character" w:customStyle="1" w:styleId="Italics">
    <w:name w:val="Italics"/>
    <w:basedOn w:val="DefaultParagraphFont"/>
    <w:uiPriority w:val="25"/>
    <w:qFormat/>
    <w:rsid w:val="0098735E"/>
    <w:rPr>
      <w:i/>
    </w:rPr>
  </w:style>
  <w:style w:type="paragraph" w:customStyle="1" w:styleId="References">
    <w:name w:val="References"/>
    <w:basedOn w:val="Normal"/>
    <w:uiPriority w:val="35"/>
    <w:qFormat/>
    <w:rsid w:val="00B90E25"/>
    <w:pPr>
      <w:spacing w:after="240"/>
    </w:pPr>
    <w:rPr>
      <w:sz w:val="18"/>
    </w:rPr>
  </w:style>
  <w:style w:type="paragraph" w:customStyle="1" w:styleId="AppendixHeading1">
    <w:name w:val="Appendix Heading 1"/>
    <w:basedOn w:val="Normal"/>
    <w:next w:val="Normal"/>
    <w:uiPriority w:val="10"/>
    <w:qFormat/>
    <w:rsid w:val="00CC3A56"/>
    <w:pPr>
      <w:keepNext/>
      <w:keepLines/>
      <w:numPr>
        <w:numId w:val="17"/>
      </w:numPr>
      <w:spacing w:before="360" w:after="360"/>
      <w:outlineLvl w:val="0"/>
    </w:pPr>
    <w:rPr>
      <w:b/>
      <w:color w:val="002E5C" w:themeColor="text2"/>
      <w:sz w:val="48"/>
    </w:rPr>
  </w:style>
  <w:style w:type="paragraph" w:customStyle="1" w:styleId="AppendixHeading2">
    <w:name w:val="Appendix Heading 2"/>
    <w:basedOn w:val="Normal"/>
    <w:next w:val="Normal"/>
    <w:uiPriority w:val="10"/>
    <w:qFormat/>
    <w:rsid w:val="00CC3A56"/>
    <w:pPr>
      <w:keepNext/>
      <w:keepLines/>
      <w:numPr>
        <w:ilvl w:val="1"/>
        <w:numId w:val="17"/>
      </w:numPr>
      <w:spacing w:before="240"/>
      <w:outlineLvl w:val="1"/>
    </w:pPr>
    <w:rPr>
      <w:color w:val="005EB8" w:themeColor="accent1"/>
      <w:sz w:val="36"/>
    </w:rPr>
  </w:style>
  <w:style w:type="numbering" w:customStyle="1" w:styleId="SmallList">
    <w:name w:val="Small List"/>
    <w:uiPriority w:val="99"/>
    <w:rsid w:val="00CE6502"/>
    <w:pPr>
      <w:numPr>
        <w:numId w:val="10"/>
      </w:numPr>
    </w:pPr>
  </w:style>
  <w:style w:type="paragraph" w:customStyle="1" w:styleId="Pre-title">
    <w:name w:val="Pre-title"/>
    <w:basedOn w:val="Normal"/>
    <w:uiPriority w:val="38"/>
    <w:rsid w:val="003B6C9F"/>
    <w:pPr>
      <w:spacing w:before="0"/>
      <w:contextualSpacing/>
    </w:pPr>
    <w:rPr>
      <w:color w:val="002E5C" w:themeColor="text2"/>
      <w:sz w:val="50"/>
    </w:rPr>
  </w:style>
  <w:style w:type="paragraph" w:customStyle="1" w:styleId="Ultra-Heading">
    <w:name w:val="Ultra-Heading"/>
    <w:basedOn w:val="Heading1"/>
    <w:next w:val="Normal"/>
    <w:uiPriority w:val="11"/>
    <w:qFormat/>
    <w:rsid w:val="00B50BEF"/>
    <w:rPr>
      <w:rFonts w:ascii="Arial Black" w:hAnsi="Arial Black"/>
    </w:rPr>
  </w:style>
  <w:style w:type="paragraph" w:customStyle="1" w:styleId="HeaderLogo">
    <w:name w:val="Header Logo"/>
    <w:basedOn w:val="Normal"/>
    <w:uiPriority w:val="99"/>
    <w:rsid w:val="009A65FE"/>
    <w:pPr>
      <w:framePr w:w="2466" w:wrap="notBeside" w:vAnchor="page" w:hAnchor="margin" w:xAlign="right" w:y="852"/>
      <w:spacing w:before="0" w:after="0" w:line="216" w:lineRule="auto"/>
      <w:jc w:val="right"/>
    </w:pPr>
    <w:rPr>
      <w:color w:val="FFFFFF" w:themeColor="background1"/>
      <w:sz w:val="22"/>
    </w:rPr>
  </w:style>
  <w:style w:type="table" w:customStyle="1" w:styleId="Table-QLDBlueModerate">
    <w:name w:val="Table - QLD Blue Moderate"/>
    <w:basedOn w:val="TableNormal"/>
    <w:uiPriority w:val="99"/>
    <w:rsid w:val="00BA4EBA"/>
    <w:pPr>
      <w:spacing w:line="240" w:lineRule="auto"/>
    </w:pPr>
    <w:rPr>
      <w:sz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b w:val="0"/>
        <w:color w:val="auto"/>
        <w:sz w:val="20"/>
      </w:rPr>
      <w:tblPr/>
      <w:trPr>
        <w:tblHeader/>
      </w:trPr>
      <w:tcPr>
        <w:shd w:val="clear" w:color="auto" w:fill="002E5C" w:themeFill="text2"/>
      </w:tcPr>
    </w:tblStylePr>
    <w:tblStylePr w:type="firstCol">
      <w:rPr>
        <w:b/>
      </w:rPr>
      <w:tblPr/>
      <w:tcPr>
        <w:shd w:val="clear" w:color="auto" w:fill="EBEBEB" w:themeFill="background2"/>
      </w:tcPr>
    </w:tblStylePr>
  </w:style>
  <w:style w:type="table" w:customStyle="1" w:styleId="Table-QLDBlue">
    <w:name w:val="Table - QLD Blue"/>
    <w:basedOn w:val="TableNormal"/>
    <w:uiPriority w:val="99"/>
    <w:rsid w:val="00BA4EBA"/>
    <w:pPr>
      <w:spacing w:before="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70" w:type="dxa"/>
        <w:bottom w:w="113" w:type="dxa"/>
        <w:right w:w="119" w:type="dxa"/>
      </w:tblCellMar>
    </w:tblPr>
    <w:tblStylePr w:type="firstRow">
      <w:rPr>
        <w:b/>
        <w:color w:val="auto"/>
      </w:rPr>
      <w:tblPr/>
      <w:trPr>
        <w:tblHeader/>
      </w:trPr>
      <w:tcPr>
        <w:shd w:val="clear" w:color="auto" w:fill="002E5C" w:themeFill="text2"/>
      </w:tcPr>
    </w:tblStylePr>
    <w:tblStylePr w:type="firstCol">
      <w:rPr>
        <w:b/>
      </w:rPr>
      <w:tblPr/>
      <w:tcPr>
        <w:shd w:val="clear" w:color="auto" w:fill="EBEBEB" w:themeFill="background2"/>
      </w:tcPr>
    </w:tblStylePr>
  </w:style>
  <w:style w:type="character" w:customStyle="1" w:styleId="InstructionsChar">
    <w:name w:val="Instructions Char"/>
    <w:basedOn w:val="DefaultParagraphFont"/>
    <w:link w:val="Instructions"/>
    <w:uiPriority w:val="20"/>
    <w:rsid w:val="002905B2"/>
    <w:rPr>
      <w:color w:val="002E5C" w:themeColor="text2"/>
      <w:sz w:val="21"/>
      <w:shd w:val="clear" w:color="auto" w:fill="D2E8FF"/>
    </w:rPr>
  </w:style>
  <w:style w:type="paragraph" w:customStyle="1" w:styleId="ImprintPageText">
    <w:name w:val="Imprint Page Text"/>
    <w:basedOn w:val="Normal"/>
    <w:uiPriority w:val="99"/>
    <w:semiHidden/>
    <w:rsid w:val="00210C45"/>
    <w:pPr>
      <w:spacing w:before="0" w:after="0" w:line="276" w:lineRule="auto"/>
    </w:pPr>
    <w:rPr>
      <w:rFonts w:ascii="Fira Sans" w:eastAsia="Times New Roman" w:hAnsi="Fira Sans" w:cs="Arial"/>
      <w:color w:val="000000"/>
      <w:sz w:val="16"/>
      <w:szCs w:val="18"/>
      <w:lang w:val="en-US" w:eastAsia="en-AU"/>
    </w:rPr>
  </w:style>
  <w:style w:type="character" w:customStyle="1" w:styleId="Bold">
    <w:name w:val="Bold"/>
    <w:uiPriority w:val="23"/>
    <w:qFormat/>
    <w:rsid w:val="00210C45"/>
    <w:rPr>
      <w:b/>
      <w:bCs/>
      <w:spacing w:val="2"/>
    </w:rPr>
  </w:style>
  <w:style w:type="character" w:customStyle="1" w:styleId="NoSpacingChar">
    <w:name w:val="No Spacing Char"/>
    <w:basedOn w:val="DefaultParagraphFont"/>
    <w:link w:val="NoSpacing"/>
    <w:uiPriority w:val="99"/>
    <w:rsid w:val="00210C45"/>
    <w:rPr>
      <w:sz w:val="22"/>
    </w:rPr>
  </w:style>
  <w:style w:type="character" w:customStyle="1" w:styleId="IntroParagraphChar">
    <w:name w:val="Intro Paragraph Char"/>
    <w:basedOn w:val="DefaultParagraphFont"/>
    <w:link w:val="IntroParagraph"/>
    <w:uiPriority w:val="17"/>
    <w:rsid w:val="00210C45"/>
    <w:rPr>
      <w:color w:val="002E5C" w:themeColor="text2"/>
      <w:sz w:val="28"/>
    </w:rPr>
  </w:style>
  <w:style w:type="character" w:customStyle="1" w:styleId="NumberedHeading1Char">
    <w:name w:val="Numbered Heading 1 Char"/>
    <w:basedOn w:val="Heading1Char"/>
    <w:link w:val="NumberedHeading1"/>
    <w:uiPriority w:val="13"/>
    <w:rsid w:val="00210C45"/>
    <w:rPr>
      <w:rFonts w:asciiTheme="majorHAnsi" w:eastAsiaTheme="majorEastAsia" w:hAnsiTheme="majorHAnsi" w:cstheme="majorBidi"/>
      <w:b/>
      <w:color w:val="002E5C" w:themeColor="text2"/>
      <w:sz w:val="48"/>
      <w:szCs w:val="50"/>
    </w:rPr>
  </w:style>
  <w:style w:type="paragraph" w:customStyle="1" w:styleId="NumberedHeading5">
    <w:name w:val="Numbered Heading 5"/>
    <w:basedOn w:val="Heading5"/>
    <w:uiPriority w:val="99"/>
    <w:semiHidden/>
    <w:rsid w:val="00210C45"/>
    <w:pPr>
      <w:keepNext w:val="0"/>
      <w:keepLines w:val="0"/>
      <w:numPr>
        <w:ilvl w:val="4"/>
        <w:numId w:val="20"/>
      </w:numPr>
      <w:tabs>
        <w:tab w:val="clear" w:pos="3600"/>
        <w:tab w:val="num" w:pos="360"/>
      </w:tabs>
      <w:spacing w:before="160" w:line="276" w:lineRule="auto"/>
      <w:ind w:left="0" w:firstLine="0"/>
      <w:textboxTightWrap w:val="allLines"/>
    </w:pPr>
    <w:rPr>
      <w:rFonts w:ascii="Fira Sans SemiBold" w:eastAsiaTheme="minorHAnsi" w:hAnsi="Fira Sans SemiBold" w:cstheme="minorBidi"/>
      <w:b w:val="0"/>
      <w:kern w:val="21"/>
      <w:sz w:val="21"/>
      <w:szCs w:val="21"/>
      <w:lang w:eastAsia="en-AU"/>
      <w14:numSpacing w14:val="proportional"/>
    </w:rPr>
  </w:style>
  <w:style w:type="paragraph" w:customStyle="1" w:styleId="NumberedHeading6">
    <w:name w:val="Numbered Heading 6"/>
    <w:basedOn w:val="Heading6"/>
    <w:uiPriority w:val="99"/>
    <w:semiHidden/>
    <w:rsid w:val="00210C45"/>
    <w:pPr>
      <w:numPr>
        <w:ilvl w:val="5"/>
        <w:numId w:val="11"/>
      </w:numPr>
      <w:spacing w:line="276" w:lineRule="auto"/>
      <w:ind w:left="1152" w:hanging="1152"/>
    </w:pPr>
    <w:rPr>
      <w:rFonts w:ascii="Fira Sans" w:hAnsi="Fira Sans"/>
      <w:i w:val="0"/>
      <w:iCs w:val="0"/>
      <w:color w:val="002E5B" w:themeColor="accent1" w:themeShade="7F"/>
      <w:szCs w:val="21"/>
      <w:lang w:val="en-US"/>
    </w:rPr>
  </w:style>
  <w:style w:type="table" w:styleId="GridTable4-Accent1">
    <w:name w:val="Grid Table 4 Accent 1"/>
    <w:basedOn w:val="TableNormal"/>
    <w:uiPriority w:val="49"/>
    <w:locked/>
    <w:rsid w:val="00210C45"/>
    <w:pPr>
      <w:spacing w:before="0" w:after="0" w:line="276" w:lineRule="auto"/>
    </w:pPr>
    <w:rPr>
      <w:rFonts w:ascii="Fira Sans" w:hAnsi="Fira Sans"/>
      <w:color w:val="3A3A3A" w:themeColor="background2" w:themeShade="40"/>
      <w:sz w:val="21"/>
      <w:szCs w:val="21"/>
    </w:rPr>
    <w:tblPr>
      <w:tblStyleRowBandSize w:val="1"/>
      <w:tblStyleColBandSize w:val="1"/>
      <w:tblBorders>
        <w:top w:val="single" w:sz="4" w:space="0" w:color="3B9FFF" w:themeColor="accent1" w:themeTint="99"/>
        <w:left w:val="single" w:sz="4" w:space="0" w:color="3B9FFF" w:themeColor="accent1" w:themeTint="99"/>
        <w:bottom w:val="single" w:sz="4" w:space="0" w:color="3B9FFF" w:themeColor="accent1" w:themeTint="99"/>
        <w:right w:val="single" w:sz="4" w:space="0" w:color="3B9FFF" w:themeColor="accent1" w:themeTint="99"/>
        <w:insideH w:val="single" w:sz="4" w:space="0" w:color="3B9FFF" w:themeColor="accent1" w:themeTint="99"/>
        <w:insideV w:val="single" w:sz="4" w:space="0" w:color="3B9FFF" w:themeColor="accent1" w:themeTint="99"/>
      </w:tblBorders>
    </w:tblPr>
    <w:tblStylePr w:type="firstRow">
      <w:rPr>
        <w:b/>
        <w:bCs/>
        <w:color w:val="FFFFFF" w:themeColor="background1"/>
      </w:rPr>
      <w:tblPr/>
      <w:tcPr>
        <w:tcBorders>
          <w:top w:val="single" w:sz="4" w:space="0" w:color="005EB8" w:themeColor="accent1"/>
          <w:left w:val="single" w:sz="4" w:space="0" w:color="005EB8" w:themeColor="accent1"/>
          <w:bottom w:val="single" w:sz="4" w:space="0" w:color="005EB8" w:themeColor="accent1"/>
          <w:right w:val="single" w:sz="4" w:space="0" w:color="005EB8" w:themeColor="accent1"/>
          <w:insideH w:val="nil"/>
          <w:insideV w:val="nil"/>
        </w:tcBorders>
        <w:shd w:val="clear" w:color="auto" w:fill="005EB8" w:themeFill="accent1"/>
      </w:tcPr>
    </w:tblStylePr>
    <w:tblStylePr w:type="lastRow">
      <w:rPr>
        <w:b/>
        <w:bCs/>
      </w:rPr>
      <w:tblPr/>
      <w:tcPr>
        <w:tcBorders>
          <w:top w:val="double" w:sz="4" w:space="0" w:color="005EB8" w:themeColor="accent1"/>
        </w:tcBorders>
      </w:tcPr>
    </w:tblStylePr>
    <w:tblStylePr w:type="firstCol">
      <w:rPr>
        <w:b/>
        <w:bCs/>
      </w:rPr>
    </w:tblStylePr>
    <w:tblStylePr w:type="lastCol">
      <w:rPr>
        <w:b/>
        <w:bCs/>
      </w:rPr>
    </w:tblStylePr>
    <w:tblStylePr w:type="band1Vert">
      <w:tblPr/>
      <w:tcPr>
        <w:shd w:val="clear" w:color="auto" w:fill="BDDEFF" w:themeFill="accent1" w:themeFillTint="33"/>
      </w:tcPr>
    </w:tblStylePr>
    <w:tblStylePr w:type="band1Horz">
      <w:tblPr/>
      <w:tcPr>
        <w:shd w:val="clear" w:color="auto" w:fill="BDDEFF" w:themeFill="accent1" w:themeFillTint="33"/>
      </w:tcPr>
    </w:tblStylePr>
  </w:style>
  <w:style w:type="table" w:styleId="GridTable5Dark-Accent1">
    <w:name w:val="Grid Table 5 Dark Accent 1"/>
    <w:aliases w:val="QH Health Table 1"/>
    <w:basedOn w:val="TableNormal"/>
    <w:uiPriority w:val="50"/>
    <w:locked/>
    <w:rsid w:val="00210C45"/>
    <w:pPr>
      <w:spacing w:before="0" w:after="0" w:line="252" w:lineRule="auto"/>
    </w:pPr>
    <w:rPr>
      <w:rFonts w:ascii="Fira Sans" w:hAnsi="Fira Sans"/>
      <w:color w:val="3A3A3A" w:themeColor="background2" w:themeShade="40"/>
      <w:spacing w:val="-2"/>
      <w:szCs w:val="21"/>
    </w:rPr>
    <w:tblPr>
      <w:tblStyleRowBandSize w:val="1"/>
      <w:tblStyleColBandSize w:val="1"/>
      <w:tblBorders>
        <w:bottom w:val="single" w:sz="4" w:space="0" w:color="FFFFFF" w:themeColor="background1"/>
        <w:insideH w:val="single" w:sz="4" w:space="0" w:color="FFFFFF" w:themeColor="background1"/>
        <w:insideV w:val="single" w:sz="4" w:space="0" w:color="FFFFFF" w:themeColor="background1"/>
      </w:tblBorders>
      <w:tblCellMar>
        <w:top w:w="58" w:type="dxa"/>
        <w:left w:w="144" w:type="dxa"/>
        <w:bottom w:w="58" w:type="dxa"/>
        <w:right w:w="144" w:type="dxa"/>
      </w:tblCellMar>
    </w:tblPr>
    <w:trPr>
      <w:cantSplit/>
    </w:trPr>
    <w:tcPr>
      <w:shd w:val="clear" w:color="auto" w:fill="F2F2F2" w:themeFill="background1" w:themeFillShade="F2"/>
      <w:vAlign w:val="center"/>
    </w:tcPr>
    <w:tblStylePr w:type="firstRow">
      <w:pPr>
        <w:jc w:val="left"/>
      </w:pPr>
      <w:rPr>
        <w:rFonts w:ascii="Fira Sans" w:hAnsi="Fira Sans"/>
        <w:b w:val="0"/>
        <w:bCs/>
        <w:color w:val="FFFFFF" w:themeColor="background1"/>
        <w:sz w:val="22"/>
      </w:rPr>
      <w:tblPr/>
      <w:trPr>
        <w:tblHeader/>
      </w:trPr>
      <w:tcPr>
        <w:tcBorders>
          <w:top w:val="nil"/>
          <w:left w:val="nil"/>
          <w:bottom w:val="single" w:sz="8" w:space="0" w:color="FFFFFF" w:themeColor="background1"/>
          <w:right w:val="nil"/>
          <w:insideH w:val="single" w:sz="4" w:space="0" w:color="FFFFFF" w:themeColor="background1"/>
          <w:insideV w:val="single" w:sz="4" w:space="0" w:color="FFFFFF" w:themeColor="background1"/>
          <w:tl2br w:val="nil"/>
          <w:tr2bl w:val="nil"/>
        </w:tcBorders>
        <w:shd w:val="clear" w:color="auto" w:fill="004689" w:themeFill="accent1" w:themeFillShade="BF"/>
      </w:tcPr>
    </w:tblStylePr>
    <w:tblStylePr w:type="lastRow">
      <w:pPr>
        <w:jc w:val="left"/>
      </w:pPr>
      <w:rPr>
        <w:rFonts w:ascii="Fira Sans SemiBold" w:hAnsi="Fira Sans SemiBold"/>
        <w:b w:val="0"/>
        <w:bCs/>
        <w:color w:val="224E7A" w:themeColor="accent2" w:themeShade="80"/>
        <w:sz w:val="20"/>
      </w:rPr>
      <w:tblPr/>
      <w:tcPr>
        <w:tcBorders>
          <w:top w:val="nil"/>
        </w:tcBorders>
        <w:shd w:val="clear" w:color="auto" w:fill="81B0DF" w:themeFill="accent5" w:themeFillTint="99"/>
      </w:tcPr>
    </w:tblStylePr>
    <w:tblStylePr w:type="firstCol">
      <w:rPr>
        <w:rFonts w:ascii="Fira Sans SemiBold" w:hAnsi="Fira Sans SemiBold"/>
        <w:b w:val="0"/>
        <w:bCs/>
        <w:color w:val="FFFFFF" w:themeColor="background1"/>
        <w:sz w:val="18"/>
      </w:rPr>
      <w:tblPr/>
      <w:tcPr>
        <w:tcBorders>
          <w:top w:val="nil"/>
          <w:left w:val="nil"/>
          <w:bottom w:val="nil"/>
          <w:right w:val="nil"/>
          <w:insideH w:val="single" w:sz="8" w:space="0" w:color="3B9FFF" w:themeColor="accent1" w:themeTint="99"/>
          <w:insideV w:val="nil"/>
        </w:tcBorders>
        <w:shd w:val="clear" w:color="auto" w:fill="005EB8" w:themeFill="accent1"/>
      </w:tcPr>
    </w:tblStylePr>
    <w:tblStylePr w:type="lastCol">
      <w:pPr>
        <w:jc w:val="center"/>
      </w:pPr>
      <w:rPr>
        <w:rFonts w:ascii="Fira Sans SemiBold" w:hAnsi="Fira Sans SemiBold"/>
        <w:b w:val="0"/>
        <w:bCs/>
        <w:color w:val="224E7A" w:themeColor="accent2" w:themeShade="80"/>
        <w:sz w:val="18"/>
      </w:rPr>
      <w:tblPr/>
      <w:tcPr>
        <w:shd w:val="clear" w:color="auto" w:fill="81B0DF" w:themeFill="accent5" w:themeFillTint="99"/>
      </w:tcPr>
    </w:tblStylePr>
    <w:tblStylePr w:type="band1Vert">
      <w:rPr>
        <w:rFonts w:ascii="Fira Sans SemiBold" w:hAnsi="Fira Sans SemiBold"/>
        <w:sz w:val="18"/>
      </w:rPr>
      <w:tblPr/>
      <w:tcPr>
        <w:shd w:val="clear" w:color="auto" w:fill="F2F2F2" w:themeFill="background1" w:themeFillShade="F2"/>
      </w:tcPr>
    </w:tblStylePr>
    <w:tblStylePr w:type="band2Vert">
      <w:rPr>
        <w:rFonts w:ascii="Fira Sans SemiBold" w:hAnsi="Fira Sans SemiBold"/>
        <w:sz w:val="18"/>
      </w:rPr>
      <w:tblPr/>
      <w:tcPr>
        <w:shd w:val="clear" w:color="auto" w:fill="E4E4E4"/>
      </w:tcPr>
    </w:tblStylePr>
    <w:tblStylePr w:type="band1Horz">
      <w:rPr>
        <w:rFonts w:ascii="Fira Sans SemiBold" w:hAnsi="Fira Sans SemiBold"/>
        <w:sz w:val="18"/>
      </w:rPr>
    </w:tblStylePr>
    <w:tblStylePr w:type="band2Horz">
      <w:rPr>
        <w:rFonts w:ascii="Fira Sans SemiBold" w:hAnsi="Fira Sans SemiBold"/>
        <w:sz w:val="18"/>
      </w:rPr>
      <w:tblPr/>
      <w:tcPr>
        <w:shd w:val="clear" w:color="auto" w:fill="E2E2E2"/>
      </w:tcPr>
    </w:tblStylePr>
    <w:tblStylePr w:type="neCell">
      <w:pPr>
        <w:jc w:val="center"/>
      </w:pPr>
      <w:rPr>
        <w:color w:val="224E7A" w:themeColor="accent2" w:themeShade="80"/>
      </w:rPr>
      <w:tblPr/>
      <w:tcPr>
        <w:shd w:val="clear" w:color="auto" w:fill="255D94" w:themeFill="accent5" w:themeFillShade="BF"/>
        <w:vAlign w:val="center"/>
      </w:tcPr>
    </w:tblStylePr>
    <w:tblStylePr w:type="nwCell">
      <w:rPr>
        <w:rFonts w:ascii="Fira Sans" w:hAnsi="Fira Sans"/>
        <w:color w:val="002E5C" w:themeColor="text2"/>
        <w:sz w:val="22"/>
      </w:rPr>
      <w:tblPr/>
      <w:tcPr>
        <w:tcBorders>
          <w:top w:val="nil"/>
          <w:left w:val="nil"/>
          <w:bottom w:val="nil"/>
          <w:right w:val="nil"/>
          <w:insideH w:val="nil"/>
          <w:insideV w:val="nil"/>
          <w:tl2br w:val="nil"/>
          <w:tr2bl w:val="nil"/>
        </w:tcBorders>
        <w:shd w:val="clear" w:color="auto" w:fill="FFFFFF" w:themeFill="background1"/>
      </w:tcPr>
    </w:tblStylePr>
    <w:tblStylePr w:type="seCell">
      <w:pPr>
        <w:jc w:val="center"/>
      </w:pPr>
      <w:rPr>
        <w:color w:val="224E7A" w:themeColor="accent2" w:themeShade="80"/>
      </w:rPr>
      <w:tblPr/>
      <w:tcPr>
        <w:shd w:val="clear" w:color="auto" w:fill="255D94" w:themeFill="accent5" w:themeFillShade="BF"/>
      </w:tcPr>
    </w:tblStylePr>
    <w:tblStylePr w:type="swCell">
      <w:pPr>
        <w:jc w:val="left"/>
      </w:pPr>
      <w:tblPr/>
      <w:tcPr>
        <w:tcBorders>
          <w:top w:val="single" w:sz="4" w:space="0" w:color="005EB8" w:themeColor="accent1"/>
        </w:tcBorders>
        <w:shd w:val="clear" w:color="auto" w:fill="255D94" w:themeFill="accent5" w:themeFillShade="BF"/>
      </w:tcPr>
    </w:tblStylePr>
  </w:style>
  <w:style w:type="table" w:styleId="GridTable5Dark-Accent2">
    <w:name w:val="Grid Table 5 Dark Accent 2"/>
    <w:basedOn w:val="TableNormal"/>
    <w:uiPriority w:val="50"/>
    <w:locked/>
    <w:rsid w:val="00210C45"/>
    <w:pPr>
      <w:spacing w:before="0" w:after="0" w:line="276" w:lineRule="auto"/>
    </w:pPr>
    <w:rPr>
      <w:rFonts w:ascii="Fira Sans" w:hAnsi="Fira Sans"/>
      <w:color w:val="3A3A3A" w:themeColor="background2" w:themeShade="40"/>
      <w:sz w:val="21"/>
      <w:szCs w:val="21"/>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BF6"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DD4"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DD4"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DD4"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DD4" w:themeFill="accent2"/>
      </w:tcPr>
    </w:tblStylePr>
    <w:tblStylePr w:type="band1Vert">
      <w:tblPr/>
      <w:tcPr>
        <w:shd w:val="clear" w:color="auto" w:fill="C1D7ED" w:themeFill="accent2" w:themeFillTint="66"/>
      </w:tcPr>
    </w:tblStylePr>
    <w:tblStylePr w:type="band1Horz">
      <w:tblPr/>
      <w:tcPr>
        <w:shd w:val="clear" w:color="auto" w:fill="C1D7ED" w:themeFill="accent2" w:themeFillTint="66"/>
      </w:tcPr>
    </w:tblStylePr>
  </w:style>
  <w:style w:type="table" w:customStyle="1" w:styleId="Calendar1">
    <w:name w:val="Calendar 1"/>
    <w:basedOn w:val="TableNormal"/>
    <w:uiPriority w:val="99"/>
    <w:qFormat/>
    <w:rsid w:val="00210C45"/>
    <w:pPr>
      <w:spacing w:before="0" w:after="0" w:line="276" w:lineRule="auto"/>
    </w:pPr>
    <w:rPr>
      <w:rFonts w:ascii="Fira Sans" w:eastAsiaTheme="minorEastAsia" w:hAnsi="Fira Sans"/>
      <w:color w:val="3A3A3A" w:themeColor="background2" w:themeShade="40"/>
      <w:sz w:val="21"/>
      <w:szCs w:val="21"/>
      <w:lang w:val="en-US"/>
    </w:rPr>
    <w:tblPr>
      <w:tblStyleRowBandSize w:val="1"/>
      <w:tblStyleColBandSize w:val="1"/>
    </w:tblPr>
    <w:tcPr>
      <w:shd w:val="clear" w:color="auto" w:fill="auto"/>
    </w:tcPr>
    <w:tblStylePr w:type="firstRow">
      <w:pPr>
        <w:wordWrap/>
        <w:spacing w:beforeLines="0" w:beforeAutospacing="0" w:afterLines="0" w:afterAutospacing="0" w:line="240" w:lineRule="auto"/>
      </w:pPr>
      <w:rPr>
        <w:rFonts w:asciiTheme="minorHAnsi" w:hAnsiTheme="minorHAnsi"/>
        <w:b/>
        <w:i w:val="0"/>
        <w:color w:val="auto"/>
        <w:sz w:val="44"/>
      </w:rPr>
      <w:tblPr/>
      <w:tcPr>
        <w:vAlign w:val="bottom"/>
      </w:tcPr>
    </w:tblStylePr>
    <w:tblStylePr w:type="lastRow">
      <w:tblPr/>
      <w:tcPr>
        <w:tcBorders>
          <w:top w:val="nil"/>
          <w:left w:val="nil"/>
          <w:bottom w:val="nil"/>
          <w:right w:val="nil"/>
          <w:insideH w:val="nil"/>
          <w:insideV w:val="nil"/>
          <w:tl2br w:val="nil"/>
          <w:tr2bl w:val="nil"/>
        </w:tcBorders>
        <w:shd w:val="clear" w:color="auto" w:fill="auto"/>
      </w:tcPr>
    </w:tblStylePr>
    <w:tblStylePr w:type="band1Horz">
      <w:tblPr/>
      <w:tcPr>
        <w:tcBorders>
          <w:top w:val="nil"/>
          <w:left w:val="nil"/>
          <w:bottom w:val="nil"/>
          <w:right w:val="nil"/>
          <w:insideH w:val="nil"/>
          <w:insideV w:val="nil"/>
          <w:tl2br w:val="nil"/>
          <w:tr2bl w:val="nil"/>
        </w:tcBorders>
        <w:shd w:val="clear" w:color="auto" w:fill="auto"/>
      </w:tcPr>
    </w:tblStylePr>
    <w:tblStylePr w:type="band2Horz">
      <w:tblPr/>
      <w:tcPr>
        <w:tcBorders>
          <w:top w:val="single" w:sz="24" w:space="0" w:color="000000" w:themeColor="text1"/>
          <w:left w:val="nil"/>
          <w:bottom w:val="single" w:sz="24" w:space="0" w:color="000000" w:themeColor="text1"/>
          <w:right w:val="nil"/>
          <w:insideH w:val="nil"/>
          <w:insideV w:val="nil"/>
          <w:tl2br w:val="nil"/>
          <w:tr2bl w:val="nil"/>
        </w:tcBorders>
        <w:shd w:val="clear" w:color="auto" w:fill="auto"/>
      </w:tcPr>
    </w:tblStylePr>
  </w:style>
  <w:style w:type="table" w:customStyle="1" w:styleId="Calendar3">
    <w:name w:val="Calendar 3"/>
    <w:basedOn w:val="TableNormal"/>
    <w:uiPriority w:val="99"/>
    <w:qFormat/>
    <w:rsid w:val="00210C45"/>
    <w:pPr>
      <w:spacing w:before="0" w:after="0" w:line="276" w:lineRule="auto"/>
      <w:jc w:val="right"/>
    </w:pPr>
    <w:rPr>
      <w:rFonts w:asciiTheme="majorHAnsi" w:eastAsiaTheme="majorEastAsia" w:hAnsiTheme="majorHAnsi" w:cstheme="majorBidi"/>
      <w:color w:val="000000" w:themeColor="text1"/>
      <w:sz w:val="21"/>
      <w:szCs w:val="21"/>
      <w:lang w:val="en-US"/>
    </w:rPr>
    <w:tblPr/>
    <w:tblStylePr w:type="firstRow">
      <w:pPr>
        <w:wordWrap/>
        <w:jc w:val="right"/>
      </w:pPr>
      <w:rPr>
        <w:color w:val="005EB8" w:themeColor="accent1"/>
        <w:sz w:val="44"/>
      </w:rPr>
    </w:tblStylePr>
    <w:tblStylePr w:type="firstCol">
      <w:rPr>
        <w:color w:val="005EB8" w:themeColor="accent1"/>
      </w:rPr>
    </w:tblStylePr>
    <w:tblStylePr w:type="lastCol">
      <w:rPr>
        <w:color w:val="005EB8" w:themeColor="accent1"/>
      </w:rPr>
    </w:tblStylePr>
  </w:style>
  <w:style w:type="paragraph" w:customStyle="1" w:styleId="Spacing">
    <w:name w:val="Spacing"/>
    <w:basedOn w:val="Normal"/>
    <w:uiPriority w:val="99"/>
    <w:semiHidden/>
    <w:rsid w:val="00210C45"/>
    <w:pPr>
      <w:spacing w:before="0" w:after="0" w:line="240" w:lineRule="auto"/>
    </w:pPr>
    <w:rPr>
      <w:rFonts w:ascii="Fira Sans" w:eastAsia="Times New Roman" w:hAnsi="Fira Sans" w:cs="Times New Roman"/>
      <w:color w:val="3A3A3A" w:themeColor="background2" w:themeShade="40"/>
      <w:sz w:val="2"/>
      <w:lang w:val="en-US"/>
    </w:rPr>
  </w:style>
  <w:style w:type="paragraph" w:customStyle="1" w:styleId="Spacing2">
    <w:name w:val="Spacing2"/>
    <w:basedOn w:val="BodyText"/>
    <w:uiPriority w:val="99"/>
    <w:semiHidden/>
    <w:rsid w:val="00210C45"/>
    <w:pPr>
      <w:spacing w:line="264" w:lineRule="auto"/>
      <w:textboxTightWrap w:val="allLines"/>
    </w:pPr>
    <w:rPr>
      <w:rFonts w:ascii="Fira Sans" w:eastAsia="Times New Roman" w:hAnsi="Fira Sans" w:cs="Times New Roman"/>
      <w:color w:val="3A3A3A" w:themeColor="background2" w:themeShade="40"/>
      <w:kern w:val="21"/>
      <w14:numSpacing w14:val="proportional"/>
    </w:rPr>
  </w:style>
  <w:style w:type="paragraph" w:customStyle="1" w:styleId="FactSheetTitle">
    <w:name w:val="Fact Sheet Title"/>
    <w:basedOn w:val="Title"/>
    <w:link w:val="FactSheetTitleChar"/>
    <w:uiPriority w:val="99"/>
    <w:semiHidden/>
    <w:qFormat/>
    <w:rsid w:val="00210C45"/>
    <w:pPr>
      <w:spacing w:before="240" w:after="120" w:line="216" w:lineRule="auto"/>
      <w:textboxTightWrap w:val="allLines"/>
    </w:pPr>
    <w:rPr>
      <w:rFonts w:ascii="Fira Sans SemiBold" w:hAnsi="Fira Sans SemiBold"/>
      <w:b w:val="0"/>
      <w:spacing w:val="16"/>
      <w:kern w:val="68"/>
      <w:sz w:val="60"/>
      <w:szCs w:val="60"/>
      <w14:numSpacing w14:val="proportional"/>
    </w:rPr>
  </w:style>
  <w:style w:type="paragraph" w:customStyle="1" w:styleId="FactSheetSubtitle">
    <w:name w:val="Fact Sheet Subtitle"/>
    <w:basedOn w:val="Subtitle"/>
    <w:link w:val="FactSheetSubtitleChar"/>
    <w:uiPriority w:val="99"/>
    <w:semiHidden/>
    <w:qFormat/>
    <w:rsid w:val="00210C45"/>
    <w:pPr>
      <w:spacing w:before="60" w:after="120" w:line="240" w:lineRule="auto"/>
      <w:contextualSpacing w:val="0"/>
      <w:textboxTightWrap w:val="allLines"/>
    </w:pPr>
    <w:rPr>
      <w:rFonts w:ascii="Fira Sans" w:hAnsi="Fira Sans"/>
      <w:b w:val="0"/>
      <w:kern w:val="21"/>
      <w:szCs w:val="36"/>
      <w14:numSpacing w14:val="proportional"/>
    </w:rPr>
  </w:style>
  <w:style w:type="character" w:customStyle="1" w:styleId="FactSheetTitleChar">
    <w:name w:val="Fact Sheet Title Char"/>
    <w:basedOn w:val="TitleChar"/>
    <w:link w:val="FactSheetTitle"/>
    <w:uiPriority w:val="99"/>
    <w:semiHidden/>
    <w:rsid w:val="00210C45"/>
    <w:rPr>
      <w:rFonts w:ascii="Fira Sans SemiBold" w:eastAsiaTheme="majorEastAsia" w:hAnsi="Fira Sans SemiBold" w:cstheme="majorBidi"/>
      <w:b w:val="0"/>
      <w:color w:val="002E5C" w:themeColor="text2"/>
      <w:spacing w:val="16"/>
      <w:kern w:val="68"/>
      <w:sz w:val="60"/>
      <w:szCs w:val="60"/>
      <w14:numSpacing w14:val="proportional"/>
    </w:rPr>
  </w:style>
  <w:style w:type="character" w:customStyle="1" w:styleId="FactSheetSubtitleChar">
    <w:name w:val="Fact Sheet Subtitle Char"/>
    <w:basedOn w:val="SubtitleChar"/>
    <w:link w:val="FactSheetSubtitle"/>
    <w:uiPriority w:val="99"/>
    <w:semiHidden/>
    <w:rsid w:val="00210C45"/>
    <w:rPr>
      <w:rFonts w:ascii="Fira Sans" w:eastAsiaTheme="minorEastAsia" w:hAnsi="Fira Sans" w:cstheme="majorBidi"/>
      <w:b w:val="0"/>
      <w:color w:val="005EB8" w:themeColor="accent1"/>
      <w:kern w:val="21"/>
      <w:sz w:val="36"/>
      <w:szCs w:val="36"/>
      <w14:numSpacing w14:val="proportional"/>
    </w:rPr>
  </w:style>
  <w:style w:type="table" w:styleId="GridTable6Colorful">
    <w:name w:val="Grid Table 6 Colorful"/>
    <w:basedOn w:val="TableNormal"/>
    <w:uiPriority w:val="51"/>
    <w:locked/>
    <w:rsid w:val="00210C45"/>
    <w:pPr>
      <w:spacing w:before="0" w:after="0" w:line="276" w:lineRule="auto"/>
    </w:pPr>
    <w:rPr>
      <w:rFonts w:ascii="Fira Sans" w:hAnsi="Fira Sans"/>
      <w:color w:val="000000" w:themeColor="text1"/>
      <w:sz w:val="21"/>
      <w:szCs w:val="2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ClearCharacter">
    <w:name w:val="Clear Character"/>
    <w:qFormat/>
    <w:rsid w:val="00210C45"/>
  </w:style>
  <w:style w:type="paragraph" w:customStyle="1" w:styleId="ClearParagraph">
    <w:name w:val="Clear Paragraph"/>
    <w:next w:val="BodyText"/>
    <w:uiPriority w:val="1"/>
    <w:qFormat/>
    <w:rsid w:val="00210C45"/>
    <w:pPr>
      <w:spacing w:before="0" w:after="0" w:line="276" w:lineRule="auto"/>
    </w:pPr>
    <w:rPr>
      <w:rFonts w:ascii="Fira Sans" w:hAnsi="Fira Sans"/>
      <w:color w:val="3A3A3A" w:themeColor="background2" w:themeShade="40"/>
      <w:sz w:val="21"/>
      <w:szCs w:val="21"/>
    </w:rPr>
  </w:style>
  <w:style w:type="paragraph" w:customStyle="1" w:styleId="FactSheetHeaderTitle">
    <w:name w:val="Fact Sheet Header Title"/>
    <w:basedOn w:val="Title"/>
    <w:link w:val="FactSheetHeaderTitleChar"/>
    <w:uiPriority w:val="97"/>
    <w:qFormat/>
    <w:rsid w:val="00210C45"/>
    <w:pPr>
      <w:spacing w:before="240" w:after="120" w:line="216" w:lineRule="auto"/>
      <w:textboxTightWrap w:val="allLines"/>
    </w:pPr>
    <w:rPr>
      <w:rFonts w:ascii="Fira Sans SemiBold" w:hAnsi="Fira Sans SemiBold"/>
      <w:b w:val="0"/>
      <w:spacing w:val="-4"/>
      <w:kern w:val="68"/>
      <w:sz w:val="60"/>
      <w:szCs w:val="60"/>
      <w14:numSpacing w14:val="proportional"/>
    </w:rPr>
  </w:style>
  <w:style w:type="paragraph" w:customStyle="1" w:styleId="FactsheetHeaderSubtitle">
    <w:name w:val="Fact sheet Header Subtitle"/>
    <w:basedOn w:val="Subtitle"/>
    <w:link w:val="FactsheetHeaderSubtitleChar"/>
    <w:uiPriority w:val="98"/>
    <w:qFormat/>
    <w:rsid w:val="00210C45"/>
    <w:pPr>
      <w:spacing w:before="60" w:after="120" w:line="264" w:lineRule="auto"/>
      <w:contextualSpacing w:val="0"/>
      <w:textboxTightWrap w:val="allLines"/>
    </w:pPr>
    <w:rPr>
      <w:rFonts w:ascii="Fira Sans" w:hAnsi="Fira Sans"/>
      <w:b w:val="0"/>
      <w:kern w:val="21"/>
      <w:szCs w:val="36"/>
      <w14:numSpacing w14:val="proportional"/>
    </w:rPr>
  </w:style>
  <w:style w:type="character" w:customStyle="1" w:styleId="FactSheetHeaderTitleChar">
    <w:name w:val="Fact Sheet Header Title Char"/>
    <w:basedOn w:val="TitleChar"/>
    <w:link w:val="FactSheetHeaderTitle"/>
    <w:uiPriority w:val="97"/>
    <w:rsid w:val="00210C45"/>
    <w:rPr>
      <w:rFonts w:ascii="Fira Sans SemiBold" w:eastAsiaTheme="majorEastAsia" w:hAnsi="Fira Sans SemiBold" w:cstheme="majorBidi"/>
      <w:b w:val="0"/>
      <w:color w:val="002E5C" w:themeColor="text2"/>
      <w:spacing w:val="-4"/>
      <w:kern w:val="68"/>
      <w:sz w:val="60"/>
      <w:szCs w:val="60"/>
      <w14:numSpacing w14:val="proportional"/>
    </w:rPr>
  </w:style>
  <w:style w:type="character" w:customStyle="1" w:styleId="FactsheetHeaderSubtitleChar">
    <w:name w:val="Fact sheet Header Subtitle Char"/>
    <w:basedOn w:val="SubtitleChar"/>
    <w:link w:val="FactsheetHeaderSubtitle"/>
    <w:uiPriority w:val="98"/>
    <w:rsid w:val="00210C45"/>
    <w:rPr>
      <w:rFonts w:ascii="Fira Sans" w:eastAsiaTheme="minorEastAsia" w:hAnsi="Fira Sans" w:cstheme="majorBidi"/>
      <w:b w:val="0"/>
      <w:color w:val="005EB8" w:themeColor="accent1"/>
      <w:kern w:val="21"/>
      <w:sz w:val="36"/>
      <w:szCs w:val="36"/>
      <w14:numSpacing w14:val="proportional"/>
    </w:rPr>
  </w:style>
  <w:style w:type="character" w:customStyle="1" w:styleId="CalloutChar">
    <w:name w:val="Callout Char"/>
    <w:basedOn w:val="IntenseQuoteChar"/>
    <w:link w:val="Callout"/>
    <w:uiPriority w:val="7"/>
    <w:rsid w:val="00210C45"/>
    <w:rPr>
      <w:i w:val="0"/>
      <w:iCs w:val="0"/>
      <w:color w:val="002E5C" w:themeColor="text2"/>
      <w:sz w:val="21"/>
      <w:shd w:val="clear" w:color="auto" w:fill="EBEBEB"/>
    </w:rPr>
  </w:style>
  <w:style w:type="character" w:customStyle="1" w:styleId="ListBulletChar">
    <w:name w:val="List Bullet Char"/>
    <w:aliases w:val="Bulleted List Char"/>
    <w:basedOn w:val="BodyTextChar"/>
    <w:link w:val="ListBullet"/>
    <w:uiPriority w:val="18"/>
    <w:rsid w:val="00210C45"/>
    <w:rPr>
      <w:rFonts w:eastAsiaTheme="minorEastAsia"/>
      <w:kern w:val="2"/>
      <w:sz w:val="21"/>
      <w:szCs w:val="30"/>
      <w:lang w:eastAsia="zh-CN" w:bidi="th-TH"/>
      <w14:ligatures w14:val="standardContextual"/>
    </w:rPr>
  </w:style>
  <w:style w:type="numbering" w:customStyle="1" w:styleId="Bullets">
    <w:name w:val="Bullets"/>
    <w:uiPriority w:val="99"/>
    <w:rsid w:val="00210C45"/>
    <w:pPr>
      <w:numPr>
        <w:numId w:val="19"/>
      </w:numPr>
    </w:pPr>
  </w:style>
  <w:style w:type="paragraph" w:customStyle="1" w:styleId="Bluestrip">
    <w:name w:val="Blue strip"/>
    <w:basedOn w:val="Normal"/>
    <w:uiPriority w:val="99"/>
    <w:qFormat/>
    <w:rsid w:val="00210C45"/>
    <w:pPr>
      <w:pBdr>
        <w:top w:val="single" w:sz="36" w:space="4" w:color="005EB8" w:themeColor="accent1"/>
        <w:bottom w:val="single" w:sz="36" w:space="1" w:color="005EB8" w:themeColor="accent1"/>
      </w:pBdr>
      <w:shd w:val="clear" w:color="auto" w:fill="005EB8" w:themeFill="accent1"/>
      <w:spacing w:before="240" w:after="360" w:line="276" w:lineRule="auto"/>
      <w:ind w:firstLine="360"/>
    </w:pPr>
    <w:rPr>
      <w:rFonts w:ascii="Fira Sans" w:hAnsi="Fira Sans"/>
      <w:b/>
      <w:bCs/>
      <w:color w:val="FFFFFF" w:themeColor="background1"/>
      <w:sz w:val="28"/>
      <w:szCs w:val="28"/>
      <w:lang w:val="en-US"/>
    </w:rPr>
  </w:style>
  <w:style w:type="paragraph" w:customStyle="1" w:styleId="BodyTextCondensed">
    <w:name w:val="Body Text Condensed"/>
    <w:basedOn w:val="BodyText"/>
    <w:next w:val="BodyText"/>
    <w:link w:val="BodyTextCondensedChar"/>
    <w:uiPriority w:val="3"/>
    <w:qFormat/>
    <w:rsid w:val="00210C45"/>
    <w:pPr>
      <w:spacing w:line="276" w:lineRule="auto"/>
      <w:textboxTightWrap w:val="allLines"/>
    </w:pPr>
    <w:rPr>
      <w:rFonts w:ascii="Fira Sans" w:eastAsiaTheme="minorEastAsia" w:hAnsi="Fira Sans"/>
      <w:color w:val="3A3A3A" w:themeColor="background2" w:themeShade="40"/>
      <w:spacing w:val="-2"/>
      <w:kern w:val="21"/>
      <w:szCs w:val="21"/>
      <w:lang w:eastAsia="zh-CN" w:bidi="th-TH"/>
      <w14:ligatures w14:val="standardContextual"/>
      <w14:numSpacing w14:val="proportional"/>
    </w:rPr>
  </w:style>
  <w:style w:type="character" w:customStyle="1" w:styleId="BodyTextCondensedChar">
    <w:name w:val="Body Text Condensed Char"/>
    <w:basedOn w:val="BodyTextChar"/>
    <w:link w:val="BodyTextCondensed"/>
    <w:uiPriority w:val="3"/>
    <w:rsid w:val="00210C45"/>
    <w:rPr>
      <w:rFonts w:ascii="Fira Sans" w:eastAsiaTheme="minorEastAsia" w:hAnsi="Fira Sans"/>
      <w:color w:val="3A3A3A" w:themeColor="background2" w:themeShade="40"/>
      <w:spacing w:val="-2"/>
      <w:kern w:val="21"/>
      <w:sz w:val="21"/>
      <w:szCs w:val="21"/>
      <w:lang w:eastAsia="zh-CN" w:bidi="th-TH"/>
      <w14:ligatures w14:val="standardContextual"/>
      <w14:numSpacing w14:val="proportional"/>
    </w:rPr>
  </w:style>
  <w:style w:type="paragraph" w:customStyle="1" w:styleId="BodyTextExpanded">
    <w:name w:val="Body Text Expanded"/>
    <w:basedOn w:val="BodyTextCondensed"/>
    <w:next w:val="BodyText"/>
    <w:link w:val="BodyTextExpandedChar"/>
    <w:uiPriority w:val="4"/>
    <w:qFormat/>
    <w:rsid w:val="00210C45"/>
    <w:rPr>
      <w:spacing w:val="2"/>
    </w:rPr>
  </w:style>
  <w:style w:type="character" w:customStyle="1" w:styleId="BodyTextExpandedChar">
    <w:name w:val="Body Text Expanded Char"/>
    <w:basedOn w:val="BodyTextCondensedChar"/>
    <w:link w:val="BodyTextExpanded"/>
    <w:uiPriority w:val="4"/>
    <w:rsid w:val="00210C45"/>
    <w:rPr>
      <w:rFonts w:ascii="Fira Sans" w:eastAsiaTheme="minorEastAsia" w:hAnsi="Fira Sans"/>
      <w:color w:val="3A3A3A" w:themeColor="background2" w:themeShade="40"/>
      <w:spacing w:val="2"/>
      <w:kern w:val="21"/>
      <w:sz w:val="21"/>
      <w:szCs w:val="21"/>
      <w:lang w:eastAsia="zh-CN" w:bidi="th-TH"/>
      <w14:ligatures w14:val="standardContextual"/>
      <w14:numSpacing w14:val="proportional"/>
    </w:rPr>
  </w:style>
  <w:style w:type="paragraph" w:customStyle="1" w:styleId="TableHeading">
    <w:name w:val="Table Heading"/>
    <w:basedOn w:val="Heading4"/>
    <w:next w:val="BodyText"/>
    <w:uiPriority w:val="99"/>
    <w:qFormat/>
    <w:rsid w:val="00210C45"/>
    <w:pPr>
      <w:spacing w:after="240" w:line="276" w:lineRule="auto"/>
      <w:textboxTightWrap w:val="allLines"/>
    </w:pPr>
    <w:rPr>
      <w:rFonts w:ascii="Fira Sans SemiBold" w:hAnsi="Fira Sans SemiBold"/>
      <w:color w:val="002E5C" w:themeColor="text2"/>
      <w:kern w:val="21"/>
      <w:sz w:val="22"/>
      <w14:numSpacing w14:val="proportional"/>
    </w:rPr>
  </w:style>
  <w:style w:type="paragraph" w:customStyle="1" w:styleId="Note">
    <w:name w:val="Note"/>
    <w:basedOn w:val="BodyText"/>
    <w:next w:val="BodyText"/>
    <w:uiPriority w:val="36"/>
    <w:rsid w:val="00210C45"/>
    <w:pPr>
      <w:spacing w:before="160" w:after="240" w:line="240" w:lineRule="auto"/>
      <w:textboxTightWrap w:val="allLines"/>
    </w:pPr>
    <w:rPr>
      <w:rFonts w:ascii="Fira Sans" w:eastAsia="Times New Roman" w:hAnsi="Fira Sans" w:cs="Times New Roman"/>
      <w:color w:val="3A3A3A" w:themeColor="background2" w:themeShade="40"/>
      <w:kern w:val="21"/>
      <w:sz w:val="16"/>
      <w:szCs w:val="16"/>
      <w:lang w:eastAsia="en-AU"/>
      <w14:numSpacing w14:val="proportional"/>
    </w:rPr>
  </w:style>
  <w:style w:type="paragraph" w:customStyle="1" w:styleId="TextBoxBullets">
    <w:name w:val="Text_Box_Bullets"/>
    <w:basedOn w:val="ListBullet"/>
    <w:uiPriority w:val="99"/>
    <w:semiHidden/>
    <w:qFormat/>
    <w:rsid w:val="00210C45"/>
    <w:pPr>
      <w:tabs>
        <w:tab w:val="clear" w:pos="357"/>
      </w:tabs>
      <w:spacing w:before="0" w:line="276" w:lineRule="auto"/>
      <w:ind w:left="709" w:right="778" w:hanging="360"/>
      <w:textboxTightWrap w:val="allLines"/>
    </w:pPr>
    <w:rPr>
      <w:rFonts w:ascii="Fira Sans" w:hAnsi="Fira Sans"/>
      <w:color w:val="002244" w:themeColor="text2" w:themeShade="BF"/>
      <w:kern w:val="21"/>
      <w:szCs w:val="22"/>
      <w:lang w:eastAsia="en-AU"/>
      <w14:numSpacing w14:val="proportional"/>
    </w:rPr>
  </w:style>
  <w:style w:type="character" w:customStyle="1" w:styleId="TOC1Char">
    <w:name w:val="TOC 1 Char"/>
    <w:basedOn w:val="DefaultParagraphFont"/>
    <w:link w:val="TOC1"/>
    <w:uiPriority w:val="39"/>
    <w:rsid w:val="00210C45"/>
    <w:rPr>
      <w:b/>
      <w:color w:val="002E5C" w:themeColor="text2"/>
      <w:sz w:val="21"/>
      <w:u w:val="single"/>
    </w:rPr>
  </w:style>
  <w:style w:type="paragraph" w:customStyle="1" w:styleId="BodyText2Column">
    <w:name w:val="Body Text 2 Column"/>
    <w:basedOn w:val="BodyText"/>
    <w:uiPriority w:val="99"/>
    <w:qFormat/>
    <w:rsid w:val="00210C45"/>
    <w:pPr>
      <w:spacing w:line="276" w:lineRule="auto"/>
      <w:textboxTightWrap w:val="allLines"/>
    </w:pPr>
    <w:rPr>
      <w:rFonts w:ascii="Fira Sans" w:hAnsi="Fira Sans"/>
      <w:color w:val="3A3A3A" w:themeColor="background2" w:themeShade="40"/>
      <w:kern w:val="19"/>
      <w:sz w:val="19"/>
      <w:szCs w:val="21"/>
      <w14:numSpacing w14:val="proportional"/>
    </w:rPr>
  </w:style>
  <w:style w:type="paragraph" w:customStyle="1" w:styleId="BodyText2ColumnCondensed">
    <w:name w:val="Body Text 2 Column Condensed"/>
    <w:basedOn w:val="BodyTextCondensed"/>
    <w:next w:val="BodyText2Column"/>
    <w:uiPriority w:val="6"/>
    <w:qFormat/>
    <w:rsid w:val="00210C45"/>
    <w:rPr>
      <w:sz w:val="19"/>
    </w:rPr>
  </w:style>
  <w:style w:type="paragraph" w:customStyle="1" w:styleId="BulletList2Column">
    <w:name w:val="Bullet List 2 Column"/>
    <w:basedOn w:val="ListBullet"/>
    <w:uiPriority w:val="19"/>
    <w:qFormat/>
    <w:rsid w:val="00210C45"/>
    <w:pPr>
      <w:tabs>
        <w:tab w:val="clear" w:pos="357"/>
      </w:tabs>
      <w:spacing w:before="0" w:line="276" w:lineRule="auto"/>
      <w:ind w:left="360" w:hanging="360"/>
      <w:textboxTightWrap w:val="allLines"/>
    </w:pPr>
    <w:rPr>
      <w:rFonts w:ascii="Fira Sans" w:hAnsi="Fira Sans"/>
      <w:color w:val="3A3A3A" w:themeColor="background2" w:themeShade="40"/>
      <w:kern w:val="19"/>
      <w:sz w:val="19"/>
      <w:szCs w:val="22"/>
      <w:lang w:eastAsia="en-AU"/>
      <w14:numSpacing w14:val="proportional"/>
    </w:rPr>
  </w:style>
  <w:style w:type="paragraph" w:customStyle="1" w:styleId="NumberedList2Column">
    <w:name w:val="Numbered List 2 Column"/>
    <w:uiPriority w:val="21"/>
    <w:qFormat/>
    <w:rsid w:val="00210C45"/>
    <w:pPr>
      <w:numPr>
        <w:numId w:val="21"/>
      </w:numPr>
      <w:spacing w:before="0" w:after="0" w:line="276" w:lineRule="auto"/>
    </w:pPr>
    <w:rPr>
      <w:rFonts w:ascii="Fira Sans" w:eastAsia="Times New Roman" w:hAnsi="Fira Sans" w:cs="Times New Roman"/>
      <w:color w:val="404040" w:themeColor="text1" w:themeTint="BF"/>
      <w:kern w:val="19"/>
      <w:sz w:val="19"/>
      <w:lang w:val="en-US"/>
      <w14:numSpacing w14:val="proportional"/>
    </w:rPr>
  </w:style>
  <w:style w:type="character" w:customStyle="1" w:styleId="Semi-Bold">
    <w:name w:val="Semi-Bold"/>
    <w:uiPriority w:val="24"/>
    <w:rsid w:val="00210C45"/>
    <w:rPr>
      <w:rFonts w:ascii="Fira Sans SemiBold" w:hAnsi="Fira Sans SemiBold"/>
      <w:b w:val="0"/>
      <w:i w:val="0"/>
      <w:spacing w:val="2"/>
    </w:rPr>
  </w:style>
  <w:style w:type="paragraph" w:customStyle="1" w:styleId="BodyText2ColumnExpanded">
    <w:name w:val="Body Text 2 Column Expanded"/>
    <w:basedOn w:val="BodyText2ColumnCondensed"/>
    <w:next w:val="BodyText2Column"/>
    <w:uiPriority w:val="7"/>
    <w:qFormat/>
    <w:rsid w:val="00210C45"/>
    <w:rPr>
      <w:spacing w:val="2"/>
      <w:kern w:val="19"/>
      <w:lang w:eastAsia="en-AU"/>
    </w:rPr>
  </w:style>
  <w:style w:type="paragraph" w:customStyle="1" w:styleId="tablefigurenote">
    <w:name w:val="table/figure note"/>
    <w:basedOn w:val="Normal"/>
    <w:uiPriority w:val="4"/>
    <w:unhideWhenUsed/>
    <w:rsid w:val="00210C45"/>
    <w:pPr>
      <w:spacing w:before="160" w:after="240" w:line="240" w:lineRule="auto"/>
    </w:pPr>
    <w:rPr>
      <w:rFonts w:ascii="Fira Sans" w:eastAsia="Times New Roman" w:hAnsi="Fira Sans" w:cs="Times New Roman"/>
      <w:sz w:val="16"/>
      <w:szCs w:val="16"/>
      <w:lang w:eastAsia="en-AU"/>
    </w:rPr>
  </w:style>
  <w:style w:type="paragraph" w:customStyle="1" w:styleId="HeaderTitle">
    <w:name w:val="Header Title"/>
    <w:basedOn w:val="Title"/>
    <w:link w:val="HeaderTitleChar"/>
    <w:qFormat/>
    <w:rsid w:val="00210C45"/>
    <w:pPr>
      <w:spacing w:before="240" w:after="120" w:line="216" w:lineRule="auto"/>
    </w:pPr>
    <w:rPr>
      <w:rFonts w:ascii="Fira Sans SemiBold" w:hAnsi="Fira Sans SemiBold"/>
      <w:b w:val="0"/>
      <w:spacing w:val="-4"/>
      <w:kern w:val="68"/>
      <w:sz w:val="60"/>
      <w:szCs w:val="60"/>
      <w:lang w:val="en-US"/>
      <w14:numSpacing w14:val="proportional"/>
    </w:rPr>
  </w:style>
  <w:style w:type="paragraph" w:customStyle="1" w:styleId="HeaderSubtitle">
    <w:name w:val="Header Subtitle"/>
    <w:basedOn w:val="Subtitle"/>
    <w:link w:val="HeaderSubtitleChar"/>
    <w:qFormat/>
    <w:rsid w:val="00210C45"/>
    <w:pPr>
      <w:spacing w:before="60" w:after="120" w:line="264" w:lineRule="auto"/>
      <w:contextualSpacing w:val="0"/>
    </w:pPr>
    <w:rPr>
      <w:rFonts w:ascii="Fira Sans" w:hAnsi="Fira Sans"/>
      <w:b w:val="0"/>
      <w:kern w:val="21"/>
      <w:szCs w:val="36"/>
      <w:lang w:val="en-US"/>
      <w14:numSpacing w14:val="proportional"/>
    </w:rPr>
  </w:style>
  <w:style w:type="character" w:customStyle="1" w:styleId="HeaderTitleChar">
    <w:name w:val="Header Title Char"/>
    <w:basedOn w:val="TitleChar"/>
    <w:link w:val="HeaderTitle"/>
    <w:rsid w:val="00210C45"/>
    <w:rPr>
      <w:rFonts w:ascii="Fira Sans SemiBold" w:eastAsiaTheme="majorEastAsia" w:hAnsi="Fira Sans SemiBold" w:cstheme="majorBidi"/>
      <w:b w:val="0"/>
      <w:color w:val="002E5C" w:themeColor="text2"/>
      <w:spacing w:val="-4"/>
      <w:kern w:val="68"/>
      <w:sz w:val="60"/>
      <w:szCs w:val="60"/>
      <w:lang w:val="en-US"/>
      <w14:numSpacing w14:val="proportional"/>
    </w:rPr>
  </w:style>
  <w:style w:type="character" w:customStyle="1" w:styleId="HeaderSubtitleChar">
    <w:name w:val="Header Subtitle Char"/>
    <w:basedOn w:val="SubtitleChar"/>
    <w:link w:val="HeaderSubtitle"/>
    <w:rsid w:val="00210C45"/>
    <w:rPr>
      <w:rFonts w:ascii="Fira Sans" w:eastAsiaTheme="minorEastAsia" w:hAnsi="Fira Sans" w:cstheme="majorBidi"/>
      <w:b w:val="0"/>
      <w:color w:val="005EB8" w:themeColor="accent1"/>
      <w:kern w:val="21"/>
      <w:sz w:val="36"/>
      <w:szCs w:val="36"/>
      <w:lang w:val="en-US"/>
      <w14:numSpacing w14:val="proportional"/>
    </w:rPr>
  </w:style>
  <w:style w:type="paragraph" w:styleId="Revision">
    <w:name w:val="Revision"/>
    <w:hidden/>
    <w:uiPriority w:val="99"/>
    <w:semiHidden/>
    <w:rsid w:val="00210C45"/>
    <w:pPr>
      <w:spacing w:before="0" w:after="0" w:line="240" w:lineRule="auto"/>
    </w:pPr>
    <w:rPr>
      <w:rFonts w:ascii="Fira Sans" w:hAnsi="Fira Sans"/>
      <w:color w:val="3A3A3A" w:themeColor="background2" w:themeShade="40"/>
      <w:sz w:val="21"/>
      <w:szCs w:val="21"/>
      <w:lang w:val="en-US"/>
    </w:rPr>
  </w:style>
  <w:style w:type="paragraph" w:customStyle="1" w:styleId="Heading1SSB">
    <w:name w:val="Heading 1 SSB"/>
    <w:basedOn w:val="Heading1"/>
    <w:qFormat/>
    <w:rsid w:val="00210C45"/>
    <w:pPr>
      <w:numPr>
        <w:numId w:val="24"/>
      </w:numPr>
      <w:spacing w:before="240" w:after="240" w:line="276" w:lineRule="auto"/>
    </w:pPr>
    <w:rPr>
      <w:rFonts w:ascii="Arial" w:eastAsia="MS PGothic" w:hAnsi="Arial" w:cs="Arial"/>
      <w:color w:val="001D47"/>
      <w:sz w:val="36"/>
      <w:szCs w:val="36"/>
    </w:rPr>
  </w:style>
  <w:style w:type="paragraph" w:customStyle="1" w:styleId="Heading2SSB">
    <w:name w:val="Heading 2 SSB"/>
    <w:basedOn w:val="Heading1SSB"/>
    <w:link w:val="Heading2SSBChar"/>
    <w:qFormat/>
    <w:rsid w:val="00210C45"/>
    <w:pPr>
      <w:numPr>
        <w:ilvl w:val="1"/>
      </w:numPr>
    </w:pPr>
    <w:rPr>
      <w:color w:val="1A94B5"/>
      <w:sz w:val="32"/>
    </w:rPr>
  </w:style>
  <w:style w:type="paragraph" w:customStyle="1" w:styleId="BodySSB">
    <w:name w:val="Body SSB"/>
    <w:link w:val="BodySSBChar"/>
    <w:qFormat/>
    <w:rsid w:val="00210C45"/>
    <w:pPr>
      <w:spacing w:before="0" w:line="240" w:lineRule="auto"/>
    </w:pPr>
    <w:rPr>
      <w:rFonts w:ascii="Arial" w:eastAsia="MS PGothic" w:hAnsi="Arial" w:cs="Arial"/>
      <w:sz w:val="22"/>
      <w:szCs w:val="22"/>
    </w:rPr>
  </w:style>
  <w:style w:type="character" w:customStyle="1" w:styleId="BodySSBChar">
    <w:name w:val="Body SSB Char"/>
    <w:basedOn w:val="DefaultParagraphFont"/>
    <w:link w:val="BodySSB"/>
    <w:rsid w:val="00210C45"/>
    <w:rPr>
      <w:rFonts w:ascii="Arial" w:eastAsia="MS PGothic" w:hAnsi="Arial" w:cs="Arial"/>
      <w:sz w:val="22"/>
      <w:szCs w:val="22"/>
    </w:rPr>
  </w:style>
  <w:style w:type="paragraph" w:customStyle="1" w:styleId="BodySSBIndent">
    <w:name w:val="Body SSB Indent"/>
    <w:basedOn w:val="BodySSB"/>
    <w:link w:val="BodySSBIndentChar"/>
    <w:qFormat/>
    <w:rsid w:val="00210C45"/>
    <w:pPr>
      <w:numPr>
        <w:numId w:val="25"/>
      </w:numPr>
    </w:pPr>
  </w:style>
  <w:style w:type="character" w:customStyle="1" w:styleId="BodySSBIndentChar">
    <w:name w:val="Body SSB Indent Char"/>
    <w:basedOn w:val="BodySSBChar"/>
    <w:link w:val="BodySSBIndent"/>
    <w:rsid w:val="00210C45"/>
    <w:rPr>
      <w:rFonts w:ascii="Arial" w:eastAsia="MS PGothic" w:hAnsi="Arial" w:cs="Arial"/>
      <w:sz w:val="22"/>
      <w:szCs w:val="22"/>
    </w:rPr>
  </w:style>
  <w:style w:type="paragraph" w:customStyle="1" w:styleId="Heading4SSB">
    <w:name w:val="Heading 4 SSB"/>
    <w:basedOn w:val="Normal"/>
    <w:autoRedefine/>
    <w:qFormat/>
    <w:rsid w:val="00210C45"/>
    <w:pPr>
      <w:spacing w:line="240" w:lineRule="auto"/>
    </w:pPr>
    <w:rPr>
      <w:rFonts w:ascii="Arial" w:eastAsia="MS PGothic" w:hAnsi="Arial" w:cs="Arial"/>
      <w:b/>
      <w:sz w:val="24"/>
      <w:szCs w:val="24"/>
      <w:lang w:eastAsia="en-AU"/>
    </w:rPr>
  </w:style>
  <w:style w:type="table" w:customStyle="1" w:styleId="TableGrid2">
    <w:name w:val="Table Grid2"/>
    <w:basedOn w:val="TableNormal"/>
    <w:next w:val="TableGrid"/>
    <w:uiPriority w:val="59"/>
    <w:rsid w:val="00210C45"/>
    <w:pPr>
      <w:spacing w:before="0" w:after="0" w:line="240" w:lineRule="auto"/>
    </w:pPr>
    <w:rPr>
      <w:rFonts w:ascii="Calibri" w:eastAsia="Calibri" w:hAnsi="Calibri" w:cs="Times New Roman"/>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2SSBChar">
    <w:name w:val="Heading 2 SSB Char"/>
    <w:basedOn w:val="DefaultParagraphFont"/>
    <w:link w:val="Heading2SSB"/>
    <w:rsid w:val="00210C45"/>
    <w:rPr>
      <w:rFonts w:ascii="Arial" w:eastAsia="MS PGothic" w:hAnsi="Arial" w:cs="Arial"/>
      <w:b/>
      <w:color w:val="1A94B5"/>
      <w:sz w:val="32"/>
      <w:szCs w:val="36"/>
    </w:rPr>
  </w:style>
  <w:style w:type="character" w:customStyle="1" w:styleId="normaltextrun">
    <w:name w:val="normaltextrun"/>
    <w:basedOn w:val="DefaultParagraphFont"/>
    <w:rsid w:val="00210C4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www.health.qld.gov.au/dsb/collections/qhnapdc" TargetMode="External"/><Relationship Id="rId26" Type="http://schemas.openxmlformats.org/officeDocument/2006/relationships/image" Target="media/image7.emf"/><Relationship Id="rId39" Type="http://schemas.openxmlformats.org/officeDocument/2006/relationships/hyperlink" Target="https://www.ihacpa.gov.au/sites/default/files/2026-05/tier_2_non_admitted_services_classification_v10_national_index_2026-27.xlsx" TargetMode="External"/><Relationship Id="rId21" Type="http://schemas.openxmlformats.org/officeDocument/2006/relationships/hyperlink" Target="https://www.ihacpa.gov.au/sites/default/files/2026-06/three_year_data_plan_2026-27_to_2028-29_0.pdf" TargetMode="External"/><Relationship Id="rId34" Type="http://schemas.openxmlformats.org/officeDocument/2006/relationships/hyperlink" Target="https://qhdd.health.qld.gov.au/apex/f?p=103:DE_DETAIL::DE:::P7_SEQ_ID:44292&amp;cs=1BC09DEF6BCA2989E9B78FF6722D3D4F3" TargetMode="External"/><Relationship Id="rId42" Type="http://schemas.openxmlformats.org/officeDocument/2006/relationships/hyperlink" Target="https://www.health.qld.gov.au/__data/assets/word_doc/0042/1496859/2026-2027-QHNAPDC-Business-Rules.docx" TargetMode="External"/><Relationship Id="rId47" Type="http://schemas.openxmlformats.org/officeDocument/2006/relationships/footer" Target="footer3.xml"/><Relationship Id="rId50" Type="http://schemas.openxmlformats.org/officeDocument/2006/relationships/hyperlink" Target="https://meteor.aihw.gov.au/content/652089" TargetMode="External"/><Relationship Id="rId55" Type="http://schemas.openxmlformats.org/officeDocument/2006/relationships/image" Target="media/image12.png"/><Relationship Id="rId63" Type="http://schemas.openxmlformats.org/officeDocument/2006/relationships/image" Target="media/image20.jpeg"/><Relationship Id="rId68" Type="http://schemas.openxmlformats.org/officeDocument/2006/relationships/hyperlink" Target="mailto:QVH@health.qld.gov.au" TargetMode="External"/><Relationship Id="rId76" Type="http://schemas.openxmlformats.org/officeDocument/2006/relationships/fontTable" Target="fontTable.xml"/><Relationship Id="rId7" Type="http://schemas.openxmlformats.org/officeDocument/2006/relationships/styles" Target="styles.xml"/><Relationship Id="rId71" Type="http://schemas.openxmlformats.org/officeDocument/2006/relationships/hyperlink" Target="https://www.health.qld.gov.au/__data/assets/word_doc/0029/1504748/2026-2027-Queensland-Health-Non-admitted-Patient-Data-Collection-QHNAPDC-reporting-requirements-v1.01-updated.docx" TargetMode="External"/><Relationship Id="rId2" Type="http://schemas.openxmlformats.org/officeDocument/2006/relationships/customXml" Target="../customXml/item2.xml"/><Relationship Id="rId16" Type="http://schemas.openxmlformats.org/officeDocument/2006/relationships/image" Target="media/image6.png"/><Relationship Id="rId29" Type="http://schemas.openxmlformats.org/officeDocument/2006/relationships/hyperlink" Target="https://qhdd.health.qld.gov.au/apex/f?p=103:DE_DETAIL::DE:::P7_SEQ_ID:44292&amp;cs=1BC09DEF6BCA2989E9B78FF6722D3D4F3" TargetMode="External"/><Relationship Id="rId11" Type="http://schemas.openxmlformats.org/officeDocument/2006/relationships/endnotes" Target="endnotes.xml"/><Relationship Id="rId24" Type="http://schemas.openxmlformats.org/officeDocument/2006/relationships/hyperlink" Target="https://www.health.qld.gov.au/__data/assets/word_doc/0042/1496859/2026-2027-QHNAPDC-Business-Rules.docx" TargetMode="External"/><Relationship Id="rId37" Type="http://schemas.openxmlformats.org/officeDocument/2006/relationships/hyperlink" Target="https://www.ihacpa.gov.au/sites/default/files/2026-05/tier_2_non_admitted_services_classification_v10_definitions_manual_2026-27.pdf" TargetMode="External"/><Relationship Id="rId40" Type="http://schemas.openxmlformats.org/officeDocument/2006/relationships/hyperlink" Target="https://www.health.qld.gov.au/__data/assets/word_doc/0042/1496859/2026-2027-QHNAPDC-Business-Rules.docx" TargetMode="External"/><Relationship Id="rId45" Type="http://schemas.openxmlformats.org/officeDocument/2006/relationships/hyperlink" Target="mailto:QVH@health.qld.gov.au" TargetMode="External"/><Relationship Id="rId53" Type="http://schemas.openxmlformats.org/officeDocument/2006/relationships/image" Target="media/image11.jpeg"/><Relationship Id="rId58" Type="http://schemas.openxmlformats.org/officeDocument/2006/relationships/image" Target="media/image15.jpeg"/><Relationship Id="rId66" Type="http://schemas.openxmlformats.org/officeDocument/2006/relationships/hyperlink" Target="https://qhdd.health.qld.gov.au/apex/f?p=103:DE_DETAIL:::::P7_SEQ_ID:46114&amp;cs=1298022DFD22D33A28BF5874981561F88" TargetMode="External"/><Relationship Id="rId7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https://www.health.qld.gov.au/__data/assets/excel_doc/0034/1496842/2026-2027-QHNAPDC-file-format.xlsx" TargetMode="External"/><Relationship Id="rId28" Type="http://schemas.openxmlformats.org/officeDocument/2006/relationships/hyperlink" Target="https://qhdd.health.qld.gov.au/apex/f?p=103:MD_DETAIL:::::P210_MR_GUID,P210_MD_TYPE_GUID:D5E419589F171F77E05400144FF88D90,D2840284A6761A97E05400144FF88D90&amp;cs=18991BDAED546019554DBC3F51392FCEE" TargetMode="External"/><Relationship Id="rId36" Type="http://schemas.openxmlformats.org/officeDocument/2006/relationships/hyperlink" Target="https://meteor.aihw.gov.au/content/808014" TargetMode="External"/><Relationship Id="rId49" Type="http://schemas.openxmlformats.org/officeDocument/2006/relationships/hyperlink" Target="mailto:QVH@health.qld.gov.au" TargetMode="External"/><Relationship Id="rId57" Type="http://schemas.openxmlformats.org/officeDocument/2006/relationships/image" Target="media/image14.png"/><Relationship Id="rId61" Type="http://schemas.openxmlformats.org/officeDocument/2006/relationships/image" Target="media/image18.jpg"/><Relationship Id="rId10" Type="http://schemas.openxmlformats.org/officeDocument/2006/relationships/footnotes" Target="footnotes.xml"/><Relationship Id="rId19" Type="http://schemas.openxmlformats.org/officeDocument/2006/relationships/hyperlink" Target="https://www.aihw.gov.au/about-us/what-we-do" TargetMode="External"/><Relationship Id="rId44" Type="http://schemas.openxmlformats.org/officeDocument/2006/relationships/hyperlink" Target="https://healthqld.sharepoint.com/sites/HPSPD-QHNAPDC/SitePages/2026-2027_QHNAPDC_Data-Quality.aspx" TargetMode="External"/><Relationship Id="rId52" Type="http://schemas.openxmlformats.org/officeDocument/2006/relationships/image" Target="media/image10.jpeg"/><Relationship Id="rId60" Type="http://schemas.openxmlformats.org/officeDocument/2006/relationships/image" Target="media/image17.jpg"/><Relationship Id="rId65" Type="http://schemas.openxmlformats.org/officeDocument/2006/relationships/hyperlink" Target="https://qhdd.health.qld.gov.au/apex/f?p=103:DE_DETAIL:::::P7_SEQ_ID:46114&amp;cs=1298022DFD22D33A28BF5874981561F88" TargetMode="External"/><Relationship Id="rId73" Type="http://schemas.openxmlformats.org/officeDocument/2006/relationships/header" Target="header5.xml"/><Relationship Id="rId78"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yperlink" Target="https://meteor.aihw.gov.au/content/808014" TargetMode="External"/><Relationship Id="rId27" Type="http://schemas.openxmlformats.org/officeDocument/2006/relationships/oleObject" Target="embeddings/Microsoft_Visio_2003-2010_Drawing.vsd"/><Relationship Id="rId35" Type="http://schemas.openxmlformats.org/officeDocument/2006/relationships/hyperlink" Target="http://meteor.aihw.gov.au/content/index.phtml/itemId/652089" TargetMode="External"/><Relationship Id="rId43" Type="http://schemas.openxmlformats.org/officeDocument/2006/relationships/hyperlink" Target="https://oascrasprod.health.qld.gov.au:8443/ords/f?p=103:210:::NO:RP:P210_MR_GUID:3A8F8710321960C8E06400144FFBD5E7&amp;cs=1C4F355F58E423DBF543B9E883F9AF0A0" TargetMode="External"/><Relationship Id="rId48" Type="http://schemas.openxmlformats.org/officeDocument/2006/relationships/header" Target="header4.xml"/><Relationship Id="rId56" Type="http://schemas.openxmlformats.org/officeDocument/2006/relationships/image" Target="media/image13.jpeg"/><Relationship Id="rId64" Type="http://schemas.openxmlformats.org/officeDocument/2006/relationships/image" Target="media/image21.jpeg"/><Relationship Id="rId69" Type="http://schemas.openxmlformats.org/officeDocument/2006/relationships/hyperlink" Target="https://www.health.qld.gov.au/__data/assets/excel_doc/0034/1496842/2026-2027-QHNAPDC-file-format.xlsx" TargetMode="External"/><Relationship Id="rId77" Type="http://schemas.openxmlformats.org/officeDocument/2006/relationships/glossaryDocument" Target="glossary/document.xml"/><Relationship Id="rId8" Type="http://schemas.openxmlformats.org/officeDocument/2006/relationships/settings" Target="settings.xml"/><Relationship Id="rId51" Type="http://schemas.openxmlformats.org/officeDocument/2006/relationships/hyperlink" Target="https://meteor.aihw.gov.au/content/810970" TargetMode="External"/><Relationship Id="rId72" Type="http://schemas.openxmlformats.org/officeDocument/2006/relationships/hyperlink" Target="https://www.health.qld.gov.au/__data/assets/word_doc/0042/1496859/2026-2027-QHNAPDC-Business-Rules.docx"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creativecommons.org/licenses/by/4.0/" TargetMode="External"/><Relationship Id="rId25" Type="http://schemas.openxmlformats.org/officeDocument/2006/relationships/hyperlink" Target="https://www.health.qld.gov.au/__data/assets/word_doc/0042/1496859/2026-2027-QHNAPDC-Business-Rules.docx" TargetMode="External"/><Relationship Id="rId38" Type="http://schemas.openxmlformats.org/officeDocument/2006/relationships/hyperlink" Target="https://www.ihacpa.gov.au/resources/tier-2-non-admitted-services-2024-25" TargetMode="External"/><Relationship Id="rId46" Type="http://schemas.openxmlformats.org/officeDocument/2006/relationships/header" Target="header3.xml"/><Relationship Id="rId59" Type="http://schemas.openxmlformats.org/officeDocument/2006/relationships/image" Target="media/image16.jpeg"/><Relationship Id="rId67" Type="http://schemas.openxmlformats.org/officeDocument/2006/relationships/hyperlink" Target="mailto:QVH@health.qld.gov.au" TargetMode="External"/><Relationship Id="rId20" Type="http://schemas.openxmlformats.org/officeDocument/2006/relationships/hyperlink" Target="https://www.ihacpa.gov.au/health-care" TargetMode="External"/><Relationship Id="rId41" Type="http://schemas.openxmlformats.org/officeDocument/2006/relationships/image" Target="media/image8.png"/><Relationship Id="rId54" Type="http://schemas.openxmlformats.org/officeDocument/2006/relationships/hyperlink" Target="https://meteor.aihw.gov.au/content/652089" TargetMode="External"/><Relationship Id="rId62" Type="http://schemas.openxmlformats.org/officeDocument/2006/relationships/image" Target="media/image19.jpeg"/><Relationship Id="rId70" Type="http://schemas.openxmlformats.org/officeDocument/2006/relationships/hyperlink" Target="mailto:napmail@health.qld.gov.au" TargetMode="External"/><Relationship Id="rId75"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numbering" Target="numbering.xml"/></Relationships>
</file>

<file path=word/_rels/footer2.xml.rels><?xml version="1.0" encoding="UTF-8" standalone="yes"?>
<Relationships xmlns="http://schemas.openxmlformats.org/package/2006/relationships"><Relationship Id="rId1" Type="http://schemas.openxmlformats.org/officeDocument/2006/relationships/image" Target="media/image5.png"/></Relationships>
</file>

<file path=word/_rels/footnotes.xml.rels><?xml version="1.0" encoding="UTF-8" standalone="yes"?>
<Relationships xmlns="http://schemas.openxmlformats.org/package/2006/relationships"><Relationship Id="rId2" Type="http://schemas.openxmlformats.org/officeDocument/2006/relationships/hyperlink" Target="https://meteor.aihw.gov.au/content/808014" TargetMode="External"/><Relationship Id="rId1" Type="http://schemas.openxmlformats.org/officeDocument/2006/relationships/hyperlink" Target="http://meteor.aihw.gov.au/content/index.phtml/itemId/652089" TargetMode="External"/></Relationships>
</file>

<file path=word/_rels/header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1" Type="http://schemas.openxmlformats.org/officeDocument/2006/relationships/image" Target="media/image9.png"/></Relationships>
</file>

<file path=word/_rels/header4.xml.rels><?xml version="1.0" encoding="UTF-8" standalone="yes"?>
<Relationships xmlns="http://schemas.openxmlformats.org/package/2006/relationships"><Relationship Id="rId1" Type="http://schemas.openxmlformats.org/officeDocument/2006/relationships/image" Target="media/image9.png"/></Relationships>
</file>

<file path=word/_rels/header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yanagawm\AppData\Local\Temp\MicrosoftEdgeDownloads\01513763-fb68-487f-b4b7-a3aa3e3c2077\A4%20portrait%20short%20publication,%20corporate%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DA3DAFAF06749CA840977844F54B754"/>
        <w:category>
          <w:name w:val="General"/>
          <w:gallery w:val="placeholder"/>
        </w:category>
        <w:types>
          <w:type w:val="bbPlcHdr"/>
        </w:types>
        <w:behaviors>
          <w:behavior w:val="content"/>
        </w:behaviors>
        <w:guid w:val="{DD1EDCA3-68D2-4751-98B7-704F53AC96F5}"/>
      </w:docPartPr>
      <w:docPartBody>
        <w:p w:rsidR="001F2AAB" w:rsidRDefault="002D7DD9">
          <w:pPr>
            <w:pStyle w:val="8DA3DAFAF06749CA840977844F54B754"/>
          </w:pPr>
          <w:r>
            <w:rPr>
              <w:rStyle w:val="PlaceholderText"/>
            </w:rPr>
            <w:t>&lt;Insert Pre-title if required, or delete&gt;</w:t>
          </w:r>
        </w:p>
      </w:docPartBody>
    </w:docPart>
    <w:docPart>
      <w:docPartPr>
        <w:name w:val="908DF184EE124C0D8DDBBEEA9640FC37"/>
        <w:category>
          <w:name w:val="General"/>
          <w:gallery w:val="placeholder"/>
        </w:category>
        <w:types>
          <w:type w:val="bbPlcHdr"/>
        </w:types>
        <w:behaviors>
          <w:behavior w:val="content"/>
        </w:behaviors>
        <w:guid w:val="{768ED6BC-72A4-4668-9E17-6AE08162DFBF}"/>
      </w:docPartPr>
      <w:docPartBody>
        <w:p w:rsidR="001F2AAB" w:rsidRDefault="002D7DD9">
          <w:pPr>
            <w:pStyle w:val="908DF184EE124C0D8DDBBEEA9640FC37"/>
          </w:pPr>
          <w:r>
            <w:rPr>
              <w:rStyle w:val="PlaceholderText"/>
            </w:rPr>
            <w:t>&lt;</w:t>
          </w:r>
          <w:r w:rsidRPr="00AB2B4C">
            <w:rPr>
              <w:rStyle w:val="PlaceholderText"/>
            </w:rPr>
            <w:t>Insert Title</w:t>
          </w:r>
          <w:r>
            <w:rPr>
              <w:rStyle w:val="PlaceholderText"/>
            </w:rPr>
            <w:t>&gt;</w:t>
          </w:r>
        </w:p>
      </w:docPartBody>
    </w:docPart>
    <w:docPart>
      <w:docPartPr>
        <w:name w:val="8AD76542506649A380BF2E1709EF55ED"/>
        <w:category>
          <w:name w:val="General"/>
          <w:gallery w:val="placeholder"/>
        </w:category>
        <w:types>
          <w:type w:val="bbPlcHdr"/>
        </w:types>
        <w:behaviors>
          <w:behavior w:val="content"/>
        </w:behaviors>
        <w:guid w:val="{53207E46-F775-4B22-A0FC-DD0762D0FF72}"/>
      </w:docPartPr>
      <w:docPartBody>
        <w:p w:rsidR="001F2AAB" w:rsidRDefault="002D7DD9">
          <w:pPr>
            <w:pStyle w:val="8AD76542506649A380BF2E1709EF55ED"/>
          </w:pPr>
          <w:r w:rsidRPr="006D129B">
            <w:rPr>
              <w:rStyle w:val="PlaceholderText"/>
            </w:rPr>
            <w:t>&lt;Insert Subtitle&gt;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Medium">
    <w:panose1 w:val="020B06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imHei">
    <w:altName w:val="黑体"/>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Fira Sans">
    <w:altName w:val="Calibri"/>
    <w:charset w:val="00"/>
    <w:family w:val="swiss"/>
    <w:pitch w:val="variable"/>
    <w:sig w:usb0="600002FF" w:usb1="00000001" w:usb2="00000000" w:usb3="00000000" w:csb0="0000019F" w:csb1="00000000"/>
  </w:font>
  <w:font w:name="Fira Sans SemiBold">
    <w:charset w:val="00"/>
    <w:family w:val="swiss"/>
    <w:pitch w:val="variable"/>
    <w:sig w:usb0="600002FF" w:usb1="00000001" w:usb2="00000000" w:usb3="00000000" w:csb0="0000019F" w:csb1="00000000"/>
  </w:font>
  <w:font w:name="MS PGothic">
    <w:panose1 w:val="020B0600070205080204"/>
    <w:charset w:val="80"/>
    <w:family w:val="swiss"/>
    <w:pitch w:val="variable"/>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D39A6"/>
    <w:rsid w:val="00032092"/>
    <w:rsid w:val="001F2AAB"/>
    <w:rsid w:val="002D7DD9"/>
    <w:rsid w:val="003025DD"/>
    <w:rsid w:val="003053D3"/>
    <w:rsid w:val="003264B8"/>
    <w:rsid w:val="003B0962"/>
    <w:rsid w:val="004674E1"/>
    <w:rsid w:val="005B7C69"/>
    <w:rsid w:val="007061B2"/>
    <w:rsid w:val="008750C9"/>
    <w:rsid w:val="008B0254"/>
    <w:rsid w:val="00A83EA0"/>
    <w:rsid w:val="00B01ED6"/>
    <w:rsid w:val="00D71CBC"/>
    <w:rsid w:val="00DD39A6"/>
    <w:rsid w:val="00E046D1"/>
    <w:rsid w:val="00E819DA"/>
    <w:rsid w:val="00FD00A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1F2AAB"/>
    <w:rPr>
      <w:color w:val="808080"/>
    </w:rPr>
  </w:style>
  <w:style w:type="paragraph" w:customStyle="1" w:styleId="8DA3DAFAF06749CA840977844F54B754">
    <w:name w:val="8DA3DAFAF06749CA840977844F54B754"/>
  </w:style>
  <w:style w:type="paragraph" w:customStyle="1" w:styleId="908DF184EE124C0D8DDBBEEA9640FC37">
    <w:name w:val="908DF184EE124C0D8DDBBEEA9640FC37"/>
  </w:style>
  <w:style w:type="paragraph" w:customStyle="1" w:styleId="8AD76542506649A380BF2E1709EF55ED">
    <w:name w:val="8AD76542506649A380BF2E1709EF55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QLD Health">
      <a:dk1>
        <a:sysClr val="windowText" lastClr="000000"/>
      </a:dk1>
      <a:lt1>
        <a:sysClr val="window" lastClr="FFFFFF"/>
      </a:lt1>
      <a:dk2>
        <a:srgbClr val="002E5C"/>
      </a:dk2>
      <a:lt2>
        <a:srgbClr val="EBEBEB"/>
      </a:lt2>
      <a:accent1>
        <a:srgbClr val="005EB8"/>
      </a:accent1>
      <a:accent2>
        <a:srgbClr val="669DD4"/>
      </a:accent2>
      <a:accent3>
        <a:srgbClr val="00376E"/>
      </a:accent3>
      <a:accent4>
        <a:srgbClr val="002549"/>
      </a:accent4>
      <a:accent5>
        <a:srgbClr val="327DC6"/>
      </a:accent5>
      <a:accent6>
        <a:srgbClr val="004A93"/>
      </a:accent6>
      <a:hlink>
        <a:srgbClr val="0563C1"/>
      </a:hlink>
      <a:folHlink>
        <a:srgbClr val="954F72"/>
      </a:folHlink>
    </a:clrScheme>
    <a:fontScheme name="Custom 19">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24E7E7AAAF4A454182D2802D7237DD6D" ma:contentTypeVersion="25" ma:contentTypeDescription="Create a new document." ma:contentTypeScope="" ma:versionID="b914cd8132aeb416f4501197f7d97366">
  <xsd:schema xmlns:xsd="http://www.w3.org/2001/XMLSchema" xmlns:xs="http://www.w3.org/2001/XMLSchema" xmlns:p="http://schemas.microsoft.com/office/2006/metadata/properties" xmlns:ns2="e2a4654a-51bd-49f8-9c33-0a785e6e14b4" xmlns:ns3="5e65baea-3948-4a4d-8020-e0aa31deec66" xmlns:ns4="3e035340-2944-4727-9f74-27603fa6c14a" targetNamespace="http://schemas.microsoft.com/office/2006/metadata/properties" ma:root="true" ma:fieldsID="8143a0c749e636eb01b76fb85f831ab2" ns2:_="" ns3:_="" ns4:_="">
    <xsd:import namespace="e2a4654a-51bd-49f8-9c33-0a785e6e14b4"/>
    <xsd:import namespace="5e65baea-3948-4a4d-8020-e0aa31deec66"/>
    <xsd:import namespace="3e035340-2944-4727-9f74-27603fa6c14a"/>
    <xsd:element name="properties">
      <xsd:complexType>
        <xsd:sequence>
          <xsd:element name="documentManagement">
            <xsd:complexType>
              <xsd:all>
                <xsd:element ref="ns2:_Flow_SignoffStatus" minOccurs="0"/>
                <xsd:element ref="ns2:ApproverName" minOccurs="0"/>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OCR" minOccurs="0"/>
                <xsd:element ref="ns3:SharedWithUsers" minOccurs="0"/>
                <xsd:element ref="ns3:SharedWithDetails" minOccurs="0"/>
                <xsd:element ref="ns2:Comments" minOccurs="0"/>
                <xsd:element ref="ns2:lcf76f155ced4ddcb4097134ff3c332f" minOccurs="0"/>
                <xsd:element ref="ns4:TaxCatchAll" minOccurs="0"/>
                <xsd:element ref="ns2:MediaServiceObjectDetectorVersions" minOccurs="0"/>
                <xsd:element ref="ns2:MediaLengthInSeconds" minOccurs="0"/>
                <xsd:element ref="ns2:MediaServiceSearchProperties" minOccurs="0"/>
                <xsd:element ref="ns3:_dlc_DocId" minOccurs="0"/>
                <xsd:element ref="ns3:_dlc_DocIdUrl" minOccurs="0"/>
                <xsd:element ref="ns3:_dlc_DocIdPersistId" minOccurs="0"/>
                <xsd:element ref="ns2:_ApprovalAssignedTo" minOccurs="0"/>
                <xsd:element ref="ns2:_ApprovalRespondedBy" minOccurs="0"/>
                <xsd:element ref="ns2:_ApprovalSentBy" minOccurs="0"/>
                <xsd:element ref="ns2: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a4654a-51bd-49f8-9c33-0a785e6e14b4" elementFormDefault="qualified">
    <xsd:import namespace="http://schemas.microsoft.com/office/2006/documentManagement/types"/>
    <xsd:import namespace="http://schemas.microsoft.com/office/infopath/2007/PartnerControls"/>
    <xsd:element name="_Flow_SignoffStatus" ma:index="2" nillable="true" ma:displayName="Sign-off status" ma:internalName="Sign_x002d_off_x0020_status" ma:readOnly="false">
      <xsd:simpleType>
        <xsd:restriction base="dms:Text"/>
      </xsd:simpleType>
    </xsd:element>
    <xsd:element name="ApproverName" ma:index="3" nillable="true" ma:displayName="Approver Name" ma:description="Person who approved document." ma:format="Dropdown" ma:list="UserInfo" ma:SharePointGroup="0" ma:internalName="ApproverName"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hidden="true"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hidden="true" ma:internalName="MediaServiceKeyPoints" ma:readOnly="true">
      <xsd:simpleType>
        <xsd:restriction base="dms:Note"/>
      </xsd:simpleType>
    </xsd:element>
    <xsd:element name="MediaServiceOCR" ma:index="16" nillable="true" ma:displayName="Extracted Text" ma:hidden="true" ma:internalName="MediaServiceOCR" ma:readOnly="true">
      <xsd:simpleType>
        <xsd:restriction base="dms:Note"/>
      </xsd:simpleType>
    </xsd:element>
    <xsd:element name="Comments" ma:index="21" nillable="true" ma:displayName="Comments" ma:format="Dropdown" ma:internalName="Comments">
      <xsd:simpleType>
        <xsd:restriction base="dms:Note">
          <xsd:maxLength value="255"/>
        </xsd:restrictio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98e950ff-f1bc-4f65-9ab7-38c216eebbc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LengthInSeconds" ma:index="26" nillable="true" ma:displayName="MediaLengthInSeconds" ma:hidden="true" ma:internalName="MediaLengthInSeconds" ma:readOnly="true">
      <xsd:simpleType>
        <xsd:restriction base="dms:Unknown"/>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_ApprovalAssignedTo" ma:index="31"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32"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33"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34"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e65baea-3948-4a4d-8020-e0aa31deec66" elementFormDefault="qualified">
    <xsd:import namespace="http://schemas.microsoft.com/office/2006/documentManagement/types"/>
    <xsd:import namespace="http://schemas.microsoft.com/office/infopath/2007/PartnerControls"/>
    <xsd:element name="SharedWithUsers" ma:index="17"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hidden="true" ma:internalName="SharedWithDetails" ma:readOnly="true">
      <xsd:simpleType>
        <xsd:restriction base="dms:Note"/>
      </xsd:simpleType>
    </xsd:element>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e035340-2944-4727-9f74-27603fa6c14a"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7ac80262-c009-48b4-a06c-2ea658b77a06}" ma:internalName="TaxCatchAll" ma:showField="CatchAllData" ma:web="5e65baea-3948-4a4d-8020-e0aa31deec6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TaxCatchAll xmlns="3e035340-2944-4727-9f74-27603fa6c14a" xsi:nil="true"/>
    <lcf76f155ced4ddcb4097134ff3c332f xmlns="e2a4654a-51bd-49f8-9c33-0a785e6e14b4">
      <Terms xmlns="http://schemas.microsoft.com/office/infopath/2007/PartnerControls"/>
    </lcf76f155ced4ddcb4097134ff3c332f>
    <_Flow_SignoffStatus xmlns="e2a4654a-51bd-49f8-9c33-0a785e6e14b4">Approved</_Flow_SignoffStatus>
    <Comments xmlns="e2a4654a-51bd-49f8-9c33-0a785e6e14b4" xsi:nil="true"/>
    <ApproverName xmlns="e2a4654a-51bd-49f8-9c33-0a785e6e14b4">
      <UserInfo>
        <DisplayName/>
        <AccountId xsi:nil="true"/>
        <AccountType/>
      </UserInfo>
    </ApproverName>
    <_dlc_DocId xmlns="5e65baea-3948-4a4d-8020-e0aa31deec66">6HXTHWV5ZD7Z-843833608-38532</_dlc_DocId>
    <_dlc_DocIdUrl xmlns="5e65baea-3948-4a4d-8020-e0aa31deec66">
      <Url>https://healthqld.sharepoint.com/teams/NAPTeamProjects/_layouts/15/DocIdRedir.aspx?ID=6HXTHWV5ZD7Z-843833608-38532</Url>
      <Description>6HXTHWV5ZD7Z-843833608-38532</Description>
    </_dlc_DocIdUrl>
    <_ApprovalAssignedTo xmlns="e2a4654a-51bd-49f8-9c33-0a785e6e14b4">
      <UserInfo>
        <DisplayName/>
        <AccountId xsi:nil="true"/>
        <AccountType/>
      </UserInfo>
    </_ApprovalAssignedTo>
    <_ApprovalStatus xmlns="e2a4654a-51bd-49f8-9c33-0a785e6e14b4">0</_ApprovalStatus>
    <_ApprovalRespondedBy xmlns="e2a4654a-51bd-49f8-9c33-0a785e6e14b4">
      <UserInfo>
        <DisplayName/>
        <AccountId xsi:nil="true"/>
        <AccountType/>
      </UserInfo>
    </_ApprovalRespondedBy>
    <_ApprovalSentBy xmlns="e2a4654a-51bd-49f8-9c33-0a785e6e14b4">
      <UserInfo>
        <DisplayName/>
        <AccountId xsi:nil="true"/>
        <AccountType/>
      </UserInfo>
    </_ApprovalSentBy>
  </documentManagement>
</p:properties>
</file>

<file path=customXml/itemProps1.xml><?xml version="1.0" encoding="utf-8"?>
<ds:datastoreItem xmlns:ds="http://schemas.openxmlformats.org/officeDocument/2006/customXml" ds:itemID="{C6481EEB-774B-40F8-8C20-FBED449C78A5}">
  <ds:schemaRefs>
    <ds:schemaRef ds:uri="http://schemas.openxmlformats.org/officeDocument/2006/bibliography"/>
  </ds:schemaRefs>
</ds:datastoreItem>
</file>

<file path=customXml/itemProps2.xml><?xml version="1.0" encoding="utf-8"?>
<ds:datastoreItem xmlns:ds="http://schemas.openxmlformats.org/officeDocument/2006/customXml" ds:itemID="{ED427D03-0767-4308-85CF-40444A403C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a4654a-51bd-49f8-9c33-0a785e6e14b4"/>
    <ds:schemaRef ds:uri="5e65baea-3948-4a4d-8020-e0aa31deec66"/>
    <ds:schemaRef ds:uri="3e035340-2944-4727-9f74-27603fa6c1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39E5A89-A8C1-4D7D-8D22-EA3D91AC23F0}">
  <ds:schemaRefs>
    <ds:schemaRef ds:uri="http://schemas.microsoft.com/sharepoint/v3/contenttype/forms"/>
  </ds:schemaRefs>
</ds:datastoreItem>
</file>

<file path=customXml/itemProps4.xml><?xml version="1.0" encoding="utf-8"?>
<ds:datastoreItem xmlns:ds="http://schemas.openxmlformats.org/officeDocument/2006/customXml" ds:itemID="{8154E43B-6304-451D-84A3-B136E49D9D42}">
  <ds:schemaRefs>
    <ds:schemaRef ds:uri="http://schemas.microsoft.com/sharepoint/events"/>
  </ds:schemaRefs>
</ds:datastoreItem>
</file>

<file path=customXml/itemProps5.xml><?xml version="1.0" encoding="utf-8"?>
<ds:datastoreItem xmlns:ds="http://schemas.openxmlformats.org/officeDocument/2006/customXml" ds:itemID="{F0F44A62-C2BE-4086-8E35-978908FC5452}">
  <ds:schemaRefs>
    <ds:schemaRef ds:uri="http://schemas.microsoft.com/office/2006/metadata/properties"/>
    <ds:schemaRef ds:uri="http://schemas.microsoft.com/office/infopath/2007/PartnerControls"/>
    <ds:schemaRef ds:uri="3e035340-2944-4727-9f74-27603fa6c14a"/>
    <ds:schemaRef ds:uri="e2a4654a-51bd-49f8-9c33-0a785e6e14b4"/>
    <ds:schemaRef ds:uri="5e65baea-3948-4a4d-8020-e0aa31deec66"/>
  </ds:schemaRefs>
</ds:datastoreItem>
</file>

<file path=docProps/app.xml><?xml version="1.0" encoding="utf-8"?>
<Properties xmlns="http://schemas.openxmlformats.org/officeDocument/2006/extended-properties" xmlns:vt="http://schemas.openxmlformats.org/officeDocument/2006/docPropsVTypes">
  <Template>A4 portrait short publication, corporate template</Template>
  <TotalTime>582</TotalTime>
  <Pages>25</Pages>
  <Words>6405</Words>
  <Characters>34717</Characters>
  <Application>Microsoft Office Word</Application>
  <DocSecurity>0</DocSecurity>
  <Lines>938</Lines>
  <Paragraphs>472</Paragraphs>
  <ScaleCrop>false</ScaleCrop>
  <Company/>
  <LinksUpToDate>false</LinksUpToDate>
  <CharactersWithSpaces>40650</CharactersWithSpaces>
  <SharedDoc>false</SharedDoc>
  <HLinks>
    <vt:vector size="366" baseType="variant">
      <vt:variant>
        <vt:i4>4259879</vt:i4>
      </vt:variant>
      <vt:variant>
        <vt:i4>270</vt:i4>
      </vt:variant>
      <vt:variant>
        <vt:i4>0</vt:i4>
      </vt:variant>
      <vt:variant>
        <vt:i4>5</vt:i4>
      </vt:variant>
      <vt:variant>
        <vt:lpwstr>https://www.health.qld.gov.au/__data/assets/word_doc/0042/1496859/2026-2027-QHNAPDC-Business-Rules.docx</vt:lpwstr>
      </vt:variant>
      <vt:variant>
        <vt:lpwstr/>
      </vt:variant>
      <vt:variant>
        <vt:i4>2031705</vt:i4>
      </vt:variant>
      <vt:variant>
        <vt:i4>267</vt:i4>
      </vt:variant>
      <vt:variant>
        <vt:i4>0</vt:i4>
      </vt:variant>
      <vt:variant>
        <vt:i4>5</vt:i4>
      </vt:variant>
      <vt:variant>
        <vt:lpwstr>https://www.health.qld.gov.au/hsu/pdf/data-quality-statement/data-quality-statements</vt:lpwstr>
      </vt:variant>
      <vt:variant>
        <vt:lpwstr/>
      </vt:variant>
      <vt:variant>
        <vt:i4>5505070</vt:i4>
      </vt:variant>
      <vt:variant>
        <vt:i4>264</vt:i4>
      </vt:variant>
      <vt:variant>
        <vt:i4>0</vt:i4>
      </vt:variant>
      <vt:variant>
        <vt:i4>5</vt:i4>
      </vt:variant>
      <vt:variant>
        <vt:lpwstr>https://www.health.qld.gov.au/__data/assets/word_doc/0015/1451121/2025-26-QHNAPDC-and-MAC-reporting-requirements-V3.0.docx</vt:lpwstr>
      </vt:variant>
      <vt:variant>
        <vt:lpwstr/>
      </vt:variant>
      <vt:variant>
        <vt:i4>5505131</vt:i4>
      </vt:variant>
      <vt:variant>
        <vt:i4>261</vt:i4>
      </vt:variant>
      <vt:variant>
        <vt:i4>0</vt:i4>
      </vt:variant>
      <vt:variant>
        <vt:i4>5</vt:i4>
      </vt:variant>
      <vt:variant>
        <vt:lpwstr>mailto:napmail@health.qld.gov.au</vt:lpwstr>
      </vt:variant>
      <vt:variant>
        <vt:lpwstr/>
      </vt:variant>
      <vt:variant>
        <vt:i4>852072</vt:i4>
      </vt:variant>
      <vt:variant>
        <vt:i4>258</vt:i4>
      </vt:variant>
      <vt:variant>
        <vt:i4>0</vt:i4>
      </vt:variant>
      <vt:variant>
        <vt:i4>5</vt:i4>
      </vt:variant>
      <vt:variant>
        <vt:lpwstr>https://www.health.qld.gov.au/__data/assets/excel_doc/0034/1496842/2026-2027-QHNAPDC-file-format.xlsx</vt:lpwstr>
      </vt:variant>
      <vt:variant>
        <vt:lpwstr/>
      </vt:variant>
      <vt:variant>
        <vt:i4>6160504</vt:i4>
      </vt:variant>
      <vt:variant>
        <vt:i4>255</vt:i4>
      </vt:variant>
      <vt:variant>
        <vt:i4>0</vt:i4>
      </vt:variant>
      <vt:variant>
        <vt:i4>5</vt:i4>
      </vt:variant>
      <vt:variant>
        <vt:lpwstr>mailto:QVH@health.qld.gov.au</vt:lpwstr>
      </vt:variant>
      <vt:variant>
        <vt:lpwstr/>
      </vt:variant>
      <vt:variant>
        <vt:i4>6160504</vt:i4>
      </vt:variant>
      <vt:variant>
        <vt:i4>252</vt:i4>
      </vt:variant>
      <vt:variant>
        <vt:i4>0</vt:i4>
      </vt:variant>
      <vt:variant>
        <vt:i4>5</vt:i4>
      </vt:variant>
      <vt:variant>
        <vt:lpwstr>mailto:QVH@health.qld.gov.au</vt:lpwstr>
      </vt:variant>
      <vt:variant>
        <vt:lpwstr/>
      </vt:variant>
      <vt:variant>
        <vt:i4>3276815</vt:i4>
      </vt:variant>
      <vt:variant>
        <vt:i4>248</vt:i4>
      </vt:variant>
      <vt:variant>
        <vt:i4>0</vt:i4>
      </vt:variant>
      <vt:variant>
        <vt:i4>5</vt:i4>
      </vt:variant>
      <vt:variant>
        <vt:lpwstr>https://qhdd.health.qld.gov.au/apex/f?p=103:DE_DETAIL:::::P7_SEQ_ID:46114&amp;cs=1298022DFD22D33A28BF5874981561F88</vt:lpwstr>
      </vt:variant>
      <vt:variant>
        <vt:lpwstr/>
      </vt:variant>
      <vt:variant>
        <vt:i4>3276815</vt:i4>
      </vt:variant>
      <vt:variant>
        <vt:i4>246</vt:i4>
      </vt:variant>
      <vt:variant>
        <vt:i4>0</vt:i4>
      </vt:variant>
      <vt:variant>
        <vt:i4>5</vt:i4>
      </vt:variant>
      <vt:variant>
        <vt:lpwstr>https://qhdd.health.qld.gov.au/apex/f?p=103:DE_DETAIL:::::P7_SEQ_ID:46114&amp;cs=1298022DFD22D33A28BF5874981561F88</vt:lpwstr>
      </vt:variant>
      <vt:variant>
        <vt:lpwstr/>
      </vt:variant>
      <vt:variant>
        <vt:i4>5242886</vt:i4>
      </vt:variant>
      <vt:variant>
        <vt:i4>222</vt:i4>
      </vt:variant>
      <vt:variant>
        <vt:i4>0</vt:i4>
      </vt:variant>
      <vt:variant>
        <vt:i4>5</vt:i4>
      </vt:variant>
      <vt:variant>
        <vt:lpwstr>https://meteor.aihw.gov.au/content/652089</vt:lpwstr>
      </vt:variant>
      <vt:variant>
        <vt:lpwstr/>
      </vt:variant>
      <vt:variant>
        <vt:i4>5439499</vt:i4>
      </vt:variant>
      <vt:variant>
        <vt:i4>216</vt:i4>
      </vt:variant>
      <vt:variant>
        <vt:i4>0</vt:i4>
      </vt:variant>
      <vt:variant>
        <vt:i4>5</vt:i4>
      </vt:variant>
      <vt:variant>
        <vt:lpwstr>https://meteor.aihw.gov.au/content/810970</vt:lpwstr>
      </vt:variant>
      <vt:variant>
        <vt:lpwstr/>
      </vt:variant>
      <vt:variant>
        <vt:i4>5242886</vt:i4>
      </vt:variant>
      <vt:variant>
        <vt:i4>213</vt:i4>
      </vt:variant>
      <vt:variant>
        <vt:i4>0</vt:i4>
      </vt:variant>
      <vt:variant>
        <vt:i4>5</vt:i4>
      </vt:variant>
      <vt:variant>
        <vt:lpwstr>https://meteor.aihw.gov.au/content/652089</vt:lpwstr>
      </vt:variant>
      <vt:variant>
        <vt:lpwstr/>
      </vt:variant>
      <vt:variant>
        <vt:i4>6160504</vt:i4>
      </vt:variant>
      <vt:variant>
        <vt:i4>210</vt:i4>
      </vt:variant>
      <vt:variant>
        <vt:i4>0</vt:i4>
      </vt:variant>
      <vt:variant>
        <vt:i4>5</vt:i4>
      </vt:variant>
      <vt:variant>
        <vt:lpwstr>mailto:QVH@health.qld.gov.au</vt:lpwstr>
      </vt:variant>
      <vt:variant>
        <vt:lpwstr/>
      </vt:variant>
      <vt:variant>
        <vt:i4>6160504</vt:i4>
      </vt:variant>
      <vt:variant>
        <vt:i4>204</vt:i4>
      </vt:variant>
      <vt:variant>
        <vt:i4>0</vt:i4>
      </vt:variant>
      <vt:variant>
        <vt:i4>5</vt:i4>
      </vt:variant>
      <vt:variant>
        <vt:lpwstr>mailto:QVH@health.qld.gov.au</vt:lpwstr>
      </vt:variant>
      <vt:variant>
        <vt:lpwstr/>
      </vt:variant>
      <vt:variant>
        <vt:i4>8126497</vt:i4>
      </vt:variant>
      <vt:variant>
        <vt:i4>201</vt:i4>
      </vt:variant>
      <vt:variant>
        <vt:i4>0</vt:i4>
      </vt:variant>
      <vt:variant>
        <vt:i4>5</vt:i4>
      </vt:variant>
      <vt:variant>
        <vt:lpwstr>https://healthqld.sharepoint.com/sites/HPSPD-QHNAPDC/SitePages/2026-2027_QHNAPDC_Data-Quality.aspx</vt:lpwstr>
      </vt:variant>
      <vt:variant>
        <vt:lpwstr/>
      </vt:variant>
      <vt:variant>
        <vt:i4>983110</vt:i4>
      </vt:variant>
      <vt:variant>
        <vt:i4>198</vt:i4>
      </vt:variant>
      <vt:variant>
        <vt:i4>0</vt:i4>
      </vt:variant>
      <vt:variant>
        <vt:i4>5</vt:i4>
      </vt:variant>
      <vt:variant>
        <vt:lpwstr>https://oascrasprod.health.qld.gov.au:8443/ords/f?p=103:210:::NO:RP:P210_MR_GUID:3A8F8710321960C8E06400144FFBD5E7&amp;cs=1C4F355F58E423DBF543B9E883F9AF0A0</vt:lpwstr>
      </vt:variant>
      <vt:variant>
        <vt:lpwstr/>
      </vt:variant>
      <vt:variant>
        <vt:i4>4259879</vt:i4>
      </vt:variant>
      <vt:variant>
        <vt:i4>192</vt:i4>
      </vt:variant>
      <vt:variant>
        <vt:i4>0</vt:i4>
      </vt:variant>
      <vt:variant>
        <vt:i4>5</vt:i4>
      </vt:variant>
      <vt:variant>
        <vt:lpwstr>https://www.health.qld.gov.au/__data/assets/word_doc/0042/1496859/2026-2027-QHNAPDC-Business-Rules.docx</vt:lpwstr>
      </vt:variant>
      <vt:variant>
        <vt:lpwstr/>
      </vt:variant>
      <vt:variant>
        <vt:i4>4259879</vt:i4>
      </vt:variant>
      <vt:variant>
        <vt:i4>189</vt:i4>
      </vt:variant>
      <vt:variant>
        <vt:i4>0</vt:i4>
      </vt:variant>
      <vt:variant>
        <vt:i4>5</vt:i4>
      </vt:variant>
      <vt:variant>
        <vt:lpwstr>https://www.health.qld.gov.au/__data/assets/word_doc/0042/1496859/2026-2027-QHNAPDC-Business-Rules.docx</vt:lpwstr>
      </vt:variant>
      <vt:variant>
        <vt:lpwstr/>
      </vt:variant>
      <vt:variant>
        <vt:i4>8060940</vt:i4>
      </vt:variant>
      <vt:variant>
        <vt:i4>186</vt:i4>
      </vt:variant>
      <vt:variant>
        <vt:i4>0</vt:i4>
      </vt:variant>
      <vt:variant>
        <vt:i4>5</vt:i4>
      </vt:variant>
      <vt:variant>
        <vt:lpwstr>https://www.ihacpa.gov.au/sites/default/files/2026-05/tier_2_non_admitted_services_classification_v10_national_index_2026-27.xlsx</vt:lpwstr>
      </vt:variant>
      <vt:variant>
        <vt:lpwstr/>
      </vt:variant>
      <vt:variant>
        <vt:i4>5046302</vt:i4>
      </vt:variant>
      <vt:variant>
        <vt:i4>183</vt:i4>
      </vt:variant>
      <vt:variant>
        <vt:i4>0</vt:i4>
      </vt:variant>
      <vt:variant>
        <vt:i4>5</vt:i4>
      </vt:variant>
      <vt:variant>
        <vt:lpwstr>https://www.ihacpa.gov.au/resources/tier-2-non-admitted-services-2024-25</vt:lpwstr>
      </vt:variant>
      <vt:variant>
        <vt:lpwstr/>
      </vt:variant>
      <vt:variant>
        <vt:i4>6029346</vt:i4>
      </vt:variant>
      <vt:variant>
        <vt:i4>180</vt:i4>
      </vt:variant>
      <vt:variant>
        <vt:i4>0</vt:i4>
      </vt:variant>
      <vt:variant>
        <vt:i4>5</vt:i4>
      </vt:variant>
      <vt:variant>
        <vt:lpwstr>https://www.ihacpa.gov.au/sites/default/files/2026-05/tier_2_non_admitted_services_classification_v10_definitions_manual_2026-27.pdf</vt:lpwstr>
      </vt:variant>
      <vt:variant>
        <vt:lpwstr/>
      </vt:variant>
      <vt:variant>
        <vt:i4>5832807</vt:i4>
      </vt:variant>
      <vt:variant>
        <vt:i4>177</vt:i4>
      </vt:variant>
      <vt:variant>
        <vt:i4>0</vt:i4>
      </vt:variant>
      <vt:variant>
        <vt:i4>5</vt:i4>
      </vt:variant>
      <vt:variant>
        <vt:lpwstr/>
      </vt:variant>
      <vt:variant>
        <vt:lpwstr>Mapping_example</vt:lpwstr>
      </vt:variant>
      <vt:variant>
        <vt:i4>6094851</vt:i4>
      </vt:variant>
      <vt:variant>
        <vt:i4>174</vt:i4>
      </vt:variant>
      <vt:variant>
        <vt:i4>0</vt:i4>
      </vt:variant>
      <vt:variant>
        <vt:i4>5</vt:i4>
      </vt:variant>
      <vt:variant>
        <vt:lpwstr>https://meteor.aihw.gov.au/content/808014</vt:lpwstr>
      </vt:variant>
      <vt:variant>
        <vt:lpwstr/>
      </vt:variant>
      <vt:variant>
        <vt:i4>2490406</vt:i4>
      </vt:variant>
      <vt:variant>
        <vt:i4>171</vt:i4>
      </vt:variant>
      <vt:variant>
        <vt:i4>0</vt:i4>
      </vt:variant>
      <vt:variant>
        <vt:i4>5</vt:i4>
      </vt:variant>
      <vt:variant>
        <vt:lpwstr>http://meteor.aihw.gov.au/content/index.phtml/itemId/652089</vt:lpwstr>
      </vt:variant>
      <vt:variant>
        <vt:lpwstr/>
      </vt:variant>
      <vt:variant>
        <vt:i4>2555925</vt:i4>
      </vt:variant>
      <vt:variant>
        <vt:i4>165</vt:i4>
      </vt:variant>
      <vt:variant>
        <vt:i4>0</vt:i4>
      </vt:variant>
      <vt:variant>
        <vt:i4>5</vt:i4>
      </vt:variant>
      <vt:variant>
        <vt:lpwstr/>
      </vt:variant>
      <vt:variant>
        <vt:lpwstr>Emergency_Telehealth</vt:lpwstr>
      </vt:variant>
      <vt:variant>
        <vt:i4>786453</vt:i4>
      </vt:variant>
      <vt:variant>
        <vt:i4>162</vt:i4>
      </vt:variant>
      <vt:variant>
        <vt:i4>0</vt:i4>
      </vt:variant>
      <vt:variant>
        <vt:i4>5</vt:i4>
      </vt:variant>
      <vt:variant>
        <vt:lpwstr/>
      </vt:variant>
      <vt:variant>
        <vt:lpwstr>eConsults</vt:lpwstr>
      </vt:variant>
      <vt:variant>
        <vt:i4>4259879</vt:i4>
      </vt:variant>
      <vt:variant>
        <vt:i4>159</vt:i4>
      </vt:variant>
      <vt:variant>
        <vt:i4>0</vt:i4>
      </vt:variant>
      <vt:variant>
        <vt:i4>5</vt:i4>
      </vt:variant>
      <vt:variant>
        <vt:lpwstr>https://www.health.qld.gov.au/__data/assets/word_doc/0042/1496859/2026-2027-QHNAPDC-Business-Rules.docx</vt:lpwstr>
      </vt:variant>
      <vt:variant>
        <vt:lpwstr/>
      </vt:variant>
      <vt:variant>
        <vt:i4>4259879</vt:i4>
      </vt:variant>
      <vt:variant>
        <vt:i4>156</vt:i4>
      </vt:variant>
      <vt:variant>
        <vt:i4>0</vt:i4>
      </vt:variant>
      <vt:variant>
        <vt:i4>5</vt:i4>
      </vt:variant>
      <vt:variant>
        <vt:lpwstr>https://www.health.qld.gov.au/__data/assets/word_doc/0042/1496859/2026-2027-QHNAPDC-Business-Rules.docx</vt:lpwstr>
      </vt:variant>
      <vt:variant>
        <vt:lpwstr/>
      </vt:variant>
      <vt:variant>
        <vt:i4>5636200</vt:i4>
      </vt:variant>
      <vt:variant>
        <vt:i4>153</vt:i4>
      </vt:variant>
      <vt:variant>
        <vt:i4>0</vt:i4>
      </vt:variant>
      <vt:variant>
        <vt:i4>5</vt:i4>
      </vt:variant>
      <vt:variant>
        <vt:lpwstr/>
      </vt:variant>
      <vt:variant>
        <vt:lpwstr>PCH_serv_type_class_counting_rules</vt:lpwstr>
      </vt:variant>
      <vt:variant>
        <vt:i4>852072</vt:i4>
      </vt:variant>
      <vt:variant>
        <vt:i4>150</vt:i4>
      </vt:variant>
      <vt:variant>
        <vt:i4>0</vt:i4>
      </vt:variant>
      <vt:variant>
        <vt:i4>5</vt:i4>
      </vt:variant>
      <vt:variant>
        <vt:lpwstr>https://www.health.qld.gov.au/__data/assets/excel_doc/0034/1496842/2026-2027-QHNAPDC-file-format.xlsx</vt:lpwstr>
      </vt:variant>
      <vt:variant>
        <vt:lpwstr/>
      </vt:variant>
      <vt:variant>
        <vt:i4>5046393</vt:i4>
      </vt:variant>
      <vt:variant>
        <vt:i4>147</vt:i4>
      </vt:variant>
      <vt:variant>
        <vt:i4>0</vt:i4>
      </vt:variant>
      <vt:variant>
        <vt:i4>5</vt:i4>
      </vt:variant>
      <vt:variant>
        <vt:lpwstr/>
      </vt:variant>
      <vt:variant>
        <vt:lpwstr>Reporting_mandates</vt:lpwstr>
      </vt:variant>
      <vt:variant>
        <vt:i4>6094851</vt:i4>
      </vt:variant>
      <vt:variant>
        <vt:i4>144</vt:i4>
      </vt:variant>
      <vt:variant>
        <vt:i4>0</vt:i4>
      </vt:variant>
      <vt:variant>
        <vt:i4>5</vt:i4>
      </vt:variant>
      <vt:variant>
        <vt:lpwstr>https://meteor.aihw.gov.au/content/808014</vt:lpwstr>
      </vt:variant>
      <vt:variant>
        <vt:lpwstr/>
      </vt:variant>
      <vt:variant>
        <vt:i4>2359383</vt:i4>
      </vt:variant>
      <vt:variant>
        <vt:i4>141</vt:i4>
      </vt:variant>
      <vt:variant>
        <vt:i4>0</vt:i4>
      </vt:variant>
      <vt:variant>
        <vt:i4>5</vt:i4>
      </vt:variant>
      <vt:variant>
        <vt:lpwstr>https://www.ihacpa.gov.au/sites/default/files/2025-06/ihacpa_three_year_data_plan_2025-26_to_2027-28.pdf</vt:lpwstr>
      </vt:variant>
      <vt:variant>
        <vt:lpwstr/>
      </vt:variant>
      <vt:variant>
        <vt:i4>851987</vt:i4>
      </vt:variant>
      <vt:variant>
        <vt:i4>138</vt:i4>
      </vt:variant>
      <vt:variant>
        <vt:i4>0</vt:i4>
      </vt:variant>
      <vt:variant>
        <vt:i4>5</vt:i4>
      </vt:variant>
      <vt:variant>
        <vt:lpwstr>https://www.ihacpa.gov.au/health-care</vt:lpwstr>
      </vt:variant>
      <vt:variant>
        <vt:lpwstr/>
      </vt:variant>
      <vt:variant>
        <vt:i4>7995445</vt:i4>
      </vt:variant>
      <vt:variant>
        <vt:i4>135</vt:i4>
      </vt:variant>
      <vt:variant>
        <vt:i4>0</vt:i4>
      </vt:variant>
      <vt:variant>
        <vt:i4>5</vt:i4>
      </vt:variant>
      <vt:variant>
        <vt:lpwstr>https://www.aihw.gov.au/about-us/what-we-do</vt:lpwstr>
      </vt:variant>
      <vt:variant>
        <vt:lpwstr/>
      </vt:variant>
      <vt:variant>
        <vt:i4>1048624</vt:i4>
      </vt:variant>
      <vt:variant>
        <vt:i4>128</vt:i4>
      </vt:variant>
      <vt:variant>
        <vt:i4>0</vt:i4>
      </vt:variant>
      <vt:variant>
        <vt:i4>5</vt:i4>
      </vt:variant>
      <vt:variant>
        <vt:lpwstr/>
      </vt:variant>
      <vt:variant>
        <vt:lpwstr>_Toc225345338</vt:lpwstr>
      </vt:variant>
      <vt:variant>
        <vt:i4>1048624</vt:i4>
      </vt:variant>
      <vt:variant>
        <vt:i4>122</vt:i4>
      </vt:variant>
      <vt:variant>
        <vt:i4>0</vt:i4>
      </vt:variant>
      <vt:variant>
        <vt:i4>5</vt:i4>
      </vt:variant>
      <vt:variant>
        <vt:lpwstr/>
      </vt:variant>
      <vt:variant>
        <vt:lpwstr>_Toc225345337</vt:lpwstr>
      </vt:variant>
      <vt:variant>
        <vt:i4>1048624</vt:i4>
      </vt:variant>
      <vt:variant>
        <vt:i4>116</vt:i4>
      </vt:variant>
      <vt:variant>
        <vt:i4>0</vt:i4>
      </vt:variant>
      <vt:variant>
        <vt:i4>5</vt:i4>
      </vt:variant>
      <vt:variant>
        <vt:lpwstr/>
      </vt:variant>
      <vt:variant>
        <vt:lpwstr>_Toc225345336</vt:lpwstr>
      </vt:variant>
      <vt:variant>
        <vt:i4>1048624</vt:i4>
      </vt:variant>
      <vt:variant>
        <vt:i4>110</vt:i4>
      </vt:variant>
      <vt:variant>
        <vt:i4>0</vt:i4>
      </vt:variant>
      <vt:variant>
        <vt:i4>5</vt:i4>
      </vt:variant>
      <vt:variant>
        <vt:lpwstr/>
      </vt:variant>
      <vt:variant>
        <vt:lpwstr>_Toc225345335</vt:lpwstr>
      </vt:variant>
      <vt:variant>
        <vt:i4>1048624</vt:i4>
      </vt:variant>
      <vt:variant>
        <vt:i4>104</vt:i4>
      </vt:variant>
      <vt:variant>
        <vt:i4>0</vt:i4>
      </vt:variant>
      <vt:variant>
        <vt:i4>5</vt:i4>
      </vt:variant>
      <vt:variant>
        <vt:lpwstr/>
      </vt:variant>
      <vt:variant>
        <vt:lpwstr>_Toc225345334</vt:lpwstr>
      </vt:variant>
      <vt:variant>
        <vt:i4>1048624</vt:i4>
      </vt:variant>
      <vt:variant>
        <vt:i4>98</vt:i4>
      </vt:variant>
      <vt:variant>
        <vt:i4>0</vt:i4>
      </vt:variant>
      <vt:variant>
        <vt:i4>5</vt:i4>
      </vt:variant>
      <vt:variant>
        <vt:lpwstr/>
      </vt:variant>
      <vt:variant>
        <vt:lpwstr>_Toc225345333</vt:lpwstr>
      </vt:variant>
      <vt:variant>
        <vt:i4>1048624</vt:i4>
      </vt:variant>
      <vt:variant>
        <vt:i4>92</vt:i4>
      </vt:variant>
      <vt:variant>
        <vt:i4>0</vt:i4>
      </vt:variant>
      <vt:variant>
        <vt:i4>5</vt:i4>
      </vt:variant>
      <vt:variant>
        <vt:lpwstr/>
      </vt:variant>
      <vt:variant>
        <vt:lpwstr>_Toc225345332</vt:lpwstr>
      </vt:variant>
      <vt:variant>
        <vt:i4>1048624</vt:i4>
      </vt:variant>
      <vt:variant>
        <vt:i4>86</vt:i4>
      </vt:variant>
      <vt:variant>
        <vt:i4>0</vt:i4>
      </vt:variant>
      <vt:variant>
        <vt:i4>5</vt:i4>
      </vt:variant>
      <vt:variant>
        <vt:lpwstr/>
      </vt:variant>
      <vt:variant>
        <vt:lpwstr>_Toc225345331</vt:lpwstr>
      </vt:variant>
      <vt:variant>
        <vt:i4>1048624</vt:i4>
      </vt:variant>
      <vt:variant>
        <vt:i4>80</vt:i4>
      </vt:variant>
      <vt:variant>
        <vt:i4>0</vt:i4>
      </vt:variant>
      <vt:variant>
        <vt:i4>5</vt:i4>
      </vt:variant>
      <vt:variant>
        <vt:lpwstr/>
      </vt:variant>
      <vt:variant>
        <vt:lpwstr>_Toc225345330</vt:lpwstr>
      </vt:variant>
      <vt:variant>
        <vt:i4>1114160</vt:i4>
      </vt:variant>
      <vt:variant>
        <vt:i4>74</vt:i4>
      </vt:variant>
      <vt:variant>
        <vt:i4>0</vt:i4>
      </vt:variant>
      <vt:variant>
        <vt:i4>5</vt:i4>
      </vt:variant>
      <vt:variant>
        <vt:lpwstr/>
      </vt:variant>
      <vt:variant>
        <vt:lpwstr>_Toc225345329</vt:lpwstr>
      </vt:variant>
      <vt:variant>
        <vt:i4>1114160</vt:i4>
      </vt:variant>
      <vt:variant>
        <vt:i4>68</vt:i4>
      </vt:variant>
      <vt:variant>
        <vt:i4>0</vt:i4>
      </vt:variant>
      <vt:variant>
        <vt:i4>5</vt:i4>
      </vt:variant>
      <vt:variant>
        <vt:lpwstr/>
      </vt:variant>
      <vt:variant>
        <vt:lpwstr>_Toc225345328</vt:lpwstr>
      </vt:variant>
      <vt:variant>
        <vt:i4>1114160</vt:i4>
      </vt:variant>
      <vt:variant>
        <vt:i4>62</vt:i4>
      </vt:variant>
      <vt:variant>
        <vt:i4>0</vt:i4>
      </vt:variant>
      <vt:variant>
        <vt:i4>5</vt:i4>
      </vt:variant>
      <vt:variant>
        <vt:lpwstr/>
      </vt:variant>
      <vt:variant>
        <vt:lpwstr>_Toc225345327</vt:lpwstr>
      </vt:variant>
      <vt:variant>
        <vt:i4>1114160</vt:i4>
      </vt:variant>
      <vt:variant>
        <vt:i4>56</vt:i4>
      </vt:variant>
      <vt:variant>
        <vt:i4>0</vt:i4>
      </vt:variant>
      <vt:variant>
        <vt:i4>5</vt:i4>
      </vt:variant>
      <vt:variant>
        <vt:lpwstr/>
      </vt:variant>
      <vt:variant>
        <vt:lpwstr>_Toc225345326</vt:lpwstr>
      </vt:variant>
      <vt:variant>
        <vt:i4>1114160</vt:i4>
      </vt:variant>
      <vt:variant>
        <vt:i4>50</vt:i4>
      </vt:variant>
      <vt:variant>
        <vt:i4>0</vt:i4>
      </vt:variant>
      <vt:variant>
        <vt:i4>5</vt:i4>
      </vt:variant>
      <vt:variant>
        <vt:lpwstr/>
      </vt:variant>
      <vt:variant>
        <vt:lpwstr>_Toc225345325</vt:lpwstr>
      </vt:variant>
      <vt:variant>
        <vt:i4>1114160</vt:i4>
      </vt:variant>
      <vt:variant>
        <vt:i4>44</vt:i4>
      </vt:variant>
      <vt:variant>
        <vt:i4>0</vt:i4>
      </vt:variant>
      <vt:variant>
        <vt:i4>5</vt:i4>
      </vt:variant>
      <vt:variant>
        <vt:lpwstr/>
      </vt:variant>
      <vt:variant>
        <vt:lpwstr>_Toc225345324</vt:lpwstr>
      </vt:variant>
      <vt:variant>
        <vt:i4>1114160</vt:i4>
      </vt:variant>
      <vt:variant>
        <vt:i4>38</vt:i4>
      </vt:variant>
      <vt:variant>
        <vt:i4>0</vt:i4>
      </vt:variant>
      <vt:variant>
        <vt:i4>5</vt:i4>
      </vt:variant>
      <vt:variant>
        <vt:lpwstr/>
      </vt:variant>
      <vt:variant>
        <vt:lpwstr>_Toc225345323</vt:lpwstr>
      </vt:variant>
      <vt:variant>
        <vt:i4>1114160</vt:i4>
      </vt:variant>
      <vt:variant>
        <vt:i4>32</vt:i4>
      </vt:variant>
      <vt:variant>
        <vt:i4>0</vt:i4>
      </vt:variant>
      <vt:variant>
        <vt:i4>5</vt:i4>
      </vt:variant>
      <vt:variant>
        <vt:lpwstr/>
      </vt:variant>
      <vt:variant>
        <vt:lpwstr>_Toc225345322</vt:lpwstr>
      </vt:variant>
      <vt:variant>
        <vt:i4>1114160</vt:i4>
      </vt:variant>
      <vt:variant>
        <vt:i4>26</vt:i4>
      </vt:variant>
      <vt:variant>
        <vt:i4>0</vt:i4>
      </vt:variant>
      <vt:variant>
        <vt:i4>5</vt:i4>
      </vt:variant>
      <vt:variant>
        <vt:lpwstr/>
      </vt:variant>
      <vt:variant>
        <vt:lpwstr>_Toc225345321</vt:lpwstr>
      </vt:variant>
      <vt:variant>
        <vt:i4>1114160</vt:i4>
      </vt:variant>
      <vt:variant>
        <vt:i4>20</vt:i4>
      </vt:variant>
      <vt:variant>
        <vt:i4>0</vt:i4>
      </vt:variant>
      <vt:variant>
        <vt:i4>5</vt:i4>
      </vt:variant>
      <vt:variant>
        <vt:lpwstr/>
      </vt:variant>
      <vt:variant>
        <vt:lpwstr>_Toc225345320</vt:lpwstr>
      </vt:variant>
      <vt:variant>
        <vt:i4>1179696</vt:i4>
      </vt:variant>
      <vt:variant>
        <vt:i4>14</vt:i4>
      </vt:variant>
      <vt:variant>
        <vt:i4>0</vt:i4>
      </vt:variant>
      <vt:variant>
        <vt:i4>5</vt:i4>
      </vt:variant>
      <vt:variant>
        <vt:lpwstr/>
      </vt:variant>
      <vt:variant>
        <vt:lpwstr>_Toc225345319</vt:lpwstr>
      </vt:variant>
      <vt:variant>
        <vt:i4>1179696</vt:i4>
      </vt:variant>
      <vt:variant>
        <vt:i4>8</vt:i4>
      </vt:variant>
      <vt:variant>
        <vt:i4>0</vt:i4>
      </vt:variant>
      <vt:variant>
        <vt:i4>5</vt:i4>
      </vt:variant>
      <vt:variant>
        <vt:lpwstr/>
      </vt:variant>
      <vt:variant>
        <vt:lpwstr>_Toc225345318</vt:lpwstr>
      </vt:variant>
      <vt:variant>
        <vt:i4>1703950</vt:i4>
      </vt:variant>
      <vt:variant>
        <vt:i4>3</vt:i4>
      </vt:variant>
      <vt:variant>
        <vt:i4>0</vt:i4>
      </vt:variant>
      <vt:variant>
        <vt:i4>5</vt:i4>
      </vt:variant>
      <vt:variant>
        <vt:lpwstr>https://www.health.qld.gov.au/dsb/collections/qhnapdc</vt:lpwstr>
      </vt:variant>
      <vt:variant>
        <vt:lpwstr/>
      </vt:variant>
      <vt:variant>
        <vt:i4>6488166</vt:i4>
      </vt:variant>
      <vt:variant>
        <vt:i4>0</vt:i4>
      </vt:variant>
      <vt:variant>
        <vt:i4>0</vt:i4>
      </vt:variant>
      <vt:variant>
        <vt:i4>5</vt:i4>
      </vt:variant>
      <vt:variant>
        <vt:lpwstr>http://creativecommons.org/licenses/by/4.0/</vt:lpwstr>
      </vt:variant>
      <vt:variant>
        <vt:lpwstr/>
      </vt:variant>
      <vt:variant>
        <vt:i4>6094851</vt:i4>
      </vt:variant>
      <vt:variant>
        <vt:i4>3</vt:i4>
      </vt:variant>
      <vt:variant>
        <vt:i4>0</vt:i4>
      </vt:variant>
      <vt:variant>
        <vt:i4>5</vt:i4>
      </vt:variant>
      <vt:variant>
        <vt:lpwstr>https://meteor.aihw.gov.au/content/808014</vt:lpwstr>
      </vt:variant>
      <vt:variant>
        <vt:lpwstr/>
      </vt:variant>
      <vt:variant>
        <vt:i4>2490406</vt:i4>
      </vt:variant>
      <vt:variant>
        <vt:i4>0</vt:i4>
      </vt:variant>
      <vt:variant>
        <vt:i4>0</vt:i4>
      </vt:variant>
      <vt:variant>
        <vt:i4>5</vt:i4>
      </vt:variant>
      <vt:variant>
        <vt:lpwstr>http://meteor.aihw.gov.au/content/index.phtml/itemId/652089</vt:lpwstr>
      </vt:variant>
      <vt:variant>
        <vt:lpwstr/>
      </vt:variant>
      <vt:variant>
        <vt:i4>6160440</vt:i4>
      </vt:variant>
      <vt:variant>
        <vt:i4>0</vt:i4>
      </vt:variant>
      <vt:variant>
        <vt:i4>0</vt:i4>
      </vt:variant>
      <vt:variant>
        <vt:i4>5</vt:i4>
      </vt:variant>
      <vt:variant>
        <vt:lpwstr>https://qhdd.health.qld.gov.au/apex/f?p=103:DE_DETAIL::DE:::P7_SEQ_ID:44292&amp;cs=1BC09DEF6BCA2989E9B78FF6722D3D4F3</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2026-2027 QHNAPDC Reference Guide</dc:title>
  <dc:subject>Queensland Health Non-Admitted Patient Data Collection (QHNAPDC) 2026-2027</dc:subject>
  <dc:creator>Queensland Government. Data Services Branch</dc:creator>
  <cp:keywords/>
  <dc:description/>
  <cp:lastModifiedBy>Chris Keenan</cp:lastModifiedBy>
  <cp:revision>103</cp:revision>
  <dcterms:created xsi:type="dcterms:W3CDTF">2026-03-25T05:28:00Z</dcterms:created>
  <dcterms:modified xsi:type="dcterms:W3CDTF">2026-07-01T05:36:00Z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0x01010024E7E7AAAF4A454182D2802D7237DD6D</vt:lpwstr>
  </property>
  <property fmtid="{D5CDD505-2E9C-101B-9397-08002B2CF9AE}" pid="3" name="ShowGlobal">
    <vt:bool>true</vt:bool>
  </property>
  <property fmtid="{D5CDD505-2E9C-101B-9397-08002B2CF9AE}" pid="4" name="KeepMarginsTheSame">
    <vt:bool>true</vt:bool>
  </property>
  <property fmtid="{D5CDD505-2E9C-101B-9397-08002B2CF9AE}" pid="5" name="LinkHeadersFooters">
    <vt:bool>false</vt:bool>
  </property>
  <property fmtid="{D5CDD505-2E9C-101B-9397-08002B2CF9AE}" pid="6" name="RestartNumberingAtSection2">
    <vt:bool>false</vt:bool>
  </property>
  <property fmtid="{D5CDD505-2E9C-101B-9397-08002B2CF9AE}" pid="7" name="RestartNumberingAtSection3">
    <vt:bool>false</vt:bool>
  </property>
  <property fmtid="{D5CDD505-2E9C-101B-9397-08002B2CF9AE}" pid="8" name="CustomGallery1">
    <vt:bool>false</vt:bool>
  </property>
  <property fmtid="{D5CDD505-2E9C-101B-9397-08002B2CF9AE}" pid="9" name="CustomGallery2">
    <vt:bool>false</vt:bool>
  </property>
  <property fmtid="{D5CDD505-2E9C-101B-9397-08002B2CF9AE}" pid="10" name="CustomGallery3">
    <vt:bool>false</vt:bool>
  </property>
  <property fmtid="{D5CDD505-2E9C-101B-9397-08002B2CF9AE}" pid="11" name="CustomGallery4">
    <vt:bool>false</vt:bool>
  </property>
  <property fmtid="{D5CDD505-2E9C-101B-9397-08002B2CF9AE}" pid="12" name="CustomGallery5">
    <vt:bool>false</vt:bool>
  </property>
  <property fmtid="{D5CDD505-2E9C-101B-9397-08002B2CF9AE}" pid="13" name="TemplateType">
    <vt:lpwstr>Base Master</vt:lpwstr>
  </property>
  <property fmtid="{D5CDD505-2E9C-101B-9397-08002B2CF9AE}" pid="14" name="TemplateVersion">
    <vt:lpwstr>v1.1</vt:lpwstr>
  </property>
  <property fmtid="{D5CDD505-2E9C-101B-9397-08002B2CF9AE}" pid="15" name="CorrelatingCommon">
    <vt:lpwstr>[add version #]</vt:lpwstr>
  </property>
  <property fmtid="{D5CDD505-2E9C-101B-9397-08002B2CF9AE}" pid="16" name="BaseMaster">
    <vt:lpwstr>v5.9</vt:lpwstr>
  </property>
  <property fmtid="{D5CDD505-2E9C-101B-9397-08002B2CF9AE}" pid="17" name="AutomationVersion">
    <vt:lpwstr>v#</vt:lpwstr>
  </property>
  <property fmtid="{D5CDD505-2E9C-101B-9397-08002B2CF9AE}" pid="18" name="Order">
    <vt:r8>9340100</vt:r8>
  </property>
  <property fmtid="{D5CDD505-2E9C-101B-9397-08002B2CF9AE}" pid="19" name="TriggerFlowInfo">
    <vt:lpwstr/>
  </property>
  <property fmtid="{D5CDD505-2E9C-101B-9397-08002B2CF9AE}" pid="20" name="ComplianceAssetId">
    <vt:lpwstr/>
  </property>
  <property fmtid="{D5CDD505-2E9C-101B-9397-08002B2CF9AE}" pid="21" name="_ExtendedDescription">
    <vt:lpwstr/>
  </property>
  <property fmtid="{D5CDD505-2E9C-101B-9397-08002B2CF9AE}" pid="22" name="MediaServiceImageTags">
    <vt:lpwstr/>
  </property>
  <property fmtid="{D5CDD505-2E9C-101B-9397-08002B2CF9AE}" pid="23" name="_dlc_DocIdItemGuid">
    <vt:lpwstr>35071470-ba78-4452-ab56-d4119a9da146</vt:lpwstr>
  </property>
</Properties>
</file>